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20" r:id="rId3"/>
    <p:sldId id="306" r:id="rId4"/>
    <p:sldId id="265" r:id="rId5"/>
    <p:sldId id="266" r:id="rId6"/>
    <p:sldId id="325" r:id="rId7"/>
    <p:sldId id="326" r:id="rId8"/>
    <p:sldId id="321" r:id="rId9"/>
    <p:sldId id="322" r:id="rId10"/>
    <p:sldId id="323" r:id="rId11"/>
    <p:sldId id="324" r:id="rId12"/>
    <p:sldId id="327" r:id="rId13"/>
    <p:sldId id="276" r:id="rId14"/>
    <p:sldId id="278" r:id="rId15"/>
    <p:sldId id="279" r:id="rId16"/>
    <p:sldId id="280" r:id="rId17"/>
    <p:sldId id="281" r:id="rId18"/>
    <p:sldId id="286" r:id="rId19"/>
    <p:sldId id="287" r:id="rId20"/>
    <p:sldId id="288" r:id="rId21"/>
    <p:sldId id="289" r:id="rId22"/>
    <p:sldId id="290" r:id="rId23"/>
    <p:sldId id="31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00"/>
    <a:srgbClr val="339966"/>
    <a:srgbClr val="008080"/>
    <a:srgbClr val="006699"/>
    <a:srgbClr val="0066CC"/>
    <a:srgbClr val="339933"/>
    <a:srgbClr val="0099FF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1" autoAdjust="0"/>
    <p:restoredTop sz="94660"/>
  </p:normalViewPr>
  <p:slideViewPr>
    <p:cSldViewPr snapToGrid="0">
      <p:cViewPr>
        <p:scale>
          <a:sx n="100" d="100"/>
          <a:sy n="100" d="100"/>
        </p:scale>
        <p:origin x="-193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1D8456-1039-4C34-8787-0DF18FF7C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649EDD-EC51-4515-AD3A-6EB581F9F325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849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FF681736-B121-4C74-B26E-F18D3E6EA297}" type="slidenum">
              <a:rPr lang="en-US" sz="1200">
                <a:cs typeface="+mn-cs"/>
              </a:rPr>
              <a:pPr algn="r">
                <a:defRPr/>
              </a:pPr>
              <a:t>8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F2DEC2-583D-4F7B-B456-690886ADC6DA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65AC240A-A07F-4517-A472-8249F0877B58}" type="slidenum">
              <a:rPr lang="en-US" sz="1200">
                <a:cs typeface="+mn-cs"/>
              </a:rPr>
              <a:pPr algn="r">
                <a:defRPr/>
              </a:pPr>
              <a:t>18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C08E76-DB3C-4C25-9179-3EFA01EC1F0C}" type="slidenum">
              <a:rPr lang="en-US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15E009F3-3BB4-4370-99C5-0DBF05E37807}" type="slidenum">
              <a:rPr lang="en-US" sz="1200">
                <a:cs typeface="+mn-cs"/>
              </a:rPr>
              <a:pPr algn="r">
                <a:defRPr/>
              </a:pPr>
              <a:t>19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32A586-DFEC-4F5A-B485-20190AC9E55B}" type="slidenum">
              <a:rPr lang="en-US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20AE23AB-5A60-4D8D-A27E-B151B28FBA0A}" type="slidenum">
              <a:rPr lang="en-US" sz="1200">
                <a:cs typeface="+mn-cs"/>
              </a:rPr>
              <a:pPr algn="r">
                <a:defRPr/>
              </a:pPr>
              <a:t>21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A4F915-183C-442A-AED2-BA3B3443A5E4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0A821011-3225-41E1-AC77-63BB5FB020DA}" type="slidenum">
              <a:rPr lang="en-US" sz="1200">
                <a:cs typeface="+mn-cs"/>
              </a:rPr>
              <a:pPr algn="r">
                <a:defRPr/>
              </a:pPr>
              <a:t>23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3F48B3C-A831-468A-B30F-3A1D329A913E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870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FE28CD8F-E064-4E0E-8CE4-20AA82D7FA65}" type="slidenum">
              <a:rPr lang="en-US" sz="1200">
                <a:cs typeface="+mn-cs"/>
              </a:rPr>
              <a:pPr algn="r">
                <a:defRPr/>
              </a:pPr>
              <a:t>9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A930B3-A633-4885-B9BF-E56862275B27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89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AB29DB0A-7710-450F-8687-5D12E60F040A}" type="slidenum">
              <a:rPr lang="en-US" sz="1200">
                <a:cs typeface="+mn-cs"/>
              </a:rPr>
              <a:pPr algn="r">
                <a:defRPr/>
              </a:pPr>
              <a:t>10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896603-4AD9-4EF9-8EB6-D88ACD061C55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911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4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C286C539-83A0-486F-A622-7ABCEBBC4875}" type="slidenum">
              <a:rPr lang="en-US" sz="1200">
                <a:cs typeface="+mn-cs"/>
              </a:rPr>
              <a:pPr algn="r">
                <a:defRPr/>
              </a:pPr>
              <a:t>11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8625D4-22EE-4A3A-B411-05F0F49D94E5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DA3D858D-CAB4-44EE-AAE1-5D777D665D4C}" type="slidenum">
              <a:rPr lang="en-US" sz="1200">
                <a:cs typeface="+mn-cs"/>
              </a:rPr>
              <a:pPr algn="r">
                <a:defRPr/>
              </a:pPr>
              <a:t>13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519AFF-B491-41FB-BF47-B9C83941C4D8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7B85DC8F-48E0-4C89-9F8A-AEE96ED50F03}" type="slidenum">
              <a:rPr lang="en-US" sz="1200">
                <a:cs typeface="+mn-cs"/>
              </a:rPr>
              <a:pPr algn="r">
                <a:defRPr/>
              </a:pPr>
              <a:t>14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608407-83F9-4927-85B2-CE3040AE87C3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F579C597-C221-4A5F-BF13-C180AF21F9C6}" type="slidenum">
              <a:rPr lang="en-US" sz="1200">
                <a:cs typeface="+mn-cs"/>
              </a:rPr>
              <a:pPr algn="r">
                <a:defRPr/>
              </a:pPr>
              <a:t>15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56889D-1B58-49E2-9CA0-32321A68F24A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D3930C85-C55B-4CDA-B524-01585678983C}" type="slidenum">
              <a:rPr lang="en-US" sz="1200">
                <a:cs typeface="+mn-cs"/>
              </a:rPr>
              <a:pPr algn="r">
                <a:defRPr/>
              </a:pPr>
              <a:t>16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6D8EC4-0CE2-49B8-99BF-9BAB51BF9095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F6394E16-56EB-4105-8D1D-E506015AD801}" type="slidenum">
              <a:rPr lang="en-US" sz="1200">
                <a:cs typeface="+mn-cs"/>
              </a:rPr>
              <a:pPr algn="r">
                <a:defRPr/>
              </a:pPr>
              <a:t>17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E409C-A1AF-46C4-876B-56ADDF4EE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CBB38-1EAD-4401-BBB0-1D6FC2198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62162" cy="6042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0" y="274638"/>
            <a:ext cx="6034088" cy="6042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13804-4CA5-4A31-A8DB-A6A3BF771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8150" y="16383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83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F7809-D0C7-402B-A2F4-4EDD3F622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16D2-1BAF-4B4E-AA0A-8E9FD2A5E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C2E58-D5B9-471F-94A8-2848CC9ED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16383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83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42B89-6A29-4836-8726-0CF19DA4E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DA4FA-5CF7-441B-8D4D-0E243AB47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79C68-F49B-4DE2-AF1F-5132A790E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41852-D101-4C82-B425-14D1DC4FB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A3607-5C4B-4485-A118-C4F92C0DA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CEFD7-702F-47A7-BA99-89BAEEB16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16383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Text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73AE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pic>
        <p:nvPicPr>
          <p:cNvPr id="2" name="Picture 7" descr="b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1422400"/>
            <a:ext cx="8229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 descr="logo Large"/>
          <p:cNvPicPr>
            <a:picLocks noChangeAspect="1" noChangeArrowheads="1"/>
          </p:cNvPicPr>
          <p:nvPr/>
        </p:nvPicPr>
        <p:blipFill>
          <a:blip r:embed="rId15"/>
          <a:srcRect t="5380" b="5380"/>
          <a:stretch>
            <a:fillRect/>
          </a:stretch>
        </p:blipFill>
        <p:spPr bwMode="auto">
          <a:xfrm>
            <a:off x="381000" y="6296025"/>
            <a:ext cx="152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 typeface="Wingdings" pitchFamily="2" charset="2"/>
              <a:buNone/>
              <a:defRPr sz="1000"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97338790-1385-4C6F-BC37-36BF4DCDA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4600" y="6381750"/>
            <a:ext cx="101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rgbClr val="006699"/>
          </a:solidFill>
          <a:latin typeface="+mn-lt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rgbClr val="008080"/>
          </a:solidFill>
          <a:latin typeface="+mj-lt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339966"/>
          </a:solidFill>
          <a:latin typeface="+mj-lt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32C1EF-9348-4669-BC8B-C501C80ACF4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363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1038" y="2620963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The Monolithic 3D-IC</a:t>
            </a:r>
          </a:p>
        </p:txBody>
      </p:sp>
      <p:sp>
        <p:nvSpPr>
          <p:cNvPr id="1536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10063"/>
            <a:ext cx="6400800" cy="642937"/>
          </a:xfrm>
        </p:spPr>
        <p:txBody>
          <a:bodyPr/>
          <a:lstStyle/>
          <a:p>
            <a:pPr eaLnBrk="1" hangingPunct="1"/>
            <a:r>
              <a:rPr lang="en-US" smtClean="0"/>
              <a:t>A Disruptor to the Semiconductor Industry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342900" y="1181100"/>
            <a:ext cx="84486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971800" y="6362700"/>
            <a:ext cx="3076575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7" name="Picture 6" descr="logo Large"/>
          <p:cNvPicPr>
            <a:picLocks noChangeAspect="1" noChangeArrowheads="1"/>
          </p:cNvPicPr>
          <p:nvPr/>
        </p:nvPicPr>
        <p:blipFill>
          <a:blip r:embed="rId2"/>
          <a:srcRect t="3587"/>
          <a:stretch>
            <a:fillRect/>
          </a:stretch>
        </p:blipFill>
        <p:spPr bwMode="auto">
          <a:xfrm>
            <a:off x="1914525" y="377825"/>
            <a:ext cx="5349875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200025" y="6267450"/>
            <a:ext cx="3076575" cy="561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48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13AFBCF1-18A3-4414-8CF8-FB7697795E23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10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466725" y="800100"/>
            <a:ext cx="8677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73AE"/>
                </a:solidFill>
                <a:latin typeface="Helvetica" pitchFamily="34" charset="0"/>
              </a:rPr>
              <a:t>step 4 - Etch and Form Isolation and RCAT Gate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 flipV="1">
            <a:off x="2438400" y="3897313"/>
            <a:ext cx="5105400" cy="390525"/>
          </a:xfrm>
          <a:prstGeom prst="rect">
            <a:avLst/>
          </a:prstGeom>
          <a:solidFill>
            <a:srgbClr val="CCFFFF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 flipV="1">
            <a:off x="2438400" y="3602038"/>
            <a:ext cx="5105400" cy="304800"/>
          </a:xfrm>
          <a:prstGeom prst="rect">
            <a:avLst/>
          </a:prstGeom>
          <a:solidFill>
            <a:srgbClr val="FFCCCC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8071" name="TextBox 26"/>
          <p:cNvSpPr txBox="1">
            <a:spLocks noChangeArrowheads="1"/>
          </p:cNvSpPr>
          <p:nvPr/>
        </p:nvSpPr>
        <p:spPr bwMode="auto">
          <a:xfrm flipV="1">
            <a:off x="2771775" y="356393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+N</a:t>
            </a:r>
          </a:p>
        </p:txBody>
      </p:sp>
      <p:sp>
        <p:nvSpPr>
          <p:cNvPr id="88072" name="TextBox 24"/>
          <p:cNvSpPr txBox="1">
            <a:spLocks noChangeArrowheads="1"/>
          </p:cNvSpPr>
          <p:nvPr/>
        </p:nvSpPr>
        <p:spPr bwMode="auto">
          <a:xfrm flipV="1">
            <a:off x="4572000" y="3921125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en-US"/>
          </a:p>
        </p:txBody>
      </p:sp>
      <p:cxnSp>
        <p:nvCxnSpPr>
          <p:cNvPr id="88073" name="Straight Connector 22"/>
          <p:cNvCxnSpPr>
            <a:cxnSpLocks noChangeShapeType="1"/>
          </p:cNvCxnSpPr>
          <p:nvPr/>
        </p:nvCxnSpPr>
        <p:spPr bwMode="auto">
          <a:xfrm flipV="1">
            <a:off x="2438400" y="3602038"/>
            <a:ext cx="5105400" cy="1587"/>
          </a:xfrm>
          <a:prstGeom prst="line">
            <a:avLst/>
          </a:prstGeom>
          <a:noFill/>
          <a:ln w="25400" algn="ctr">
            <a:solidFill>
              <a:srgbClr val="89A4A7"/>
            </a:solidFill>
            <a:prstDash val="dash"/>
            <a:round/>
            <a:headEnd/>
            <a:tailEnd/>
          </a:ln>
        </p:spPr>
      </p:cxnSp>
      <p:sp>
        <p:nvSpPr>
          <p:cNvPr id="88074" name="Text Box 8"/>
          <p:cNvSpPr txBox="1">
            <a:spLocks noChangeArrowheads="1"/>
          </p:cNvSpPr>
          <p:nvPr/>
        </p:nvSpPr>
        <p:spPr bwMode="auto">
          <a:xfrm>
            <a:off x="3352800" y="3906838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P-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8400" y="4287838"/>
            <a:ext cx="5105400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438400" y="4902200"/>
            <a:ext cx="1773238" cy="1317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77" name="Rectangle 76"/>
          <p:cNvSpPr/>
          <p:nvPr/>
        </p:nvSpPr>
        <p:spPr>
          <a:xfrm flipH="1">
            <a:off x="3622675" y="5033963"/>
            <a:ext cx="177800" cy="2571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78" name="Rectangle 77"/>
          <p:cNvSpPr/>
          <p:nvPr/>
        </p:nvSpPr>
        <p:spPr>
          <a:xfrm>
            <a:off x="4805363" y="4516438"/>
            <a:ext cx="2071687" cy="1285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79" name="Rectangle 78"/>
          <p:cNvSpPr/>
          <p:nvPr/>
        </p:nvSpPr>
        <p:spPr>
          <a:xfrm>
            <a:off x="2733675" y="4516438"/>
            <a:ext cx="593725" cy="1285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0" name="Rectangle 79"/>
          <p:cNvSpPr/>
          <p:nvPr/>
        </p:nvSpPr>
        <p:spPr>
          <a:xfrm flipH="1">
            <a:off x="6403975" y="4516438"/>
            <a:ext cx="174625" cy="774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1" name="Rectangle 80"/>
          <p:cNvSpPr/>
          <p:nvPr/>
        </p:nvSpPr>
        <p:spPr>
          <a:xfrm>
            <a:off x="3916363" y="4516438"/>
            <a:ext cx="295275" cy="1285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2" name="Rectangle 81"/>
          <p:cNvSpPr/>
          <p:nvPr/>
        </p:nvSpPr>
        <p:spPr>
          <a:xfrm>
            <a:off x="4805363" y="4516438"/>
            <a:ext cx="295275" cy="1285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pic>
        <p:nvPicPr>
          <p:cNvPr id="880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278438"/>
            <a:ext cx="5029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ectangle 83"/>
          <p:cNvSpPr/>
          <p:nvPr/>
        </p:nvSpPr>
        <p:spPr>
          <a:xfrm>
            <a:off x="5395913" y="4902200"/>
            <a:ext cx="298450" cy="647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5" name="Rectangle 84"/>
          <p:cNvSpPr/>
          <p:nvPr/>
        </p:nvSpPr>
        <p:spPr>
          <a:xfrm>
            <a:off x="5100638" y="4902200"/>
            <a:ext cx="1182687" cy="157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6" name="Rectangle 85"/>
          <p:cNvSpPr/>
          <p:nvPr/>
        </p:nvSpPr>
        <p:spPr>
          <a:xfrm>
            <a:off x="4510088" y="4902200"/>
            <a:ext cx="295275" cy="1317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7" name="Rectangle 86"/>
          <p:cNvSpPr/>
          <p:nvPr/>
        </p:nvSpPr>
        <p:spPr>
          <a:xfrm>
            <a:off x="6877050" y="4902200"/>
            <a:ext cx="295275" cy="1317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8" name="Rectangle 87"/>
          <p:cNvSpPr/>
          <p:nvPr/>
        </p:nvSpPr>
        <p:spPr>
          <a:xfrm>
            <a:off x="6877050" y="4516438"/>
            <a:ext cx="295275" cy="1285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8089" name="Text Box 23"/>
          <p:cNvSpPr txBox="1">
            <a:spLocks noChangeArrowheads="1"/>
          </p:cNvSpPr>
          <p:nvPr/>
        </p:nvSpPr>
        <p:spPr bwMode="auto">
          <a:xfrm>
            <a:off x="5334000" y="5811838"/>
            <a:ext cx="20351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Processed Base IC</a:t>
            </a:r>
          </a:p>
        </p:txBody>
      </p:sp>
      <p:sp>
        <p:nvSpPr>
          <p:cNvPr id="40" name="Flowchart: Delay 39"/>
          <p:cNvSpPr>
            <a:spLocks noChangeArrowheads="1"/>
          </p:cNvSpPr>
          <p:nvPr/>
        </p:nvSpPr>
        <p:spPr bwMode="auto">
          <a:xfrm rot="5400000">
            <a:off x="5067300" y="3487738"/>
            <a:ext cx="533400" cy="762000"/>
          </a:xfrm>
          <a:prstGeom prst="flowChartDelay">
            <a:avLst/>
          </a:prstGeom>
          <a:solidFill>
            <a:schemeClr val="bg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8091" name="Rectangle 25"/>
          <p:cNvSpPr>
            <a:spLocks noChangeArrowheads="1"/>
          </p:cNvSpPr>
          <p:nvPr/>
        </p:nvSpPr>
        <p:spPr bwMode="auto">
          <a:xfrm>
            <a:off x="4953000" y="3525838"/>
            <a:ext cx="762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5" name="Flowchart: Delay 24"/>
          <p:cNvSpPr>
            <a:spLocks noChangeArrowheads="1"/>
          </p:cNvSpPr>
          <p:nvPr/>
        </p:nvSpPr>
        <p:spPr bwMode="auto">
          <a:xfrm rot="5400000">
            <a:off x="5029200" y="3449638"/>
            <a:ext cx="609600" cy="609600"/>
          </a:xfrm>
          <a:prstGeom prst="flowChartDelay">
            <a:avLst/>
          </a:prstGeom>
          <a:solidFill>
            <a:schemeClr val="bg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8093" name="Text Box 32"/>
          <p:cNvSpPr txBox="1">
            <a:spLocks noChangeArrowheads="1"/>
          </p:cNvSpPr>
          <p:nvPr/>
        </p:nvSpPr>
        <p:spPr bwMode="auto">
          <a:xfrm>
            <a:off x="4003675" y="2833688"/>
            <a:ext cx="720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Gate</a:t>
            </a:r>
          </a:p>
          <a:p>
            <a:r>
              <a:rPr lang="en-US" sz="1600"/>
              <a:t>Oxide</a:t>
            </a:r>
          </a:p>
        </p:txBody>
      </p:sp>
      <p:sp>
        <p:nvSpPr>
          <p:cNvPr id="88094" name="Line 31"/>
          <p:cNvSpPr>
            <a:spLocks noChangeShapeType="1"/>
          </p:cNvSpPr>
          <p:nvPr/>
        </p:nvSpPr>
        <p:spPr bwMode="auto">
          <a:xfrm flipH="1">
            <a:off x="6553200" y="314483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95" name="Text Box 36"/>
          <p:cNvSpPr txBox="1">
            <a:spLocks noChangeArrowheads="1"/>
          </p:cNvSpPr>
          <p:nvPr/>
        </p:nvSpPr>
        <p:spPr bwMode="auto">
          <a:xfrm>
            <a:off x="7010400" y="2916238"/>
            <a:ext cx="173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Isolation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438400" y="4268788"/>
            <a:ext cx="5114925" cy="571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8097" name="Rectangle 37"/>
          <p:cNvSpPr>
            <a:spLocks noChangeArrowheads="1"/>
          </p:cNvSpPr>
          <p:nvPr/>
        </p:nvSpPr>
        <p:spPr bwMode="auto">
          <a:xfrm>
            <a:off x="371475" y="1609725"/>
            <a:ext cx="48101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Arial Narrow" pitchFamily="34" charset="0"/>
              </a:rPr>
              <a:t>Litho patterning with features aligned to bottom layer.</a:t>
            </a:r>
            <a:endParaRPr lang="en-US"/>
          </a:p>
          <a:p>
            <a:pPr>
              <a:buFont typeface="Arial" charset="0"/>
              <a:buChar char="•"/>
            </a:pPr>
            <a:r>
              <a:rPr lang="en-US">
                <a:latin typeface="Arial Narrow" pitchFamily="34" charset="0"/>
              </a:rPr>
              <a:t>Etch shallow trench isolation (STI) and gate structures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Arial Narrow" pitchFamily="34" charset="0"/>
              </a:rPr>
              <a:t>Deposit SiO</a:t>
            </a:r>
            <a:r>
              <a:rPr lang="en-US" baseline="30000">
                <a:latin typeface="Arial Narrow" pitchFamily="34" charset="0"/>
              </a:rPr>
              <a:t>2</a:t>
            </a:r>
            <a:r>
              <a:rPr lang="en-US">
                <a:latin typeface="Arial Narrow" pitchFamily="34" charset="0"/>
              </a:rPr>
              <a:t> in STI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Arial Narrow" pitchFamily="34" charset="0"/>
              </a:rPr>
              <a:t>Grow gate with ALD, etc. at low temp</a:t>
            </a:r>
          </a:p>
          <a:p>
            <a:r>
              <a:rPr lang="en-US">
                <a:latin typeface="Arial Narrow" pitchFamily="34" charset="0"/>
              </a:rPr>
              <a:t> (&lt;350º C oxide or high-K metal gate)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438400" y="4325938"/>
            <a:ext cx="5114925" cy="571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41" name="Trapezoid 40"/>
          <p:cNvSpPr/>
          <p:nvPr/>
        </p:nvSpPr>
        <p:spPr>
          <a:xfrm rot="10800000">
            <a:off x="3895725" y="3592513"/>
            <a:ext cx="685800" cy="666750"/>
          </a:xfrm>
          <a:prstGeom prst="trapezoid">
            <a:avLst/>
          </a:prstGeom>
          <a:solidFill>
            <a:srgbClr val="239A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8100" name="Text Box 30"/>
          <p:cNvSpPr txBox="1">
            <a:spLocks noChangeArrowheads="1"/>
          </p:cNvSpPr>
          <p:nvPr/>
        </p:nvSpPr>
        <p:spPr bwMode="auto">
          <a:xfrm>
            <a:off x="4029075" y="3640138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Ox</a:t>
            </a:r>
          </a:p>
        </p:txBody>
      </p:sp>
      <p:sp>
        <p:nvSpPr>
          <p:cNvPr id="42" name="Trapezoid 41"/>
          <p:cNvSpPr/>
          <p:nvPr/>
        </p:nvSpPr>
        <p:spPr>
          <a:xfrm rot="10800000">
            <a:off x="6115050" y="3611563"/>
            <a:ext cx="685800" cy="666750"/>
          </a:xfrm>
          <a:prstGeom prst="trapezoid">
            <a:avLst/>
          </a:prstGeom>
          <a:solidFill>
            <a:srgbClr val="239A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8102" name="Text Box 30"/>
          <p:cNvSpPr txBox="1">
            <a:spLocks noChangeArrowheads="1"/>
          </p:cNvSpPr>
          <p:nvPr/>
        </p:nvSpPr>
        <p:spPr bwMode="auto">
          <a:xfrm>
            <a:off x="6248400" y="3659188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Ox</a:t>
            </a:r>
          </a:p>
        </p:txBody>
      </p:sp>
      <p:grpSp>
        <p:nvGrpSpPr>
          <p:cNvPr id="88103" name="Group 43"/>
          <p:cNvGrpSpPr>
            <a:grpSpLocks/>
          </p:cNvGrpSpPr>
          <p:nvPr/>
        </p:nvGrpSpPr>
        <p:grpSpPr bwMode="auto">
          <a:xfrm>
            <a:off x="4772025" y="3306763"/>
            <a:ext cx="1114425" cy="942975"/>
            <a:chOff x="3962400" y="2133599"/>
            <a:chExt cx="1219200" cy="990600"/>
          </a:xfrm>
        </p:grpSpPr>
        <p:sp>
          <p:nvSpPr>
            <p:cNvPr id="45" name="Flowchart: Delay 44"/>
            <p:cNvSpPr/>
            <p:nvPr/>
          </p:nvSpPr>
          <p:spPr>
            <a:xfrm rot="5400000">
              <a:off x="4115057" y="2210489"/>
              <a:ext cx="913887" cy="913532"/>
            </a:xfrm>
            <a:prstGeom prst="flowChartDelay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62400" y="2133599"/>
              <a:ext cx="1219200" cy="305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47" name="Flowchart: Delay 46"/>
            <p:cNvSpPr/>
            <p:nvPr/>
          </p:nvSpPr>
          <p:spPr>
            <a:xfrm rot="5400000">
              <a:off x="4115057" y="2210193"/>
              <a:ext cx="913887" cy="760697"/>
            </a:xfrm>
            <a:prstGeom prst="flowChartDela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sp>
        <p:nvSpPr>
          <p:cNvPr id="88107" name="Text Box 30"/>
          <p:cNvSpPr txBox="1">
            <a:spLocks noChangeArrowheads="1"/>
          </p:cNvSpPr>
          <p:nvPr/>
        </p:nvSpPr>
        <p:spPr bwMode="auto">
          <a:xfrm>
            <a:off x="4924425" y="3344863"/>
            <a:ext cx="687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 </a:t>
            </a:r>
            <a:r>
              <a:rPr lang="en-US" sz="1600">
                <a:solidFill>
                  <a:schemeClr val="bg1"/>
                </a:solidFill>
              </a:rPr>
              <a:t>Gate</a:t>
            </a:r>
          </a:p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8108" name="Line 31"/>
          <p:cNvSpPr>
            <a:spLocks noChangeShapeType="1"/>
          </p:cNvSpPr>
          <p:nvPr/>
        </p:nvSpPr>
        <p:spPr bwMode="auto">
          <a:xfrm>
            <a:off x="4524375" y="3402013"/>
            <a:ext cx="485775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109" name="TextBox 118"/>
          <p:cNvSpPr txBox="1">
            <a:spLocks noChangeArrowheads="1"/>
          </p:cNvSpPr>
          <p:nvPr/>
        </p:nvSpPr>
        <p:spPr bwMode="auto">
          <a:xfrm>
            <a:off x="207963" y="4038600"/>
            <a:ext cx="2152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Advantage: Thinned donor wafer is transparent to litho, enabling direct alignment to device wafer alignment marks: no indirect alignment.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42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B589084F-13DA-488B-BBDB-912C23A53BC4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11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41" name="Flowchart: Delay 40"/>
          <p:cNvSpPr/>
          <p:nvPr/>
        </p:nvSpPr>
        <p:spPr bwMode="auto">
          <a:xfrm rot="5400000">
            <a:off x="4894263" y="3397250"/>
            <a:ext cx="869950" cy="835025"/>
          </a:xfrm>
          <a:prstGeom prst="flowChartDela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90117" name="Text Box 2"/>
          <p:cNvSpPr txBox="1">
            <a:spLocks noChangeArrowheads="1"/>
          </p:cNvSpPr>
          <p:nvPr/>
        </p:nvSpPr>
        <p:spPr bwMode="auto">
          <a:xfrm>
            <a:off x="304800" y="781050"/>
            <a:ext cx="8362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73AE"/>
                </a:solidFill>
                <a:latin typeface="Helvetica" pitchFamily="34" charset="0"/>
              </a:rPr>
              <a:t>step 5 </a:t>
            </a:r>
            <a:r>
              <a:rPr lang="en-US" sz="2800">
                <a:solidFill>
                  <a:srgbClr val="0073AE"/>
                </a:solidFill>
              </a:rPr>
              <a:t>–</a:t>
            </a:r>
            <a:r>
              <a:rPr lang="en-US" sz="2800">
                <a:solidFill>
                  <a:srgbClr val="0073AE"/>
                </a:solidFill>
                <a:latin typeface="Helvetica" pitchFamily="34" charset="0"/>
              </a:rPr>
              <a:t> Etch Contacts/Vias to Contact the RCAT</a:t>
            </a:r>
          </a:p>
        </p:txBody>
      </p:sp>
      <p:grpSp>
        <p:nvGrpSpPr>
          <p:cNvPr id="90118" name="Group 36"/>
          <p:cNvGrpSpPr>
            <a:grpSpLocks/>
          </p:cNvGrpSpPr>
          <p:nvPr/>
        </p:nvGrpSpPr>
        <p:grpSpPr bwMode="auto">
          <a:xfrm>
            <a:off x="2417763" y="2849563"/>
            <a:ext cx="5105400" cy="3355975"/>
            <a:chOff x="1536" y="1534"/>
            <a:chExt cx="3216" cy="2114"/>
          </a:xfrm>
        </p:grpSpPr>
        <p:sp>
          <p:nvSpPr>
            <p:cNvPr id="59" name="Rectangle 58"/>
            <p:cNvSpPr/>
            <p:nvPr/>
          </p:nvSpPr>
          <p:spPr>
            <a:xfrm>
              <a:off x="1536" y="1536"/>
              <a:ext cx="3216" cy="4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 flipV="1">
              <a:off x="1536" y="2160"/>
              <a:ext cx="3216" cy="240"/>
            </a:xfrm>
            <a:prstGeom prst="rect">
              <a:avLst/>
            </a:prstGeom>
            <a:solidFill>
              <a:srgbClr val="CCFFFF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 flipV="1">
              <a:off x="1536" y="1968"/>
              <a:ext cx="3216" cy="192"/>
            </a:xfrm>
            <a:prstGeom prst="rect">
              <a:avLst/>
            </a:prstGeom>
            <a:solidFill>
              <a:srgbClr val="FFCCCC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90122" name="TextBox 26"/>
            <p:cNvSpPr txBox="1">
              <a:spLocks noChangeArrowheads="1"/>
            </p:cNvSpPr>
            <p:nvPr/>
          </p:nvSpPr>
          <p:spPr bwMode="auto">
            <a:xfrm flipV="1">
              <a:off x="1728" y="1920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+N</a:t>
              </a:r>
            </a:p>
          </p:txBody>
        </p:sp>
        <p:sp>
          <p:nvSpPr>
            <p:cNvPr id="90123" name="TextBox 24"/>
            <p:cNvSpPr txBox="1">
              <a:spLocks noChangeArrowheads="1"/>
            </p:cNvSpPr>
            <p:nvPr/>
          </p:nvSpPr>
          <p:spPr bwMode="auto">
            <a:xfrm flipV="1">
              <a:off x="2880" y="2169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>
              <a:spAutoFit/>
            </a:bodyPr>
            <a:lstStyle/>
            <a:p>
              <a:endParaRPr lang="en-US"/>
            </a:p>
          </p:txBody>
        </p:sp>
        <p:cxnSp>
          <p:nvCxnSpPr>
            <p:cNvPr id="90124" name="Straight Connector 22"/>
            <p:cNvCxnSpPr>
              <a:cxnSpLocks noChangeShapeType="1"/>
            </p:cNvCxnSpPr>
            <p:nvPr/>
          </p:nvCxnSpPr>
          <p:spPr bwMode="auto">
            <a:xfrm flipV="1">
              <a:off x="1536" y="1968"/>
              <a:ext cx="3216" cy="1"/>
            </a:xfrm>
            <a:prstGeom prst="line">
              <a:avLst/>
            </a:prstGeom>
            <a:noFill/>
            <a:ln w="25400" algn="ctr">
              <a:solidFill>
                <a:srgbClr val="89A4A7"/>
              </a:solidFill>
              <a:prstDash val="dash"/>
              <a:round/>
              <a:headEnd/>
              <a:tailEnd/>
            </a:ln>
          </p:spPr>
        </p:cxnSp>
        <p:sp>
          <p:nvSpPr>
            <p:cNvPr id="90125" name="Text Box 8"/>
            <p:cNvSpPr txBox="1">
              <a:spLocks noChangeArrowheads="1"/>
            </p:cNvSpPr>
            <p:nvPr/>
          </p:nvSpPr>
          <p:spPr bwMode="auto">
            <a:xfrm>
              <a:off x="2112" y="2160"/>
              <a:ext cx="5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P-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36" y="2400"/>
              <a:ext cx="3216" cy="12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536" y="2787"/>
              <a:ext cx="1117" cy="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7" name="Rectangle 76"/>
            <p:cNvSpPr/>
            <p:nvPr/>
          </p:nvSpPr>
          <p:spPr>
            <a:xfrm flipH="1">
              <a:off x="2282" y="2870"/>
              <a:ext cx="112" cy="1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027" y="2544"/>
              <a:ext cx="1305" cy="8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722" y="2544"/>
              <a:ext cx="374" cy="8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0" name="Rectangle 79"/>
            <p:cNvSpPr/>
            <p:nvPr/>
          </p:nvSpPr>
          <p:spPr>
            <a:xfrm flipH="1">
              <a:off x="4034" y="2544"/>
              <a:ext cx="110" cy="4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467" y="2544"/>
              <a:ext cx="186" cy="8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027" y="2544"/>
              <a:ext cx="186" cy="8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9013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36" y="3024"/>
              <a:ext cx="3168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Rectangle 83"/>
            <p:cNvSpPr/>
            <p:nvPr/>
          </p:nvSpPr>
          <p:spPr>
            <a:xfrm>
              <a:off x="3399" y="2787"/>
              <a:ext cx="188" cy="4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213" y="2787"/>
              <a:ext cx="745" cy="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841" y="2787"/>
              <a:ext cx="186" cy="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332" y="2787"/>
              <a:ext cx="186" cy="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332" y="2544"/>
              <a:ext cx="186" cy="8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90140" name="Text Box 23"/>
            <p:cNvSpPr txBox="1">
              <a:spLocks noChangeArrowheads="1"/>
            </p:cNvSpPr>
            <p:nvPr/>
          </p:nvSpPr>
          <p:spPr bwMode="auto">
            <a:xfrm>
              <a:off x="3360" y="3360"/>
              <a:ext cx="1282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Processed Base IC</a:t>
              </a:r>
            </a:p>
          </p:txBody>
        </p:sp>
        <p:sp>
          <p:nvSpPr>
            <p:cNvPr id="40" name="Flowchart: Delay 39"/>
            <p:cNvSpPr>
              <a:spLocks noChangeArrowheads="1"/>
            </p:cNvSpPr>
            <p:nvPr/>
          </p:nvSpPr>
          <p:spPr bwMode="auto">
            <a:xfrm rot="5400000">
              <a:off x="3194" y="1903"/>
              <a:ext cx="322" cy="496"/>
            </a:xfrm>
            <a:prstGeom prst="flowChartDelay">
              <a:avLst/>
            </a:prstGeom>
            <a:solidFill>
              <a:srgbClr val="92D050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lowchart: Delay 24"/>
            <p:cNvSpPr>
              <a:spLocks noChangeArrowheads="1"/>
            </p:cNvSpPr>
            <p:nvPr/>
          </p:nvSpPr>
          <p:spPr bwMode="auto">
            <a:xfrm rot="5400000">
              <a:off x="3170" y="1927"/>
              <a:ext cx="380" cy="384"/>
            </a:xfrm>
            <a:prstGeom prst="flowChartDelay">
              <a:avLst/>
            </a:prstGeom>
            <a:solidFill>
              <a:schemeClr val="tx1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" name="Rectangle 86"/>
            <p:cNvSpPr/>
            <p:nvPr/>
          </p:nvSpPr>
          <p:spPr>
            <a:xfrm>
              <a:off x="3272" y="1534"/>
              <a:ext cx="177" cy="408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86"/>
            <p:cNvSpPr/>
            <p:nvPr/>
          </p:nvSpPr>
          <p:spPr>
            <a:xfrm>
              <a:off x="3696" y="1536"/>
              <a:ext cx="144" cy="43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86"/>
            <p:cNvSpPr/>
            <p:nvPr/>
          </p:nvSpPr>
          <p:spPr>
            <a:xfrm>
              <a:off x="2880" y="1536"/>
              <a:ext cx="144" cy="43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Connector 81"/>
            <p:cNvCxnSpPr/>
            <p:nvPr/>
          </p:nvCxnSpPr>
          <p:spPr>
            <a:xfrm>
              <a:off x="1536" y="1536"/>
              <a:ext cx="3215" cy="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2376488" y="4171950"/>
            <a:ext cx="4024312" cy="4603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38" name="Rectangle 37"/>
          <p:cNvSpPr/>
          <p:nvPr/>
        </p:nvSpPr>
        <p:spPr>
          <a:xfrm>
            <a:off x="6661150" y="4162425"/>
            <a:ext cx="828675" cy="476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90149" name="Rectangle 38"/>
          <p:cNvSpPr>
            <a:spLocks noChangeArrowheads="1"/>
          </p:cNvSpPr>
          <p:nvPr/>
        </p:nvSpPr>
        <p:spPr bwMode="auto">
          <a:xfrm>
            <a:off x="247650" y="1708150"/>
            <a:ext cx="6227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>
                <a:latin typeface="Arial Narrow" pitchFamily="34" charset="0"/>
              </a:rPr>
              <a:t>Complete transistors, interconnect wires  on ‘donor’ wafer layers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Arial Narrow" pitchFamily="34" charset="0"/>
              </a:rPr>
              <a:t>Etch and fill connecting contacts and vias from top layer aligned to bottom layer</a:t>
            </a:r>
          </a:p>
        </p:txBody>
      </p:sp>
      <p:pic>
        <p:nvPicPr>
          <p:cNvPr id="90150" name="Picture 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5850" y="3533775"/>
            <a:ext cx="7239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51" name="Picture 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1888" y="3516313"/>
            <a:ext cx="7239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52" name="Picture 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7313" y="2833688"/>
            <a:ext cx="2667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5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9A332CDB-CE6E-4257-848B-B36438102650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12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54025"/>
            <a:ext cx="8877300" cy="11430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Path 2 – Leveraging Gate Last + Innovative Alignment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3375" y="1685925"/>
            <a:ext cx="8610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Misalignment of pre-processed wafer to wafer bonding step is ~1</a:t>
            </a:r>
            <a:r>
              <a:rPr lang="en-US" smtClean="0">
                <a:latin typeface="Symbol" pitchFamily="18" charset="2"/>
              </a:rPr>
              <a:t>m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000" smtClean="0">
                <a:latin typeface="Arial Narrow" pitchFamily="34" charset="0"/>
                <a:cs typeface="Arial" charset="0"/>
              </a:rPr>
              <a:t>How to achieve 100nm or better connection pitch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000" smtClean="0">
                <a:latin typeface="Arial Narrow" pitchFamily="34" charset="0"/>
                <a:cs typeface="Arial" charset="0"/>
              </a:rPr>
              <a:t>How to fabricate thin enough layer for inter-layer vias of ~50nm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EBD940-AC22-42F7-AE73-6C1AEE0107A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rot="5400000">
            <a:off x="3198813" y="3435350"/>
            <a:ext cx="846138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2" name="TextBox 73"/>
          <p:cNvSpPr txBox="1">
            <a:spLocks noChangeArrowheads="1"/>
          </p:cNvSpPr>
          <p:nvPr/>
        </p:nvSpPr>
        <p:spPr bwMode="auto">
          <a:xfrm>
            <a:off x="5067300" y="2914650"/>
            <a:ext cx="3581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1600">
                <a:latin typeface="Arial Narrow" pitchFamily="34" charset="0"/>
              </a:rPr>
              <a:t>Fully constructed transistors attached to each other; no blanket films. 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endParaRPr lang="en-US" sz="1600">
              <a:latin typeface="Arial Narrow" pitchFamily="34" charset="0"/>
            </a:endParaRP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1600">
                <a:latin typeface="Arial Narrow" pitchFamily="34" charset="0"/>
              </a:rPr>
              <a:t> proprietary methods align top layer atop bottom layer </a:t>
            </a:r>
          </a:p>
        </p:txBody>
      </p:sp>
      <p:grpSp>
        <p:nvGrpSpPr>
          <p:cNvPr id="32773" name="Group 20"/>
          <p:cNvGrpSpPr>
            <a:grpSpLocks/>
          </p:cNvGrpSpPr>
          <p:nvPr/>
        </p:nvGrpSpPr>
        <p:grpSpPr bwMode="auto">
          <a:xfrm>
            <a:off x="2438400" y="4135438"/>
            <a:ext cx="2571750" cy="1608137"/>
            <a:chOff x="914400" y="2590800"/>
            <a:chExt cx="1295400" cy="989052"/>
          </a:xfrm>
        </p:grpSpPr>
        <p:sp>
          <p:nvSpPr>
            <p:cNvPr id="22" name="Rectangle 21"/>
            <p:cNvSpPr/>
            <p:nvPr/>
          </p:nvSpPr>
          <p:spPr>
            <a:xfrm>
              <a:off x="914400" y="2819268"/>
              <a:ext cx="457388" cy="761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3" name="Rectangle 22"/>
            <p:cNvSpPr/>
            <p:nvPr/>
          </p:nvSpPr>
          <p:spPr>
            <a:xfrm flipH="1">
              <a:off x="1219859" y="2895424"/>
              <a:ext cx="45579" cy="1532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22918" y="2590800"/>
              <a:ext cx="534952" cy="761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90365" y="2590800"/>
              <a:ext cx="153529" cy="761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6" name="Rectangle 25"/>
            <p:cNvSpPr/>
            <p:nvPr/>
          </p:nvSpPr>
          <p:spPr>
            <a:xfrm flipH="1">
              <a:off x="1934727" y="2590800"/>
              <a:ext cx="45579" cy="4579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95824" y="2590800"/>
              <a:ext cx="75965" cy="761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2918" y="2590800"/>
              <a:ext cx="78364" cy="761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3279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29"/>
            <p:cNvSpPr/>
            <p:nvPr/>
          </p:nvSpPr>
          <p:spPr>
            <a:xfrm>
              <a:off x="1676447" y="2819268"/>
              <a:ext cx="75965" cy="3817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01282" y="2819268"/>
              <a:ext cx="303059" cy="9080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447753" y="2819268"/>
              <a:ext cx="75165" cy="761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57870" y="2819268"/>
              <a:ext cx="75965" cy="761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57870" y="2590800"/>
              <a:ext cx="75965" cy="761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7450" y="1981200"/>
            <a:ext cx="2552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48"/>
          <p:cNvSpPr txBox="1">
            <a:spLocks noChangeArrowheads="1"/>
          </p:cNvSpPr>
          <p:nvPr/>
        </p:nvSpPr>
        <p:spPr bwMode="auto">
          <a:xfrm>
            <a:off x="828675" y="4851400"/>
            <a:ext cx="1212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Device wafer</a:t>
            </a:r>
          </a:p>
        </p:txBody>
      </p:sp>
      <p:sp>
        <p:nvSpPr>
          <p:cNvPr id="32776" name="TextBox 49"/>
          <p:cNvSpPr txBox="1">
            <a:spLocks noChangeArrowheads="1"/>
          </p:cNvSpPr>
          <p:nvPr/>
        </p:nvSpPr>
        <p:spPr bwMode="auto">
          <a:xfrm>
            <a:off x="1038225" y="2381250"/>
            <a:ext cx="1130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Donor wafer</a:t>
            </a:r>
          </a:p>
        </p:txBody>
      </p:sp>
      <p:sp>
        <p:nvSpPr>
          <p:cNvPr id="32777" name="Rectangle 34"/>
          <p:cNvSpPr>
            <a:spLocks noChangeArrowheads="1"/>
          </p:cNvSpPr>
          <p:nvPr/>
        </p:nvSpPr>
        <p:spPr bwMode="auto">
          <a:xfrm>
            <a:off x="419100" y="820738"/>
            <a:ext cx="830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73AE"/>
                </a:solidFill>
                <a:latin typeface="Helvetica" pitchFamily="34" charset="0"/>
              </a:rPr>
              <a:t>A Gate-Last Process for Cleave and Layer Transfer</a:t>
            </a:r>
            <a:r>
              <a:rPr lang="en-US" sz="1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2778" name="TextBox 49"/>
          <p:cNvSpPr txBox="1">
            <a:spLocks noChangeArrowheads="1"/>
          </p:cNvSpPr>
          <p:nvPr/>
        </p:nvSpPr>
        <p:spPr bwMode="auto">
          <a:xfrm>
            <a:off x="2700338" y="1662113"/>
            <a:ext cx="72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NMOS</a:t>
            </a:r>
          </a:p>
        </p:txBody>
      </p:sp>
      <p:sp>
        <p:nvSpPr>
          <p:cNvPr id="32779" name="TextBox 49"/>
          <p:cNvSpPr txBox="1">
            <a:spLocks noChangeArrowheads="1"/>
          </p:cNvSpPr>
          <p:nvPr/>
        </p:nvSpPr>
        <p:spPr bwMode="auto">
          <a:xfrm>
            <a:off x="4106863" y="1685925"/>
            <a:ext cx="72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PMOS</a:t>
            </a:r>
          </a:p>
        </p:txBody>
      </p:sp>
      <p:sp>
        <p:nvSpPr>
          <p:cNvPr id="32780" name="TextBox 49"/>
          <p:cNvSpPr txBox="1">
            <a:spLocks noChangeArrowheads="1"/>
          </p:cNvSpPr>
          <p:nvPr/>
        </p:nvSpPr>
        <p:spPr bwMode="auto">
          <a:xfrm>
            <a:off x="4919663" y="1828800"/>
            <a:ext cx="46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 Narrow" pitchFamily="34" charset="0"/>
              </a:rPr>
              <a:t>Poly</a:t>
            </a:r>
          </a:p>
        </p:txBody>
      </p:sp>
      <p:sp>
        <p:nvSpPr>
          <p:cNvPr id="32781" name="TextBox 49"/>
          <p:cNvSpPr txBox="1">
            <a:spLocks noChangeArrowheads="1"/>
          </p:cNvSpPr>
          <p:nvPr/>
        </p:nvSpPr>
        <p:spPr bwMode="auto">
          <a:xfrm>
            <a:off x="4868863" y="1990725"/>
            <a:ext cx="5651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 Narrow" pitchFamily="34" charset="0"/>
              </a:rPr>
              <a:t>Oxide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10800000" flipV="1">
            <a:off x="4676775" y="1955800"/>
            <a:ext cx="277813" cy="1000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4656138" y="2103438"/>
            <a:ext cx="277812" cy="1000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2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EA480E-1C78-461C-933A-D50199CFFF6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4819" name="TextBox 49"/>
          <p:cNvSpPr txBox="1">
            <a:spLocks noChangeArrowheads="1"/>
          </p:cNvSpPr>
          <p:nvPr/>
        </p:nvSpPr>
        <p:spPr bwMode="auto">
          <a:xfrm>
            <a:off x="292100" y="23622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Step 3.  </a:t>
            </a:r>
          </a:p>
          <a:p>
            <a:r>
              <a:rPr lang="en-US">
                <a:latin typeface="Arial Narrow" pitchFamily="34" charset="0"/>
              </a:rPr>
              <a:t>Implant H for cleaving</a:t>
            </a:r>
          </a:p>
        </p:txBody>
      </p:sp>
      <p:sp>
        <p:nvSpPr>
          <p:cNvPr id="34820" name="TextBox 64"/>
          <p:cNvSpPr txBox="1">
            <a:spLocks noChangeArrowheads="1"/>
          </p:cNvSpPr>
          <p:nvPr/>
        </p:nvSpPr>
        <p:spPr bwMode="auto">
          <a:xfrm>
            <a:off x="287338" y="4195763"/>
            <a:ext cx="33813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Step 4.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>
                <a:latin typeface="Arial Narrow" pitchFamily="34" charset="0"/>
              </a:rPr>
              <a:t> Bond to temporary carrier wafer  </a:t>
            </a:r>
          </a:p>
          <a:p>
            <a:pPr>
              <a:buClr>
                <a:srgbClr val="00FF00"/>
              </a:buClr>
            </a:pPr>
            <a:r>
              <a:rPr lang="en-US">
                <a:latin typeface="Arial Narrow" pitchFamily="34" charset="0"/>
              </a:rPr>
              <a:t>       (adhesive or oxide-to-oxide)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>
                <a:latin typeface="Arial Narrow" pitchFamily="34" charset="0"/>
              </a:rPr>
              <a:t>Cleave along cut line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>
                <a:latin typeface="Arial Narrow" pitchFamily="34" charset="0"/>
              </a:rPr>
              <a:t>CMP to STI</a:t>
            </a:r>
          </a:p>
        </p:txBody>
      </p:sp>
      <p:grpSp>
        <p:nvGrpSpPr>
          <p:cNvPr id="34821" name="Group 79"/>
          <p:cNvGrpSpPr>
            <a:grpSpLocks/>
          </p:cNvGrpSpPr>
          <p:nvPr/>
        </p:nvGrpSpPr>
        <p:grpSpPr bwMode="auto">
          <a:xfrm>
            <a:off x="3448050" y="1906588"/>
            <a:ext cx="3524250" cy="1808162"/>
            <a:chOff x="3448050" y="1907198"/>
            <a:chExt cx="3524726" cy="1807552"/>
          </a:xfrm>
        </p:grpSpPr>
        <p:pic>
          <p:nvPicPr>
            <p:cNvPr id="3483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48050" y="1907198"/>
              <a:ext cx="3524726" cy="180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Rectangle 73"/>
            <p:cNvSpPr/>
            <p:nvPr/>
          </p:nvSpPr>
          <p:spPr bwMode="auto">
            <a:xfrm>
              <a:off x="3946592" y="2372178"/>
              <a:ext cx="530297" cy="43482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3937066" y="2581657"/>
              <a:ext cx="530297" cy="19995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5851850" y="2372178"/>
              <a:ext cx="530297" cy="43482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851850" y="2581657"/>
              <a:ext cx="530297" cy="19995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sp>
        <p:nvSpPr>
          <p:cNvPr id="34822" name="TextBox 80"/>
          <p:cNvSpPr txBox="1">
            <a:spLocks noChangeArrowheads="1"/>
          </p:cNvSpPr>
          <p:nvPr/>
        </p:nvSpPr>
        <p:spPr bwMode="auto">
          <a:xfrm>
            <a:off x="6973888" y="3114675"/>
            <a:ext cx="2051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H+ Implant Cleave Line</a:t>
            </a:r>
            <a:endParaRPr lang="en-US" sz="1400"/>
          </a:p>
        </p:txBody>
      </p:sp>
      <p:cxnSp>
        <p:nvCxnSpPr>
          <p:cNvPr id="82" name="Straight Arrow Connector 81"/>
          <p:cNvCxnSpPr/>
          <p:nvPr/>
        </p:nvCxnSpPr>
        <p:spPr>
          <a:xfrm rot="16200000" flipH="1" flipV="1">
            <a:off x="7321551" y="3119437"/>
            <a:ext cx="0" cy="695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24" name="Group 88"/>
          <p:cNvGrpSpPr>
            <a:grpSpLocks/>
          </p:cNvGrpSpPr>
          <p:nvPr/>
        </p:nvGrpSpPr>
        <p:grpSpPr bwMode="auto">
          <a:xfrm>
            <a:off x="3448050" y="4375150"/>
            <a:ext cx="3409950" cy="1816100"/>
            <a:chOff x="3448050" y="4375638"/>
            <a:chExt cx="3409950" cy="1815611"/>
          </a:xfrm>
        </p:grpSpPr>
        <p:grpSp>
          <p:nvGrpSpPr>
            <p:cNvPr id="34828" name="Group 87"/>
            <p:cNvGrpSpPr>
              <a:grpSpLocks/>
            </p:cNvGrpSpPr>
            <p:nvPr/>
          </p:nvGrpSpPr>
          <p:grpSpPr bwMode="auto">
            <a:xfrm>
              <a:off x="3486150" y="4375638"/>
              <a:ext cx="3371850" cy="1777560"/>
              <a:chOff x="3486150" y="4375638"/>
              <a:chExt cx="3371850" cy="1777560"/>
            </a:xfrm>
          </p:grpSpPr>
          <p:pic>
            <p:nvPicPr>
              <p:cNvPr id="34830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86150" y="4458103"/>
                <a:ext cx="3371850" cy="1695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3486150" y="4375638"/>
                <a:ext cx="3352800" cy="58563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34832" name="Content Placeholder 2"/>
              <p:cNvSpPr txBox="1">
                <a:spLocks/>
              </p:cNvSpPr>
              <p:nvPr/>
            </p:nvSpPr>
            <p:spPr bwMode="auto">
              <a:xfrm>
                <a:off x="4842012" y="4380517"/>
                <a:ext cx="1759226" cy="754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lnSpc>
                    <a:spcPct val="150000"/>
                  </a:lnSpc>
                  <a:buClr>
                    <a:srgbClr val="66FF33"/>
                  </a:buClr>
                  <a:buFont typeface="Arial" charset="0"/>
                  <a:buNone/>
                </a:pPr>
                <a:r>
                  <a:rPr lang="en-US" sz="2000" b="1">
                    <a:latin typeface="Arial Narrow" pitchFamily="34" charset="0"/>
                  </a:rPr>
                  <a:t>Carrier</a:t>
                </a:r>
              </a:p>
            </p:txBody>
          </p:sp>
          <p:sp>
            <p:nvSpPr>
              <p:cNvPr id="21" name="Rectangle 108"/>
              <p:cNvSpPr/>
              <p:nvPr/>
            </p:nvSpPr>
            <p:spPr>
              <a:xfrm>
                <a:off x="3925888" y="4961268"/>
                <a:ext cx="617537" cy="43168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22" name="Rectangle 108"/>
              <p:cNvSpPr/>
              <p:nvPr/>
            </p:nvSpPr>
            <p:spPr>
              <a:xfrm>
                <a:off x="5800725" y="4961268"/>
                <a:ext cx="617538" cy="43168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23" name="Rectangle 109"/>
              <p:cNvSpPr/>
              <p:nvPr/>
            </p:nvSpPr>
            <p:spPr>
              <a:xfrm>
                <a:off x="3925888" y="5185045"/>
                <a:ext cx="617537" cy="21742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24" name="Rectangle 109"/>
              <p:cNvSpPr/>
              <p:nvPr/>
            </p:nvSpPr>
            <p:spPr>
              <a:xfrm>
                <a:off x="5800725" y="5185045"/>
                <a:ext cx="617538" cy="21742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34837" name="TextBox 85"/>
              <p:cNvSpPr txBox="1">
                <a:spLocks noChangeArrowheads="1"/>
              </p:cNvSpPr>
              <p:nvPr/>
            </p:nvSpPr>
            <p:spPr bwMode="auto">
              <a:xfrm>
                <a:off x="4962525" y="5476875"/>
                <a:ext cx="404278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/>
                  <a:t>STI</a:t>
                </a:r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3448050" y="6029368"/>
              <a:ext cx="3400425" cy="161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sp>
        <p:nvSpPr>
          <p:cNvPr id="34825" name="Rectangle 89"/>
          <p:cNvSpPr>
            <a:spLocks noChangeArrowheads="1"/>
          </p:cNvSpPr>
          <p:nvPr/>
        </p:nvSpPr>
        <p:spPr bwMode="auto">
          <a:xfrm>
            <a:off x="466725" y="839788"/>
            <a:ext cx="847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73AE"/>
                </a:solidFill>
                <a:latin typeface="Helvetica" pitchFamily="34" charset="0"/>
              </a:rPr>
              <a:t>A Gate-Last Process for Cleave and Layer Transfer </a:t>
            </a:r>
          </a:p>
        </p:txBody>
      </p:sp>
      <p:sp>
        <p:nvSpPr>
          <p:cNvPr id="34826" name="TextBox 49"/>
          <p:cNvSpPr txBox="1">
            <a:spLocks noChangeArrowheads="1"/>
          </p:cNvSpPr>
          <p:nvPr/>
        </p:nvSpPr>
        <p:spPr bwMode="auto">
          <a:xfrm>
            <a:off x="7467600" y="5759450"/>
            <a:ext cx="1133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 Narrow" pitchFamily="34" charset="0"/>
              </a:rPr>
              <a:t>CMP to STI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6932613" y="5946775"/>
            <a:ext cx="449262" cy="492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7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119F48-1F0F-4360-BD12-97E90CC2D6C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6867" name="TextBox 70"/>
          <p:cNvSpPr txBox="1">
            <a:spLocks noChangeArrowheads="1"/>
          </p:cNvSpPr>
          <p:nvPr/>
        </p:nvSpPr>
        <p:spPr bwMode="auto">
          <a:xfrm>
            <a:off x="504825" y="1733550"/>
            <a:ext cx="2743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Step 5.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1600">
                <a:latin typeface="Arial Narrow" pitchFamily="34" charset="0"/>
              </a:rPr>
              <a:t> Low-temp oxide deposition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1600">
                <a:latin typeface="Arial Narrow" pitchFamily="34" charset="0"/>
              </a:rPr>
              <a:t> Bond to bottom layer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1600">
                <a:latin typeface="Arial Narrow" pitchFamily="34" charset="0"/>
              </a:rPr>
              <a:t> Remove carrier</a:t>
            </a:r>
          </a:p>
        </p:txBody>
      </p:sp>
      <p:sp>
        <p:nvSpPr>
          <p:cNvPr id="36868" name="TextBox 84"/>
          <p:cNvSpPr txBox="1">
            <a:spLocks noChangeArrowheads="1"/>
          </p:cNvSpPr>
          <p:nvPr/>
        </p:nvSpPr>
        <p:spPr bwMode="auto">
          <a:xfrm>
            <a:off x="2005013" y="4329113"/>
            <a:ext cx="33432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Step 6. On transferred layer: 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1600">
                <a:latin typeface="Arial Narrow" pitchFamily="34" charset="0"/>
              </a:rPr>
              <a:t>Etch dummy gates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1600">
                <a:latin typeface="Arial Narrow" pitchFamily="34" charset="0"/>
              </a:rPr>
              <a:t>Deposit gate dielectric and electrode 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1600">
                <a:latin typeface="Arial Narrow" pitchFamily="34" charset="0"/>
              </a:rPr>
              <a:t>CMP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1600">
                <a:latin typeface="Arial Narrow" pitchFamily="34" charset="0"/>
              </a:rPr>
              <a:t>Etch tier-to-tier vias thru STI</a:t>
            </a:r>
          </a:p>
          <a:p>
            <a:pPr>
              <a:buClr>
                <a:srgbClr val="00FF00"/>
              </a:buClr>
              <a:buFont typeface="Wingdings" pitchFamily="2" charset="2"/>
              <a:buChar char="Ø"/>
            </a:pPr>
            <a:r>
              <a:rPr lang="en-US" sz="1600">
                <a:latin typeface="Arial Narrow" pitchFamily="34" charset="0"/>
              </a:rPr>
              <a:t>Fabricate BEOL interconnect</a:t>
            </a:r>
          </a:p>
        </p:txBody>
      </p:sp>
      <p:sp>
        <p:nvSpPr>
          <p:cNvPr id="36869" name="Rectangle 36"/>
          <p:cNvSpPr>
            <a:spLocks noChangeArrowheads="1"/>
          </p:cNvSpPr>
          <p:nvPr/>
        </p:nvSpPr>
        <p:spPr bwMode="auto">
          <a:xfrm>
            <a:off x="609600" y="5791200"/>
            <a:ext cx="1905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638" y="4057650"/>
            <a:ext cx="272415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Rectangle 38"/>
          <p:cNvSpPr>
            <a:spLocks noChangeArrowheads="1"/>
          </p:cNvSpPr>
          <p:nvPr/>
        </p:nvSpPr>
        <p:spPr bwMode="auto">
          <a:xfrm>
            <a:off x="5810250" y="4845050"/>
            <a:ext cx="2522538" cy="106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3" name="Rectangle 52"/>
          <p:cNvSpPr/>
          <p:nvPr/>
        </p:nvSpPr>
        <p:spPr bwMode="auto">
          <a:xfrm>
            <a:off x="5205413" y="5795963"/>
            <a:ext cx="2622550" cy="73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36873" name="Rectangle 37"/>
          <p:cNvSpPr>
            <a:spLocks noChangeArrowheads="1"/>
          </p:cNvSpPr>
          <p:nvPr/>
        </p:nvSpPr>
        <p:spPr bwMode="auto">
          <a:xfrm>
            <a:off x="5608638" y="4681538"/>
            <a:ext cx="2620962" cy="1190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36874" name="Group 89"/>
          <p:cNvGrpSpPr>
            <a:grpSpLocks/>
          </p:cNvGrpSpPr>
          <p:nvPr/>
        </p:nvGrpSpPr>
        <p:grpSpPr bwMode="auto">
          <a:xfrm>
            <a:off x="5608638" y="4797425"/>
            <a:ext cx="2824162" cy="739775"/>
            <a:chOff x="2352" y="3408"/>
            <a:chExt cx="1248" cy="336"/>
          </a:xfrm>
        </p:grpSpPr>
        <p:sp>
          <p:nvSpPr>
            <p:cNvPr id="58" name="Rectangle 57"/>
            <p:cNvSpPr/>
            <p:nvPr/>
          </p:nvSpPr>
          <p:spPr>
            <a:xfrm>
              <a:off x="2352" y="3408"/>
              <a:ext cx="1248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400" y="3497"/>
              <a:ext cx="390" cy="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0" name="Rectangle 54"/>
            <p:cNvSpPr/>
            <p:nvPr/>
          </p:nvSpPr>
          <p:spPr>
            <a:xfrm flipH="1">
              <a:off x="2660" y="3526"/>
              <a:ext cx="39" cy="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920" y="3408"/>
              <a:ext cx="454" cy="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465" y="3408"/>
              <a:ext cx="130" cy="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3" name="Rectangle 62"/>
            <p:cNvSpPr/>
            <p:nvPr/>
          </p:nvSpPr>
          <p:spPr>
            <a:xfrm flipH="1">
              <a:off x="3270" y="3408"/>
              <a:ext cx="39" cy="1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725" y="3408"/>
              <a:ext cx="65" cy="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920" y="3408"/>
              <a:ext cx="64" cy="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049" y="3497"/>
              <a:ext cx="65" cy="14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984" y="3497"/>
              <a:ext cx="260" cy="3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855" y="3497"/>
              <a:ext cx="65" cy="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374" y="3497"/>
              <a:ext cx="65" cy="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374" y="3408"/>
              <a:ext cx="65" cy="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pic>
        <p:nvPicPr>
          <p:cNvPr id="368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8638" y="5276850"/>
            <a:ext cx="2716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Rectangle 104"/>
          <p:cNvSpPr>
            <a:spLocks noChangeArrowheads="1"/>
          </p:cNvSpPr>
          <p:nvPr/>
        </p:nvSpPr>
        <p:spPr bwMode="auto">
          <a:xfrm>
            <a:off x="5508625" y="6096000"/>
            <a:ext cx="2824163" cy="739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6877" name="Rectangle 70"/>
          <p:cNvSpPr>
            <a:spLocks noChangeArrowheads="1"/>
          </p:cNvSpPr>
          <p:nvPr/>
        </p:nvSpPr>
        <p:spPr bwMode="auto">
          <a:xfrm>
            <a:off x="476250" y="839788"/>
            <a:ext cx="847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73AE"/>
                </a:solidFill>
                <a:latin typeface="Helvetica" pitchFamily="34" charset="0"/>
              </a:rPr>
              <a:t>A Gate-Last Process for Cleave and Layer Transfer</a:t>
            </a:r>
            <a:r>
              <a:rPr lang="en-US" sz="1200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36878" name="Group 73"/>
          <p:cNvGrpSpPr>
            <a:grpSpLocks/>
          </p:cNvGrpSpPr>
          <p:nvPr/>
        </p:nvGrpSpPr>
        <p:grpSpPr bwMode="auto">
          <a:xfrm>
            <a:off x="2981325" y="1676400"/>
            <a:ext cx="2516188" cy="2609850"/>
            <a:chOff x="2981325" y="1676400"/>
            <a:chExt cx="2516663" cy="2609850"/>
          </a:xfrm>
        </p:grpSpPr>
        <p:grpSp>
          <p:nvGrpSpPr>
            <p:cNvPr id="36885" name="Group 71"/>
            <p:cNvGrpSpPr>
              <a:grpSpLocks/>
            </p:cNvGrpSpPr>
            <p:nvPr/>
          </p:nvGrpSpPr>
          <p:grpSpPr bwMode="auto">
            <a:xfrm>
              <a:off x="2981325" y="2051905"/>
              <a:ext cx="2516663" cy="2234345"/>
              <a:chOff x="3629025" y="1905000"/>
              <a:chExt cx="1981200" cy="1758950"/>
            </a:xfrm>
          </p:grpSpPr>
          <p:pic>
            <p:nvPicPr>
              <p:cNvPr id="36887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665538" y="1905000"/>
                <a:ext cx="1792287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Rectangle 108"/>
              <p:cNvSpPr/>
              <p:nvPr/>
            </p:nvSpPr>
            <p:spPr>
              <a:xfrm>
                <a:off x="4923992" y="1924323"/>
                <a:ext cx="321242" cy="22370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20" name="Rectangle 108"/>
              <p:cNvSpPr/>
              <p:nvPr/>
            </p:nvSpPr>
            <p:spPr>
              <a:xfrm>
                <a:off x="3917768" y="1924323"/>
                <a:ext cx="321241" cy="22370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25" name="Rectangle 109"/>
              <p:cNvSpPr/>
              <p:nvPr/>
            </p:nvSpPr>
            <p:spPr>
              <a:xfrm>
                <a:off x="3916518" y="2034299"/>
                <a:ext cx="319992" cy="11247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26" name="Rectangle 109"/>
              <p:cNvSpPr/>
              <p:nvPr/>
            </p:nvSpPr>
            <p:spPr>
              <a:xfrm>
                <a:off x="4923992" y="2034299"/>
                <a:ext cx="321242" cy="11247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grpSp>
            <p:nvGrpSpPr>
              <p:cNvPr id="36892" name="Group 86"/>
              <p:cNvGrpSpPr>
                <a:grpSpLocks/>
              </p:cNvGrpSpPr>
              <p:nvPr/>
            </p:nvGrpSpPr>
            <p:grpSpPr bwMode="auto">
              <a:xfrm>
                <a:off x="3629025" y="2362200"/>
                <a:ext cx="1981200" cy="1301750"/>
                <a:chOff x="2352" y="3360"/>
                <a:chExt cx="1248" cy="820"/>
              </a:xfrm>
            </p:grpSpPr>
            <p:sp>
              <p:nvSpPr>
                <p:cNvPr id="36893" name="Rectangle 37"/>
                <p:cNvSpPr>
                  <a:spLocks noChangeArrowheads="1"/>
                </p:cNvSpPr>
                <p:nvPr/>
              </p:nvSpPr>
              <p:spPr bwMode="auto">
                <a:xfrm>
                  <a:off x="2395" y="3360"/>
                  <a:ext cx="109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grpSp>
              <p:nvGrpSpPr>
                <p:cNvPr id="36894" name="Group 71"/>
                <p:cNvGrpSpPr>
                  <a:grpSpLocks/>
                </p:cNvGrpSpPr>
                <p:nvPr/>
              </p:nvGrpSpPr>
              <p:grpSpPr bwMode="auto">
                <a:xfrm>
                  <a:off x="2352" y="3409"/>
                  <a:ext cx="1248" cy="335"/>
                  <a:chOff x="2352" y="3409"/>
                  <a:chExt cx="1248" cy="335"/>
                </a:xfrm>
              </p:grpSpPr>
              <p:sp>
                <p:nvSpPr>
                  <p:cNvPr id="34" name="Rectangle 50"/>
                  <p:cNvSpPr/>
                  <p:nvPr/>
                </p:nvSpPr>
                <p:spPr>
                  <a:xfrm>
                    <a:off x="2352" y="3409"/>
                    <a:ext cx="1248" cy="3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35" name="Rectangle 53"/>
                  <p:cNvSpPr/>
                  <p:nvPr/>
                </p:nvSpPr>
                <p:spPr>
                  <a:xfrm>
                    <a:off x="2400" y="3497"/>
                    <a:ext cx="390" cy="28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36" name="Rectangle 54"/>
                  <p:cNvSpPr/>
                  <p:nvPr/>
                </p:nvSpPr>
                <p:spPr>
                  <a:xfrm flipH="1">
                    <a:off x="2660" y="3527"/>
                    <a:ext cx="39" cy="60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37" name="Rectangle 55"/>
                  <p:cNvSpPr/>
                  <p:nvPr/>
                </p:nvSpPr>
                <p:spPr>
                  <a:xfrm>
                    <a:off x="2920" y="3409"/>
                    <a:ext cx="454" cy="30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38" name="Rectangle 56"/>
                  <p:cNvSpPr/>
                  <p:nvPr/>
                </p:nvSpPr>
                <p:spPr>
                  <a:xfrm>
                    <a:off x="2465" y="3409"/>
                    <a:ext cx="130" cy="30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39" name="Rectangle 57"/>
                  <p:cNvSpPr/>
                  <p:nvPr/>
                </p:nvSpPr>
                <p:spPr>
                  <a:xfrm flipH="1">
                    <a:off x="3270" y="3409"/>
                    <a:ext cx="39" cy="178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40" name="Rectangle 58"/>
                  <p:cNvSpPr/>
                  <p:nvPr/>
                </p:nvSpPr>
                <p:spPr>
                  <a:xfrm>
                    <a:off x="2725" y="3409"/>
                    <a:ext cx="65" cy="30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41" name="Rectangle 59"/>
                  <p:cNvSpPr/>
                  <p:nvPr/>
                </p:nvSpPr>
                <p:spPr>
                  <a:xfrm>
                    <a:off x="2920" y="3409"/>
                    <a:ext cx="65" cy="30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42" name="Rectangle 61"/>
                  <p:cNvSpPr/>
                  <p:nvPr/>
                </p:nvSpPr>
                <p:spPr>
                  <a:xfrm>
                    <a:off x="3049" y="3497"/>
                    <a:ext cx="65" cy="146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43" name="Rectangle 62"/>
                  <p:cNvSpPr/>
                  <p:nvPr/>
                </p:nvSpPr>
                <p:spPr>
                  <a:xfrm>
                    <a:off x="2984" y="3497"/>
                    <a:ext cx="260" cy="35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44" name="Rectangle 63"/>
                  <p:cNvSpPr/>
                  <p:nvPr/>
                </p:nvSpPr>
                <p:spPr>
                  <a:xfrm>
                    <a:off x="2855" y="3497"/>
                    <a:ext cx="65" cy="28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45" name="Rectangle 64"/>
                  <p:cNvSpPr/>
                  <p:nvPr/>
                </p:nvSpPr>
                <p:spPr>
                  <a:xfrm>
                    <a:off x="3374" y="3497"/>
                    <a:ext cx="65" cy="28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  <p:sp>
                <p:nvSpPr>
                  <p:cNvPr id="46" name="Rectangle 65"/>
                  <p:cNvSpPr/>
                  <p:nvPr/>
                </p:nvSpPr>
                <p:spPr>
                  <a:xfrm>
                    <a:off x="3374" y="3409"/>
                    <a:ext cx="65" cy="30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/>
                  </a:p>
                </p:txBody>
              </p:sp>
            </p:grpSp>
            <p:pic>
              <p:nvPicPr>
                <p:cNvPr id="36895" name="Picture 7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352" y="3626"/>
                  <a:ext cx="1200" cy="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73" name="Rectangle 72"/>
            <p:cNvSpPr/>
            <p:nvPr/>
          </p:nvSpPr>
          <p:spPr>
            <a:xfrm rot="185078">
              <a:off x="3038486" y="1676400"/>
              <a:ext cx="2248324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Carrier</a:t>
              </a:r>
            </a:p>
          </p:txBody>
        </p:sp>
      </p:grpSp>
      <p:cxnSp>
        <p:nvCxnSpPr>
          <p:cNvPr id="76" name="Straight Arrow Connector 75"/>
          <p:cNvCxnSpPr/>
          <p:nvPr/>
        </p:nvCxnSpPr>
        <p:spPr bwMode="auto">
          <a:xfrm flipV="1">
            <a:off x="3486150" y="1533525"/>
            <a:ext cx="285750" cy="25717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0" name="TextBox 49"/>
          <p:cNvSpPr txBox="1">
            <a:spLocks noChangeArrowheads="1"/>
          </p:cNvSpPr>
          <p:nvPr/>
        </p:nvSpPr>
        <p:spPr bwMode="auto">
          <a:xfrm>
            <a:off x="5789613" y="2430463"/>
            <a:ext cx="1617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 Narrow" pitchFamily="34" charset="0"/>
              </a:rPr>
              <a:t>Oxide-oxide bond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5303838" y="2624138"/>
            <a:ext cx="485775" cy="492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2" name="TextBox 49"/>
          <p:cNvSpPr txBox="1">
            <a:spLocks noChangeArrowheads="1"/>
          </p:cNvSpPr>
          <p:nvPr/>
        </p:nvSpPr>
        <p:spPr bwMode="auto">
          <a:xfrm>
            <a:off x="6183313" y="3106738"/>
            <a:ext cx="19272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 Narrow" pitchFamily="34" charset="0"/>
              </a:rPr>
              <a:t>Remove (etch) dummy gates, replace with HKMG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rot="10800000" flipV="1">
            <a:off x="6210300" y="3646488"/>
            <a:ext cx="638175" cy="3714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848475" y="3646488"/>
            <a:ext cx="755650" cy="3937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BDDC38-4EE9-4572-B9DD-E5EDBB7E98D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8915" name="Title 1"/>
          <p:cNvSpPr>
            <a:spLocks noGrp="1"/>
          </p:cNvSpPr>
          <p:nvPr>
            <p:ph type="title" idx="4294967295"/>
          </p:nvPr>
        </p:nvSpPr>
        <p:spPr>
          <a:xfrm>
            <a:off x="180975" y="536575"/>
            <a:ext cx="85725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Novel Alignment Scheme using Repeating Layouts</a:t>
            </a:r>
            <a:endParaRPr lang="en-US" sz="2800" i="1" smtClean="0">
              <a:solidFill>
                <a:srgbClr val="FF0000"/>
              </a:solidFill>
            </a:endParaRPr>
          </a:p>
        </p:txBody>
      </p:sp>
      <p:sp>
        <p:nvSpPr>
          <p:cNvPr id="38916" name="Content Placeholder 2"/>
          <p:cNvSpPr>
            <a:spLocks noGrp="1"/>
          </p:cNvSpPr>
          <p:nvPr>
            <p:ph idx="4294967295"/>
          </p:nvPr>
        </p:nvSpPr>
        <p:spPr>
          <a:xfrm>
            <a:off x="123825" y="5027613"/>
            <a:ext cx="9020175" cy="15541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FF00"/>
              </a:buClr>
            </a:pPr>
            <a:r>
              <a:rPr lang="en-US" sz="2000" smtClean="0">
                <a:solidFill>
                  <a:schemeClr val="tx1"/>
                </a:solidFill>
                <a:latin typeface="Arial Narrow" pitchFamily="34" charset="0"/>
              </a:rPr>
              <a:t>Even if misalignment occurs during bonding </a:t>
            </a:r>
            <a:r>
              <a:rPr lang="en-US" sz="2000" smtClean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 repeating layouts allow correct connections.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FF00"/>
              </a:buClr>
            </a:pPr>
            <a:r>
              <a:rPr lang="en-US" sz="2000" smtClean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Above representation simplistic (high area penalty). </a:t>
            </a:r>
          </a:p>
        </p:txBody>
      </p:sp>
      <p:grpSp>
        <p:nvGrpSpPr>
          <p:cNvPr id="38917" name="Group 152"/>
          <p:cNvGrpSpPr>
            <a:grpSpLocks/>
          </p:cNvGrpSpPr>
          <p:nvPr/>
        </p:nvGrpSpPr>
        <p:grpSpPr bwMode="auto">
          <a:xfrm>
            <a:off x="5105400" y="1981200"/>
            <a:ext cx="2362200" cy="2682875"/>
            <a:chOff x="4495800" y="1143000"/>
            <a:chExt cx="4114800" cy="4648200"/>
          </a:xfrm>
        </p:grpSpPr>
        <p:sp>
          <p:nvSpPr>
            <p:cNvPr id="7" name="Rectangle 6"/>
            <p:cNvSpPr/>
            <p:nvPr/>
          </p:nvSpPr>
          <p:spPr>
            <a:xfrm>
              <a:off x="4495800" y="1371285"/>
              <a:ext cx="304185" cy="4342903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3893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14478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789971" y="1448297"/>
              <a:ext cx="306952" cy="426589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3893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0" y="14478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7086908" y="1448297"/>
              <a:ext cx="304185" cy="426589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3894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91400" y="14478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8306415" y="1448297"/>
              <a:ext cx="304185" cy="426589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3229" y="2589718"/>
              <a:ext cx="3959942" cy="30529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95800" y="1143000"/>
              <a:ext cx="4114800" cy="30529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3894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28956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4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0" y="28956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4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91400" y="28956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4573229" y="4039187"/>
              <a:ext cx="3959942" cy="30529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3894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24400" y="43434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5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19800" y="43434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5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15200" y="43434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4495800" y="5485905"/>
              <a:ext cx="4114800" cy="30529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4" name="Oval 23"/>
            <p:cNvSpPr/>
            <p:nvPr/>
          </p:nvSpPr>
          <p:spPr>
            <a:xfrm>
              <a:off x="5181600" y="2666729"/>
              <a:ext cx="229523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5" name="Oval 24"/>
            <p:cNvSpPr/>
            <p:nvPr/>
          </p:nvSpPr>
          <p:spPr>
            <a:xfrm>
              <a:off x="6553200" y="2666729"/>
              <a:ext cx="229523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6" name="Oval 25"/>
            <p:cNvSpPr/>
            <p:nvPr/>
          </p:nvSpPr>
          <p:spPr>
            <a:xfrm>
              <a:off x="7772708" y="2666729"/>
              <a:ext cx="229521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7" name="Oval 26"/>
            <p:cNvSpPr/>
            <p:nvPr/>
          </p:nvSpPr>
          <p:spPr>
            <a:xfrm>
              <a:off x="5181600" y="4113447"/>
              <a:ext cx="229523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8" name="Oval 27"/>
            <p:cNvSpPr/>
            <p:nvPr/>
          </p:nvSpPr>
          <p:spPr>
            <a:xfrm>
              <a:off x="6553200" y="4113447"/>
              <a:ext cx="229523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9" name="Oval 28"/>
            <p:cNvSpPr/>
            <p:nvPr/>
          </p:nvSpPr>
          <p:spPr>
            <a:xfrm>
              <a:off x="7772708" y="4113447"/>
              <a:ext cx="229521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0" name="Oval 29"/>
            <p:cNvSpPr/>
            <p:nvPr/>
          </p:nvSpPr>
          <p:spPr>
            <a:xfrm>
              <a:off x="5181600" y="5562916"/>
              <a:ext cx="229523" cy="1512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1" name="Oval 30"/>
            <p:cNvSpPr/>
            <p:nvPr/>
          </p:nvSpPr>
          <p:spPr>
            <a:xfrm>
              <a:off x="6553200" y="5562916"/>
              <a:ext cx="229523" cy="1512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2" name="Oval 31"/>
            <p:cNvSpPr/>
            <p:nvPr/>
          </p:nvSpPr>
          <p:spPr>
            <a:xfrm>
              <a:off x="7772708" y="5562916"/>
              <a:ext cx="229521" cy="1512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495800" y="1371285"/>
              <a:ext cx="304185" cy="27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496627" y="1371278"/>
              <a:ext cx="305297" cy="27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18" name="Group 151"/>
          <p:cNvGrpSpPr>
            <a:grpSpLocks/>
          </p:cNvGrpSpPr>
          <p:nvPr/>
        </p:nvGrpSpPr>
        <p:grpSpPr bwMode="auto">
          <a:xfrm>
            <a:off x="1219200" y="1981200"/>
            <a:ext cx="2514600" cy="2819400"/>
            <a:chOff x="76200" y="1219200"/>
            <a:chExt cx="3657600" cy="45720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76200" y="1371086"/>
              <a:ext cx="304800" cy="25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77869" y="1369931"/>
              <a:ext cx="303770" cy="23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81000" y="1522970"/>
              <a:ext cx="1066800" cy="1372116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524001" y="1522970"/>
              <a:ext cx="1066800" cy="1372116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667000" y="1522970"/>
              <a:ext cx="1066800" cy="1372116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81000" y="297231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1524001" y="297231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667000" y="297231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81000" y="441908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1524001" y="441908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667000" y="441908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8919" name="TextBox 153"/>
          <p:cNvSpPr txBox="1">
            <a:spLocks noChangeArrowheads="1"/>
          </p:cNvSpPr>
          <p:nvPr/>
        </p:nvSpPr>
        <p:spPr bwMode="auto">
          <a:xfrm>
            <a:off x="228600" y="3068638"/>
            <a:ext cx="1066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Bottom layer</a:t>
            </a:r>
          </a:p>
          <a:p>
            <a:r>
              <a:rPr lang="en-US" sz="1600"/>
              <a:t>layout</a:t>
            </a:r>
          </a:p>
        </p:txBody>
      </p:sp>
      <p:sp>
        <p:nvSpPr>
          <p:cNvPr id="38920" name="TextBox 154"/>
          <p:cNvSpPr txBox="1">
            <a:spLocks noChangeArrowheads="1"/>
          </p:cNvSpPr>
          <p:nvPr/>
        </p:nvSpPr>
        <p:spPr bwMode="auto">
          <a:xfrm>
            <a:off x="4343400" y="3141663"/>
            <a:ext cx="91440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Top layer</a:t>
            </a:r>
          </a:p>
          <a:p>
            <a:r>
              <a:rPr lang="en-US" sz="1600"/>
              <a:t>layout</a:t>
            </a:r>
          </a:p>
        </p:txBody>
      </p:sp>
      <p:sp>
        <p:nvSpPr>
          <p:cNvPr id="38921" name="TextBox 155"/>
          <p:cNvSpPr txBox="1">
            <a:spLocks noChangeArrowheads="1"/>
          </p:cNvSpPr>
          <p:nvPr/>
        </p:nvSpPr>
        <p:spPr bwMode="auto">
          <a:xfrm>
            <a:off x="1371600" y="2438400"/>
            <a:ext cx="914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 Narrow" pitchFamily="34" charset="0"/>
              </a:rPr>
              <a:t>Landing pad</a:t>
            </a:r>
          </a:p>
        </p:txBody>
      </p:sp>
      <p:cxnSp>
        <p:nvCxnSpPr>
          <p:cNvPr id="50" name="Straight Connector 49"/>
          <p:cNvCxnSpPr/>
          <p:nvPr/>
        </p:nvCxnSpPr>
        <p:spPr>
          <a:xfrm rot="5400000" flipH="1" flipV="1">
            <a:off x="7417594" y="2564606"/>
            <a:ext cx="12700" cy="6746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3" name="TextBox 158"/>
          <p:cNvSpPr txBox="1">
            <a:spLocks noChangeArrowheads="1"/>
          </p:cNvSpPr>
          <p:nvPr/>
        </p:nvSpPr>
        <p:spPr bwMode="auto">
          <a:xfrm>
            <a:off x="7848600" y="2778125"/>
            <a:ext cx="990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Through-layer connection</a:t>
            </a:r>
          </a:p>
        </p:txBody>
      </p:sp>
      <p:sp>
        <p:nvSpPr>
          <p:cNvPr id="38924" name="TextBox 50"/>
          <p:cNvSpPr txBox="1">
            <a:spLocks noChangeArrowheads="1"/>
          </p:cNvSpPr>
          <p:nvPr/>
        </p:nvSpPr>
        <p:spPr bwMode="auto">
          <a:xfrm>
            <a:off x="6096000" y="1905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138DAA-4A0C-4108-8854-05923943EFC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0963" name="Title 1"/>
          <p:cNvSpPr>
            <a:spLocks noGrp="1"/>
          </p:cNvSpPr>
          <p:nvPr>
            <p:ph type="title" idx="4294967295"/>
          </p:nvPr>
        </p:nvSpPr>
        <p:spPr>
          <a:xfrm>
            <a:off x="417513" y="533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A More Sophisticated Alignment Scheme</a:t>
            </a:r>
            <a:r>
              <a:rPr lang="en-US" sz="2000" smtClean="0"/>
              <a:t> </a:t>
            </a:r>
          </a:p>
        </p:txBody>
      </p:sp>
      <p:grpSp>
        <p:nvGrpSpPr>
          <p:cNvPr id="40964" name="Group 152"/>
          <p:cNvGrpSpPr>
            <a:grpSpLocks/>
          </p:cNvGrpSpPr>
          <p:nvPr/>
        </p:nvGrpSpPr>
        <p:grpSpPr bwMode="auto">
          <a:xfrm>
            <a:off x="5181600" y="2201863"/>
            <a:ext cx="2362200" cy="2682875"/>
            <a:chOff x="4495800" y="1143000"/>
            <a:chExt cx="4114800" cy="4648200"/>
          </a:xfrm>
        </p:grpSpPr>
        <p:sp>
          <p:nvSpPr>
            <p:cNvPr id="5" name="Rectangle 4"/>
            <p:cNvSpPr/>
            <p:nvPr/>
          </p:nvSpPr>
          <p:spPr>
            <a:xfrm>
              <a:off x="4495800" y="1371284"/>
              <a:ext cx="304185" cy="434290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4098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14478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789971" y="1448295"/>
              <a:ext cx="306952" cy="4265893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4099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0" y="14478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7086908" y="1448295"/>
              <a:ext cx="304185" cy="4265893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4099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91400" y="14478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8306415" y="1448295"/>
              <a:ext cx="304185" cy="4265893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3229" y="2589718"/>
              <a:ext cx="3959942" cy="30529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95800" y="1143000"/>
              <a:ext cx="4114800" cy="30529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4099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28956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0" y="28956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91400" y="28956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4573229" y="4039185"/>
              <a:ext cx="3959942" cy="30529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pic>
          <p:nvPicPr>
            <p:cNvPr id="4100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24400" y="43434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19800" y="43434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15200" y="4343400"/>
              <a:ext cx="914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4495800" y="5485903"/>
              <a:ext cx="4114800" cy="30529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2" name="Oval 21"/>
            <p:cNvSpPr/>
            <p:nvPr/>
          </p:nvSpPr>
          <p:spPr>
            <a:xfrm>
              <a:off x="5181600" y="2666729"/>
              <a:ext cx="229523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3" name="Oval 22"/>
            <p:cNvSpPr/>
            <p:nvPr/>
          </p:nvSpPr>
          <p:spPr>
            <a:xfrm>
              <a:off x="6553200" y="2666729"/>
              <a:ext cx="229523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4" name="Oval 23"/>
            <p:cNvSpPr/>
            <p:nvPr/>
          </p:nvSpPr>
          <p:spPr>
            <a:xfrm>
              <a:off x="7772708" y="2666729"/>
              <a:ext cx="229521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5" name="Oval 24"/>
            <p:cNvSpPr/>
            <p:nvPr/>
          </p:nvSpPr>
          <p:spPr>
            <a:xfrm>
              <a:off x="5181600" y="4113447"/>
              <a:ext cx="229523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6" name="Oval 25"/>
            <p:cNvSpPr/>
            <p:nvPr/>
          </p:nvSpPr>
          <p:spPr>
            <a:xfrm>
              <a:off x="6553200" y="4113447"/>
              <a:ext cx="229523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7" name="Oval 26"/>
            <p:cNvSpPr/>
            <p:nvPr/>
          </p:nvSpPr>
          <p:spPr>
            <a:xfrm>
              <a:off x="7772708" y="4113447"/>
              <a:ext cx="229521" cy="1540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8" name="Oval 27"/>
            <p:cNvSpPr/>
            <p:nvPr/>
          </p:nvSpPr>
          <p:spPr>
            <a:xfrm>
              <a:off x="5181600" y="5562915"/>
              <a:ext cx="229523" cy="1512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9" name="Oval 28"/>
            <p:cNvSpPr/>
            <p:nvPr/>
          </p:nvSpPr>
          <p:spPr>
            <a:xfrm>
              <a:off x="6553200" y="5562915"/>
              <a:ext cx="229523" cy="1512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0" name="Oval 29"/>
            <p:cNvSpPr/>
            <p:nvPr/>
          </p:nvSpPr>
          <p:spPr>
            <a:xfrm>
              <a:off x="7772708" y="5562915"/>
              <a:ext cx="229521" cy="1512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495800" y="1371284"/>
              <a:ext cx="304185" cy="275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496629" y="1371276"/>
              <a:ext cx="305295" cy="27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65" name="Group 151"/>
          <p:cNvGrpSpPr>
            <a:grpSpLocks/>
          </p:cNvGrpSpPr>
          <p:nvPr/>
        </p:nvGrpSpPr>
        <p:grpSpPr bwMode="auto">
          <a:xfrm>
            <a:off x="1219200" y="2057400"/>
            <a:ext cx="2514600" cy="2819400"/>
            <a:chOff x="76200" y="1219200"/>
            <a:chExt cx="3657600" cy="4572000"/>
          </a:xfrm>
        </p:grpSpPr>
        <p:cxnSp>
          <p:nvCxnSpPr>
            <p:cNvPr id="40976" name="Straight Connector 139"/>
            <p:cNvCxnSpPr>
              <a:cxnSpLocks noChangeShapeType="1"/>
            </p:cNvCxnSpPr>
            <p:nvPr/>
          </p:nvCxnSpPr>
          <p:spPr bwMode="auto">
            <a:xfrm>
              <a:off x="76200" y="1371086"/>
              <a:ext cx="304800" cy="2574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77" name="Straight Connector 140"/>
            <p:cNvCxnSpPr>
              <a:cxnSpLocks noChangeShapeType="1"/>
            </p:cNvCxnSpPr>
            <p:nvPr/>
          </p:nvCxnSpPr>
          <p:spPr bwMode="auto">
            <a:xfrm rot="5400000">
              <a:off x="77869" y="1369931"/>
              <a:ext cx="303770" cy="2310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81000" y="1522970"/>
              <a:ext cx="1066800" cy="1372116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524001" y="1522970"/>
              <a:ext cx="1066800" cy="1372116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667000" y="1522970"/>
              <a:ext cx="1066800" cy="1372116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81000" y="297231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524001" y="297231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667000" y="297231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81000" y="441908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1524001" y="441908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667000" y="4419086"/>
              <a:ext cx="1066800" cy="1372114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40966" name="TextBox 153"/>
          <p:cNvSpPr txBox="1">
            <a:spLocks noChangeArrowheads="1"/>
          </p:cNvSpPr>
          <p:nvPr/>
        </p:nvSpPr>
        <p:spPr bwMode="auto">
          <a:xfrm>
            <a:off x="228600" y="3144838"/>
            <a:ext cx="1066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Bottom layer</a:t>
            </a:r>
          </a:p>
          <a:p>
            <a:r>
              <a:rPr lang="en-US" sz="1600"/>
              <a:t>layout</a:t>
            </a:r>
          </a:p>
        </p:txBody>
      </p:sp>
      <p:sp>
        <p:nvSpPr>
          <p:cNvPr id="40967" name="TextBox 154"/>
          <p:cNvSpPr txBox="1">
            <a:spLocks noChangeArrowheads="1"/>
          </p:cNvSpPr>
          <p:nvPr/>
        </p:nvSpPr>
        <p:spPr bwMode="auto">
          <a:xfrm>
            <a:off x="4343400" y="3217863"/>
            <a:ext cx="91440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Top layer</a:t>
            </a:r>
          </a:p>
          <a:p>
            <a:r>
              <a:rPr lang="en-US" sz="1600"/>
              <a:t>layout</a:t>
            </a:r>
          </a:p>
        </p:txBody>
      </p:sp>
      <p:sp>
        <p:nvSpPr>
          <p:cNvPr id="40968" name="TextBox 155"/>
          <p:cNvSpPr txBox="1">
            <a:spLocks noChangeArrowheads="1"/>
          </p:cNvSpPr>
          <p:nvPr/>
        </p:nvSpPr>
        <p:spPr bwMode="auto">
          <a:xfrm>
            <a:off x="1371600" y="2492375"/>
            <a:ext cx="914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 Narrow" pitchFamily="34" charset="0"/>
              </a:rPr>
              <a:t>Landing pad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7504907" y="2740819"/>
            <a:ext cx="12700" cy="6746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0" name="TextBox 158"/>
          <p:cNvSpPr txBox="1">
            <a:spLocks noChangeArrowheads="1"/>
          </p:cNvSpPr>
          <p:nvPr/>
        </p:nvSpPr>
        <p:spPr bwMode="auto">
          <a:xfrm>
            <a:off x="7848600" y="2854325"/>
            <a:ext cx="990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Through-layer connection</a:t>
            </a:r>
          </a:p>
        </p:txBody>
      </p:sp>
      <p:sp>
        <p:nvSpPr>
          <p:cNvPr id="40971" name="TextBox 50"/>
          <p:cNvSpPr txBox="1">
            <a:spLocks noChangeArrowheads="1"/>
          </p:cNvSpPr>
          <p:nvPr/>
        </p:nvSpPr>
        <p:spPr bwMode="auto">
          <a:xfrm>
            <a:off x="6096000" y="2130425"/>
            <a:ext cx="914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Oxide</a:t>
            </a:r>
          </a:p>
        </p:txBody>
      </p:sp>
      <p:sp>
        <p:nvSpPr>
          <p:cNvPr id="40972" name="Rectangle 51"/>
          <p:cNvSpPr>
            <a:spLocks noChangeArrowheads="1"/>
          </p:cNvSpPr>
          <p:nvPr/>
        </p:nvSpPr>
        <p:spPr bwMode="auto">
          <a:xfrm>
            <a:off x="3276600" y="5181600"/>
            <a:ext cx="76200" cy="9144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0973" name="Rectangle 52"/>
          <p:cNvSpPr>
            <a:spLocks noChangeArrowheads="1"/>
          </p:cNvSpPr>
          <p:nvPr/>
        </p:nvSpPr>
        <p:spPr bwMode="auto">
          <a:xfrm>
            <a:off x="5181600" y="5334000"/>
            <a:ext cx="685800" cy="76200"/>
          </a:xfrm>
          <a:prstGeom prst="rect">
            <a:avLst/>
          </a:prstGeom>
          <a:solidFill>
            <a:srgbClr val="6761E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0974" name="Oval 53"/>
          <p:cNvSpPr>
            <a:spLocks noChangeArrowheads="1"/>
          </p:cNvSpPr>
          <p:nvPr/>
        </p:nvSpPr>
        <p:spPr bwMode="auto">
          <a:xfrm>
            <a:off x="4419600" y="5334000"/>
            <a:ext cx="1524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0975" name="Rectangle 54" descr="Light downward diagonal"/>
          <p:cNvSpPr>
            <a:spLocks noChangeArrowheads="1"/>
          </p:cNvSpPr>
          <p:nvPr/>
        </p:nvSpPr>
        <p:spPr bwMode="auto">
          <a:xfrm>
            <a:off x="2971800" y="5334000"/>
            <a:ext cx="685800" cy="76200"/>
          </a:xfrm>
          <a:prstGeom prst="rect">
            <a:avLst/>
          </a:prstGeom>
          <a:pattFill prst="ltDnDiag">
            <a:fgClr>
              <a:srgbClr val="6600FF"/>
            </a:fgClr>
            <a:bgClr>
              <a:schemeClr val="bg1"/>
            </a:bgClr>
          </a:pattFill>
          <a:ln w="9525">
            <a:pattFill prst="dashHorz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443516-1F7C-4518-A4EC-5E59B6A9195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6083" name="Title 1"/>
          <p:cNvSpPr>
            <a:spLocks noGrp="1"/>
          </p:cNvSpPr>
          <p:nvPr>
            <p:ph type="title" idx="4294967295"/>
          </p:nvPr>
        </p:nvSpPr>
        <p:spPr>
          <a:xfrm>
            <a:off x="381000" y="51911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Scaling with 3D or Conventional 0.7x Scaling?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4294967295"/>
          </p:nvPr>
        </p:nvSpPr>
        <p:spPr>
          <a:xfrm>
            <a:off x="381000" y="4999038"/>
            <a:ext cx="8229600" cy="6397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FF00"/>
              </a:buClr>
            </a:pPr>
            <a:r>
              <a:rPr lang="en-US" smtClean="0">
                <a:latin typeface="Arial Narrow" pitchFamily="34" charset="0"/>
              </a:rPr>
              <a:t>3D can give you similar benefits vis-à-vis a generation of scaling! </a:t>
            </a:r>
          </a:p>
        </p:txBody>
      </p:sp>
      <p:graphicFrame>
        <p:nvGraphicFramePr>
          <p:cNvPr id="70702" name="Group 46"/>
          <p:cNvGraphicFramePr>
            <a:graphicFrameLocks noGrp="1"/>
          </p:cNvGraphicFramePr>
          <p:nvPr/>
        </p:nvGraphicFramePr>
        <p:xfrm>
          <a:off x="304800" y="1889125"/>
          <a:ext cx="8382000" cy="2681288"/>
        </p:xfrm>
        <a:graphic>
          <a:graphicData uri="http://schemas.openxmlformats.org/drawingml/2006/table">
            <a:tbl>
              <a:tblPr/>
              <a:tblGrid>
                <a:gridCol w="2579688"/>
                <a:gridCol w="1825625"/>
                <a:gridCol w="1827212"/>
                <a:gridCol w="2149475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Analysis with 3DSim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Same blocked scaled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2D-IC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@22nm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2D-IC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@ 15nm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3D-IC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 Device Tiers @ 22nm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Frequency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600MHz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600MHz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600MHz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Metal Levels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Die Size (Active silicon area)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50mm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25mm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24mm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Average Wire Length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6um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4.2um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3.1um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Av. Gate Size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6 W/L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4 W/L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 W/L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Power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1.6W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0.7W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0.8W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65C63D-22B6-4193-B202-56E5CA27CB2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0179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endParaRPr lang="en-US" sz="2000" smtClean="0"/>
          </a:p>
        </p:txBody>
      </p:sp>
      <p:sp>
        <p:nvSpPr>
          <p:cNvPr id="5018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1600" smtClean="0">
              <a:latin typeface="Arial Narrow" pitchFamily="34" charset="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Box 4"/>
          <p:cNvSpPr txBox="1">
            <a:spLocks noChangeArrowheads="1"/>
          </p:cNvSpPr>
          <p:nvPr/>
        </p:nvSpPr>
        <p:spPr bwMode="auto">
          <a:xfrm>
            <a:off x="5638800" y="6324600"/>
            <a:ext cx="297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Courtesy: GlobalFoundries</a:t>
            </a:r>
          </a:p>
        </p:txBody>
      </p:sp>
      <p:sp>
        <p:nvSpPr>
          <p:cNvPr id="50183" name="TextBox 1"/>
          <p:cNvSpPr txBox="1">
            <a:spLocks noChangeArrowheads="1"/>
          </p:cNvSpPr>
          <p:nvPr/>
        </p:nvSpPr>
        <p:spPr bwMode="auto">
          <a:xfrm>
            <a:off x="8262938" y="6324600"/>
            <a:ext cx="1841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37" name="Slide Number Placeholder 5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31BD00D4-01C8-4F89-ADD0-1E17C9E3B8A8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2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3225" y="49212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Interconnects Dominate with Scaling </a:t>
            </a:r>
            <a:r>
              <a:rPr lang="en-US" sz="1400" smtClean="0"/>
              <a:t>[Source: ITRS]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5775" y="4518025"/>
            <a:ext cx="7877175" cy="1620838"/>
          </a:xfrm>
        </p:spPr>
        <p:txBody>
          <a:bodyPr/>
          <a:lstStyle/>
          <a:p>
            <a:pPr eaLnBrk="1" hangingPunct="1"/>
            <a:r>
              <a:rPr lang="en-US" sz="2000" smtClean="0"/>
              <a:t> </a:t>
            </a:r>
            <a:r>
              <a:rPr lang="en-US" sz="2000" smtClean="0">
                <a:solidFill>
                  <a:schemeClr val="tx1"/>
                </a:solidFill>
                <a:sym typeface="Wingdings" pitchFamily="2" charset="2"/>
              </a:rPr>
              <a:t>Transistors keep improving</a:t>
            </a:r>
          </a:p>
          <a:p>
            <a:pPr eaLnBrk="1" hangingPunct="1"/>
            <a:r>
              <a:rPr lang="en-US" sz="2000" smtClean="0">
                <a:sym typeface="Wingdings" pitchFamily="2" charset="2"/>
              </a:rPr>
              <a:t> </a:t>
            </a:r>
            <a:r>
              <a:rPr lang="en-US" sz="2000" smtClean="0">
                <a:solidFill>
                  <a:schemeClr val="tx1"/>
                </a:solidFill>
                <a:sym typeface="Wingdings" pitchFamily="2" charset="2"/>
              </a:rPr>
              <a:t>Surface scattering, grain boundary scattering and diffusion barrier degrade RC delay</a:t>
            </a:r>
          </a:p>
          <a:p>
            <a:pPr eaLnBrk="1" hangingPunct="1"/>
            <a:r>
              <a:rPr lang="en-US" sz="2000" smtClean="0">
                <a:sym typeface="Wingdings" pitchFamily="2" charset="2"/>
              </a:rPr>
              <a:t> </a:t>
            </a:r>
            <a:r>
              <a:rPr lang="en-US" sz="2000" smtClean="0">
                <a:solidFill>
                  <a:schemeClr val="tx1"/>
                </a:solidFill>
                <a:sym typeface="Wingdings" pitchFamily="2" charset="2"/>
              </a:rPr>
              <a:t>Low k helps, but not enough to change trend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en-US" sz="2000" smtClean="0">
              <a:solidFill>
                <a:schemeClr val="tx1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1800" smtClean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173094" name="Group 38"/>
          <p:cNvGraphicFramePr>
            <a:graphicFrameLocks noGrp="1"/>
          </p:cNvGraphicFramePr>
          <p:nvPr>
            <p:ph sz="half" idx="4294967295"/>
          </p:nvPr>
        </p:nvGraphicFramePr>
        <p:xfrm>
          <a:off x="752475" y="1638300"/>
          <a:ext cx="7915275" cy="2744788"/>
        </p:xfrm>
        <a:graphic>
          <a:graphicData uri="http://schemas.openxmlformats.org/drawingml/2006/table">
            <a:tbl>
              <a:tblPr/>
              <a:tblGrid>
                <a:gridCol w="2392363"/>
                <a:gridCol w="1289050"/>
                <a:gridCol w="1336675"/>
                <a:gridCol w="1435100"/>
                <a:gridCol w="1462087"/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90nm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(2005)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45nm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(2010)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22nm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(2015)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12nm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(2020)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Transistor Delay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1.6ps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0.8ps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0.4ps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0.2ps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Delay of 1mm long Interconnect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5x10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2x10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1x10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4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6x10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4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Ratio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3x10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3x10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4x10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3x10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69883F-27E4-4E1E-BC55-9B820FEE5EF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2438" y="474663"/>
            <a:ext cx="7267575" cy="11430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Severe Reduction in Number of Fabs</a:t>
            </a:r>
            <a:endParaRPr lang="en-US" sz="3600" smtClean="0"/>
          </a:p>
        </p:txBody>
      </p:sp>
      <p:pic>
        <p:nvPicPr>
          <p:cNvPr id="53252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85900"/>
            <a:ext cx="9020175" cy="4525963"/>
          </a:xfrm>
        </p:spPr>
      </p:pic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6789738" y="6061075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 i="1"/>
              <a:t>(Source: IHS iSuppli)</a:t>
            </a:r>
            <a:r>
              <a:rPr lang="en-US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539614-259C-47A2-BD6C-2F49AA47155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4275" name="Title 1"/>
          <p:cNvSpPr>
            <a:spLocks noGrp="1"/>
          </p:cNvSpPr>
          <p:nvPr>
            <p:ph type="title" idx="4294967295"/>
          </p:nvPr>
        </p:nvSpPr>
        <p:spPr>
          <a:xfrm>
            <a:off x="457200" y="185738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The Next Generation Dilemma:</a:t>
            </a:r>
            <a:br>
              <a:rPr lang="en-US" sz="2800" smtClean="0"/>
            </a:br>
            <a:r>
              <a:rPr lang="en-US" sz="2800" smtClean="0"/>
              <a:t>Going Up or Going Down?</a:t>
            </a:r>
          </a:p>
        </p:txBody>
      </p:sp>
      <p:pic>
        <p:nvPicPr>
          <p:cNvPr id="54276" name="Picture 4" descr="MP90044299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05100"/>
            <a:ext cx="2159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MC900036684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7051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MP900438658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27051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9" descr="MC900036684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438400" y="27051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Text Box 10"/>
          <p:cNvSpPr txBox="1">
            <a:spLocks noChangeArrowheads="1"/>
          </p:cNvSpPr>
          <p:nvPr/>
        </p:nvSpPr>
        <p:spPr bwMode="auto">
          <a:xfrm>
            <a:off x="2909888" y="3232150"/>
            <a:ext cx="1223962" cy="184150"/>
          </a:xfrm>
          <a:prstGeom prst="rect">
            <a:avLst/>
          </a:prstGeom>
          <a:solidFill>
            <a:srgbClr val="004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Scale Down 0.7x</a:t>
            </a:r>
          </a:p>
        </p:txBody>
      </p:sp>
      <p:sp>
        <p:nvSpPr>
          <p:cNvPr id="54281" name="Text Box 13"/>
          <p:cNvSpPr txBox="1">
            <a:spLocks noChangeArrowheads="1"/>
          </p:cNvSpPr>
          <p:nvPr/>
        </p:nvSpPr>
        <p:spPr bwMode="auto">
          <a:xfrm>
            <a:off x="4848225" y="3248025"/>
            <a:ext cx="1276350" cy="184150"/>
          </a:xfrm>
          <a:prstGeom prst="rect">
            <a:avLst/>
          </a:prstGeom>
          <a:solidFill>
            <a:srgbClr val="004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Scale Up 2D </a:t>
            </a:r>
            <a:r>
              <a:rPr lang="en-US" sz="1200" b="1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1200" b="1">
                <a:solidFill>
                  <a:schemeClr val="bg1"/>
                </a:solidFill>
              </a:rPr>
              <a:t>3D</a:t>
            </a:r>
          </a:p>
        </p:txBody>
      </p:sp>
      <p:pic>
        <p:nvPicPr>
          <p:cNvPr id="54282" name="Picture 3" descr="MC900434409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95700" y="1757363"/>
            <a:ext cx="152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347663" y="4695825"/>
            <a:ext cx="3505200" cy="1476375"/>
          </a:xfrm>
          <a:prstGeom prst="roundRect">
            <a:avLst/>
          </a:prstGeom>
          <a:solidFill>
            <a:srgbClr val="FF0000">
              <a:alpha val="4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Cost: 	Capital             &gt;  $4B</a:t>
            </a: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                     R&amp;D Cost       &gt;  $1B</a:t>
            </a: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Benefits:	Logic Die Size 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 0.5x</a:t>
            </a: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	Power              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0.5x                          </a:t>
            </a: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               for Speed              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 No Change</a:t>
            </a:r>
            <a:endParaRPr lang="en-US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00600" y="4667250"/>
            <a:ext cx="3995738" cy="150495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Cost: 	Capital             &lt;  $100M</a:t>
            </a: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                     R&amp;D Cost       &lt;  $100M</a:t>
            </a: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Benefits:	Logic Die Size 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 0.5x</a:t>
            </a: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	Power              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0.5x                                            </a:t>
            </a: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               for Speed             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 No Change</a:t>
            </a:r>
            <a:endParaRPr lang="en-US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4285" name="TextBox 12"/>
          <p:cNvSpPr txBox="1">
            <a:spLocks noChangeArrowheads="1"/>
          </p:cNvSpPr>
          <p:nvPr/>
        </p:nvSpPr>
        <p:spPr bwMode="auto">
          <a:xfrm>
            <a:off x="6734175" y="2276475"/>
            <a:ext cx="19431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 Narrow" pitchFamily="34" charset="0"/>
              </a:rPr>
              <a:t>Monolithic 3D</a:t>
            </a:r>
          </a:p>
        </p:txBody>
      </p:sp>
      <p:sp>
        <p:nvSpPr>
          <p:cNvPr id="54286" name="Text Box 13"/>
          <p:cNvSpPr txBox="1">
            <a:spLocks noChangeArrowheads="1"/>
          </p:cNvSpPr>
          <p:nvPr/>
        </p:nvSpPr>
        <p:spPr bwMode="auto">
          <a:xfrm>
            <a:off x="704850" y="2303463"/>
            <a:ext cx="1431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 Narrow" pitchFamily="34" charset="0"/>
              </a:rPr>
              <a:t>x0.7 Scaling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5C6C74-5D39-4EF9-A414-DCB36F5FDA3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48101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Summary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" y="188595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Monolithic 3D is possible and practical</a:t>
            </a:r>
          </a:p>
          <a:p>
            <a:pPr eaLnBrk="1" hangingPunct="1"/>
            <a:r>
              <a:rPr lang="en-US" sz="2800" smtClean="0"/>
              <a:t>Monolithic 3D provides the equivalence of one process node for each folding 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Older Fabs can re-invent themselves and compete with leading edge 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Leading edge fabs could add significant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44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C0204E16-0C2D-4882-AE11-470B4510B47F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23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75779" name="Title 1"/>
          <p:cNvSpPr>
            <a:spLocks noGrp="1"/>
          </p:cNvSpPr>
          <p:nvPr>
            <p:ph type="title" idx="4294967295"/>
          </p:nvPr>
        </p:nvSpPr>
        <p:spPr>
          <a:xfrm>
            <a:off x="371475" y="444500"/>
            <a:ext cx="8772525" cy="1143000"/>
          </a:xfrm>
        </p:spPr>
        <p:txBody>
          <a:bodyPr/>
          <a:lstStyle/>
          <a:p>
            <a:pPr algn="l" eaLnBrk="1" hangingPunct="1"/>
            <a:r>
              <a:rPr lang="en-US" sz="2400" smtClean="0"/>
              <a:t>Backup: 3D CMOS Approach: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43400" y="4114800"/>
            <a:ext cx="4495800" cy="228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5" name="Rounded Rectangle 4"/>
          <p:cNvSpPr/>
          <p:nvPr/>
        </p:nvSpPr>
        <p:spPr>
          <a:xfrm>
            <a:off x="4267200" y="1600200"/>
            <a:ext cx="4495800" cy="2438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grpSp>
        <p:nvGrpSpPr>
          <p:cNvPr id="75782" name="Group 147"/>
          <p:cNvGrpSpPr>
            <a:grpSpLocks/>
          </p:cNvGrpSpPr>
          <p:nvPr/>
        </p:nvGrpSpPr>
        <p:grpSpPr bwMode="auto">
          <a:xfrm>
            <a:off x="838200" y="2743200"/>
            <a:ext cx="2743200" cy="1752600"/>
            <a:chOff x="3200400" y="1701225"/>
            <a:chExt cx="3352800" cy="2593777"/>
          </a:xfrm>
        </p:grpSpPr>
        <p:sp>
          <p:nvSpPr>
            <p:cNvPr id="7" name="Cube 6"/>
            <p:cNvSpPr/>
            <p:nvPr/>
          </p:nvSpPr>
          <p:spPr>
            <a:xfrm>
              <a:off x="3200400" y="3456254"/>
              <a:ext cx="3277130" cy="838748"/>
            </a:xfrm>
            <a:prstGeom prst="cube">
              <a:avLst>
                <a:gd name="adj" fmla="val 792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8" name="Cube 7"/>
            <p:cNvSpPr/>
            <p:nvPr/>
          </p:nvSpPr>
          <p:spPr>
            <a:xfrm>
              <a:off x="3200400" y="3075646"/>
              <a:ext cx="3277130" cy="1066644"/>
            </a:xfrm>
            <a:prstGeom prst="cube">
              <a:avLst>
                <a:gd name="adj" fmla="val 6530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75791" name="AutoShape 2" descr="Large confetti"/>
            <p:cNvSpPr>
              <a:spLocks noChangeArrowheads="1"/>
            </p:cNvSpPr>
            <p:nvPr/>
          </p:nvSpPr>
          <p:spPr bwMode="auto">
            <a:xfrm>
              <a:off x="5105400" y="2313802"/>
              <a:ext cx="762000" cy="1143000"/>
            </a:xfrm>
            <a:prstGeom prst="cube">
              <a:avLst>
                <a:gd name="adj" fmla="val 90815"/>
              </a:avLst>
            </a:prstGeom>
            <a:pattFill prst="lg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5792" name="AutoShape 2" descr="Large confetti"/>
            <p:cNvSpPr>
              <a:spLocks noChangeArrowheads="1"/>
            </p:cNvSpPr>
            <p:nvPr/>
          </p:nvSpPr>
          <p:spPr bwMode="auto">
            <a:xfrm>
              <a:off x="3810000" y="2771002"/>
              <a:ext cx="2057400" cy="685800"/>
            </a:xfrm>
            <a:prstGeom prst="cube">
              <a:avLst>
                <a:gd name="adj" fmla="val 90815"/>
              </a:avLst>
            </a:prstGeom>
            <a:pattFill prst="lg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5793" name="AutoShape 2" descr="Large confetti"/>
            <p:cNvSpPr>
              <a:spLocks noChangeArrowheads="1"/>
            </p:cNvSpPr>
            <p:nvPr/>
          </p:nvSpPr>
          <p:spPr bwMode="auto">
            <a:xfrm>
              <a:off x="5105400" y="2237602"/>
              <a:ext cx="685800" cy="1143000"/>
            </a:xfrm>
            <a:prstGeom prst="cube">
              <a:avLst>
                <a:gd name="adj" fmla="val 97579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5794" name="AutoShape 2" descr="Large confetti"/>
            <p:cNvSpPr>
              <a:spLocks noChangeArrowheads="1"/>
            </p:cNvSpPr>
            <p:nvPr/>
          </p:nvSpPr>
          <p:spPr bwMode="auto">
            <a:xfrm>
              <a:off x="5105400" y="2237601"/>
              <a:ext cx="762000" cy="1444823"/>
            </a:xfrm>
            <a:prstGeom prst="cube">
              <a:avLst>
                <a:gd name="adj" fmla="val 90815"/>
              </a:avLst>
            </a:prstGeom>
            <a:pattFill prst="lg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" name="Cube 12"/>
            <p:cNvSpPr/>
            <p:nvPr/>
          </p:nvSpPr>
          <p:spPr>
            <a:xfrm>
              <a:off x="3200400" y="2767869"/>
              <a:ext cx="3277130" cy="1217008"/>
            </a:xfrm>
            <a:prstGeom prst="cube">
              <a:avLst>
                <a:gd name="adj" fmla="val 5765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75796" name="AutoShape 2" descr="Dashed horizontal"/>
            <p:cNvSpPr>
              <a:spLocks noChangeArrowheads="1"/>
            </p:cNvSpPr>
            <p:nvPr/>
          </p:nvSpPr>
          <p:spPr bwMode="auto">
            <a:xfrm>
              <a:off x="3200400" y="2313802"/>
              <a:ext cx="1295400" cy="1133475"/>
            </a:xfrm>
            <a:prstGeom prst="cube">
              <a:avLst>
                <a:gd name="adj" fmla="val 61171"/>
              </a:avLst>
            </a:prstGeom>
            <a:pattFill prst="dash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5797" name="AutoShape 2" descr="Large confetti"/>
            <p:cNvSpPr>
              <a:spLocks noChangeArrowheads="1"/>
            </p:cNvSpPr>
            <p:nvPr/>
          </p:nvSpPr>
          <p:spPr bwMode="auto">
            <a:xfrm>
              <a:off x="3810000" y="2158425"/>
              <a:ext cx="2209800" cy="1524000"/>
            </a:xfrm>
            <a:prstGeom prst="cube">
              <a:avLst>
                <a:gd name="adj" fmla="val 61060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5798" name="AutoShape 2" descr="Large confetti"/>
            <p:cNvSpPr>
              <a:spLocks noChangeArrowheads="1"/>
            </p:cNvSpPr>
            <p:nvPr/>
          </p:nvSpPr>
          <p:spPr bwMode="auto">
            <a:xfrm>
              <a:off x="5029200" y="2310825"/>
              <a:ext cx="762000" cy="1368623"/>
            </a:xfrm>
            <a:prstGeom prst="cube">
              <a:avLst>
                <a:gd name="adj" fmla="val 90815"/>
              </a:avLst>
            </a:prstGeom>
            <a:pattFill prst="lg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5799" name="AutoShape 2" descr="Dashed horizontal"/>
            <p:cNvSpPr>
              <a:spLocks noChangeArrowheads="1"/>
            </p:cNvSpPr>
            <p:nvPr/>
          </p:nvSpPr>
          <p:spPr bwMode="auto">
            <a:xfrm>
              <a:off x="5105400" y="2313802"/>
              <a:ext cx="1371600" cy="1133475"/>
            </a:xfrm>
            <a:prstGeom prst="cube">
              <a:avLst>
                <a:gd name="adj" fmla="val 61171"/>
              </a:avLst>
            </a:prstGeom>
            <a:pattFill prst="dash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5800" name="AutoShape 2" descr="Large confetti"/>
            <p:cNvSpPr>
              <a:spLocks noChangeArrowheads="1"/>
            </p:cNvSpPr>
            <p:nvPr/>
          </p:nvSpPr>
          <p:spPr bwMode="auto">
            <a:xfrm>
              <a:off x="3810000" y="2313801"/>
              <a:ext cx="762000" cy="1368623"/>
            </a:xfrm>
            <a:prstGeom prst="cube">
              <a:avLst>
                <a:gd name="adj" fmla="val 90815"/>
              </a:avLst>
            </a:prstGeom>
            <a:pattFill prst="lg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5801" name="AutoShape 2" descr="Large confetti"/>
            <p:cNvSpPr>
              <a:spLocks noChangeArrowheads="1"/>
            </p:cNvSpPr>
            <p:nvPr/>
          </p:nvSpPr>
          <p:spPr bwMode="auto">
            <a:xfrm>
              <a:off x="3657600" y="2237602"/>
              <a:ext cx="914400" cy="762000"/>
            </a:xfrm>
            <a:prstGeom prst="cube">
              <a:avLst>
                <a:gd name="adj" fmla="val 90815"/>
              </a:avLst>
            </a:prstGeom>
            <a:pattFill prst="lg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5802" name="AutoShape 2" descr="Large confetti"/>
            <p:cNvSpPr>
              <a:spLocks noChangeArrowheads="1"/>
            </p:cNvSpPr>
            <p:nvPr/>
          </p:nvSpPr>
          <p:spPr bwMode="auto">
            <a:xfrm>
              <a:off x="5181600" y="2237602"/>
              <a:ext cx="914400" cy="762000"/>
            </a:xfrm>
            <a:prstGeom prst="cube">
              <a:avLst>
                <a:gd name="adj" fmla="val 90815"/>
              </a:avLst>
            </a:prstGeom>
            <a:pattFill prst="lg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5803" name="AutoShape 2" descr="Large confetti"/>
            <p:cNvSpPr>
              <a:spLocks noChangeArrowheads="1"/>
            </p:cNvSpPr>
            <p:nvPr/>
          </p:nvSpPr>
          <p:spPr bwMode="auto">
            <a:xfrm>
              <a:off x="3657600" y="2161402"/>
              <a:ext cx="1066800" cy="762000"/>
            </a:xfrm>
            <a:prstGeom prst="cube">
              <a:avLst>
                <a:gd name="adj" fmla="val 90815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5804" name="AutoShape 2" descr="Large confetti"/>
            <p:cNvSpPr>
              <a:spLocks noChangeArrowheads="1"/>
            </p:cNvSpPr>
            <p:nvPr/>
          </p:nvSpPr>
          <p:spPr bwMode="auto">
            <a:xfrm>
              <a:off x="3886200" y="2237601"/>
              <a:ext cx="685800" cy="1469649"/>
            </a:xfrm>
            <a:prstGeom prst="cube">
              <a:avLst>
                <a:gd name="adj" fmla="val 97579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5805" name="AutoShape 2" descr="Large confetti"/>
            <p:cNvSpPr>
              <a:spLocks noChangeArrowheads="1"/>
            </p:cNvSpPr>
            <p:nvPr/>
          </p:nvSpPr>
          <p:spPr bwMode="auto">
            <a:xfrm>
              <a:off x="5105400" y="2161402"/>
              <a:ext cx="990600" cy="762000"/>
            </a:xfrm>
            <a:prstGeom prst="cube">
              <a:avLst>
                <a:gd name="adj" fmla="val 90815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5806" name="TextBox 133"/>
            <p:cNvSpPr txBox="1">
              <a:spLocks noChangeArrowheads="1"/>
            </p:cNvSpPr>
            <p:nvPr/>
          </p:nvSpPr>
          <p:spPr bwMode="auto">
            <a:xfrm>
              <a:off x="3200400" y="3499248"/>
              <a:ext cx="1447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Arial Narrow" pitchFamily="34" charset="0"/>
                </a:rPr>
                <a:t>p- Si</a:t>
              </a:r>
            </a:p>
          </p:txBody>
        </p:sp>
        <p:sp>
          <p:nvSpPr>
            <p:cNvPr id="75807" name="TextBox 134"/>
            <p:cNvSpPr txBox="1">
              <a:spLocks noChangeArrowheads="1"/>
            </p:cNvSpPr>
            <p:nvPr/>
          </p:nvSpPr>
          <p:spPr bwMode="auto">
            <a:xfrm>
              <a:off x="3674533" y="3887585"/>
              <a:ext cx="1761067" cy="407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>
                  <a:latin typeface="Arial Narrow" pitchFamily="34" charset="0"/>
                </a:rPr>
                <a:t>Silicon dioxide</a:t>
              </a:r>
            </a:p>
          </p:txBody>
        </p:sp>
        <p:sp>
          <p:nvSpPr>
            <p:cNvPr id="75808" name="TextBox 135"/>
            <p:cNvSpPr txBox="1">
              <a:spLocks noChangeArrowheads="1"/>
            </p:cNvSpPr>
            <p:nvPr/>
          </p:nvSpPr>
          <p:spPr bwMode="auto">
            <a:xfrm>
              <a:off x="3293533" y="3072825"/>
              <a:ext cx="465667" cy="3880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n+</a:t>
              </a:r>
            </a:p>
          </p:txBody>
        </p:sp>
        <p:sp>
          <p:nvSpPr>
            <p:cNvPr id="75809" name="TextBox 136"/>
            <p:cNvSpPr txBox="1">
              <a:spLocks noChangeArrowheads="1"/>
            </p:cNvSpPr>
            <p:nvPr/>
          </p:nvSpPr>
          <p:spPr bwMode="auto">
            <a:xfrm>
              <a:off x="5249335" y="3046145"/>
              <a:ext cx="465665" cy="3842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n+</a:t>
              </a:r>
            </a:p>
          </p:txBody>
        </p:sp>
        <p:sp>
          <p:nvSpPr>
            <p:cNvPr id="75810" name="TextBox 137"/>
            <p:cNvSpPr txBox="1">
              <a:spLocks noChangeArrowheads="1"/>
            </p:cNvSpPr>
            <p:nvPr/>
          </p:nvSpPr>
          <p:spPr bwMode="auto">
            <a:xfrm>
              <a:off x="4267200" y="1701225"/>
              <a:ext cx="22860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Arial Narrow" pitchFamily="34" charset="0"/>
                </a:rPr>
                <a:t>Gate electrode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4685321" y="2200480"/>
              <a:ext cx="3829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105753" y="3453904"/>
              <a:ext cx="380294" cy="3054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5105753" y="3453904"/>
              <a:ext cx="533577" cy="23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952070" y="3530466"/>
              <a:ext cx="305427" cy="19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815" name="Freeform 3" descr="Large confetti"/>
            <p:cNvSpPr>
              <a:spLocks/>
            </p:cNvSpPr>
            <p:nvPr/>
          </p:nvSpPr>
          <p:spPr bwMode="auto">
            <a:xfrm>
              <a:off x="3725863" y="3530025"/>
              <a:ext cx="1684337" cy="381000"/>
            </a:xfrm>
            <a:custGeom>
              <a:avLst/>
              <a:gdLst>
                <a:gd name="T0" fmla="*/ 2147483647 w 3252"/>
                <a:gd name="T1" fmla="*/ 2147483647 h 755"/>
                <a:gd name="T2" fmla="*/ 2147483647 w 3252"/>
                <a:gd name="T3" fmla="*/ 2147483647 h 755"/>
                <a:gd name="T4" fmla="*/ 2147483647 w 3252"/>
                <a:gd name="T5" fmla="*/ 2147483647 h 755"/>
                <a:gd name="T6" fmla="*/ 2147483647 w 3252"/>
                <a:gd name="T7" fmla="*/ 2147483647 h 755"/>
                <a:gd name="T8" fmla="*/ 2147483647 w 3252"/>
                <a:gd name="T9" fmla="*/ 2147483647 h 7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52"/>
                <a:gd name="T16" fmla="*/ 0 h 755"/>
                <a:gd name="T17" fmla="*/ 3252 w 3252"/>
                <a:gd name="T18" fmla="*/ 755 h 7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52" h="755">
                  <a:moveTo>
                    <a:pt x="232" y="115"/>
                  </a:moveTo>
                  <a:cubicBezTo>
                    <a:pt x="0" y="230"/>
                    <a:pt x="982" y="735"/>
                    <a:pt x="1417" y="745"/>
                  </a:cubicBezTo>
                  <a:cubicBezTo>
                    <a:pt x="1852" y="755"/>
                    <a:pt x="2610" y="290"/>
                    <a:pt x="2842" y="175"/>
                  </a:cubicBezTo>
                  <a:cubicBezTo>
                    <a:pt x="3074" y="60"/>
                    <a:pt x="3252" y="73"/>
                    <a:pt x="2812" y="55"/>
                  </a:cubicBezTo>
                  <a:cubicBezTo>
                    <a:pt x="2372" y="37"/>
                    <a:pt x="464" y="0"/>
                    <a:pt x="232" y="115"/>
                  </a:cubicBezTo>
                  <a:close/>
                </a:path>
              </a:pathLst>
            </a:custGeom>
            <a:pattFill prst="lg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105753" y="3529086"/>
              <a:ext cx="380294" cy="3054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5400000">
              <a:off x="4989661" y="3568057"/>
              <a:ext cx="230245" cy="19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35"/>
            <p:cNvSpPr/>
            <p:nvPr/>
          </p:nvSpPr>
          <p:spPr>
            <a:xfrm>
              <a:off x="3850394" y="3522038"/>
              <a:ext cx="1278642" cy="328921"/>
            </a:xfrm>
            <a:custGeom>
              <a:avLst/>
              <a:gdLst>
                <a:gd name="connsiteX0" fmla="*/ 53008 w 1278834"/>
                <a:gd name="connsiteY0" fmla="*/ 94974 h 329096"/>
                <a:gd name="connsiteX1" fmla="*/ 596347 w 1278834"/>
                <a:gd name="connsiteY1" fmla="*/ 320261 h 329096"/>
                <a:gd name="connsiteX2" fmla="*/ 1179443 w 1278834"/>
                <a:gd name="connsiteY2" fmla="*/ 41965 h 329096"/>
                <a:gd name="connsiteX3" fmla="*/ 0 w 1278834"/>
                <a:gd name="connsiteY3" fmla="*/ 68470 h 32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834" h="329096">
                  <a:moveTo>
                    <a:pt x="53008" y="94974"/>
                  </a:moveTo>
                  <a:cubicBezTo>
                    <a:pt x="230808" y="212035"/>
                    <a:pt x="408608" y="329096"/>
                    <a:pt x="596347" y="320261"/>
                  </a:cubicBezTo>
                  <a:cubicBezTo>
                    <a:pt x="784086" y="311426"/>
                    <a:pt x="1278834" y="83930"/>
                    <a:pt x="1179443" y="41965"/>
                  </a:cubicBezTo>
                  <a:cubicBezTo>
                    <a:pt x="1080052" y="0"/>
                    <a:pt x="540026" y="34235"/>
                    <a:pt x="0" y="68470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5819" name="AutoShape 2" descr="Large confetti"/>
            <p:cNvSpPr>
              <a:spLocks noChangeArrowheads="1"/>
            </p:cNvSpPr>
            <p:nvPr/>
          </p:nvSpPr>
          <p:spPr bwMode="auto">
            <a:xfrm>
              <a:off x="3962400" y="3173850"/>
              <a:ext cx="609600" cy="432375"/>
            </a:xfrm>
            <a:prstGeom prst="cube">
              <a:avLst>
                <a:gd name="adj" fmla="val 0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75783" name="TextBox 148"/>
          <p:cNvSpPr txBox="1">
            <a:spLocks noChangeArrowheads="1"/>
          </p:cNvSpPr>
          <p:nvPr/>
        </p:nvSpPr>
        <p:spPr bwMode="auto">
          <a:xfrm>
            <a:off x="685800" y="1628775"/>
            <a:ext cx="289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 Narrow" pitchFamily="34" charset="0"/>
              </a:rPr>
              <a:t>Build transistor layers above wiring layers monolithically @ &lt;400</a:t>
            </a:r>
            <a:r>
              <a:rPr lang="en-US" sz="1600" baseline="30000">
                <a:latin typeface="Arial Narrow" pitchFamily="34" charset="0"/>
              </a:rPr>
              <a:t>o</a:t>
            </a:r>
            <a:r>
              <a:rPr lang="en-US" sz="1600">
                <a:latin typeface="Arial Narrow" pitchFamily="34" charset="0"/>
              </a:rPr>
              <a:t>C</a:t>
            </a:r>
          </a:p>
        </p:txBody>
      </p:sp>
      <p:sp>
        <p:nvSpPr>
          <p:cNvPr id="75784" name="TextBox 149"/>
          <p:cNvSpPr txBox="1">
            <a:spLocks noChangeArrowheads="1"/>
          </p:cNvSpPr>
          <p:nvPr/>
        </p:nvSpPr>
        <p:spPr bwMode="auto">
          <a:xfrm>
            <a:off x="381000" y="4800600"/>
            <a:ext cx="3505200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 Narrow" pitchFamily="34" charset="0"/>
              </a:rPr>
              <a:t>Requires novel transistors for logic: </a:t>
            </a:r>
          </a:p>
          <a:p>
            <a:r>
              <a:rPr lang="en-US" sz="1600">
                <a:latin typeface="Arial Narrow" pitchFamily="34" charset="0"/>
              </a:rPr>
              <a:t>Recessed channel transistors. 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Arial Narrow" pitchFamily="34" charset="0"/>
              </a:rPr>
              <a:t> Sub-400</a:t>
            </a:r>
            <a:r>
              <a:rPr lang="en-US" sz="1600" baseline="30000">
                <a:latin typeface="Arial Narrow" pitchFamily="34" charset="0"/>
              </a:rPr>
              <a:t>o</a:t>
            </a:r>
            <a:r>
              <a:rPr lang="en-US" sz="1600">
                <a:latin typeface="Arial Narrow" pitchFamily="34" charset="0"/>
              </a:rPr>
              <a:t>C stacking possible. 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Arial Narrow" pitchFamily="34" charset="0"/>
              </a:rPr>
              <a:t> Used in DRAM and TFT applications today.</a:t>
            </a:r>
          </a:p>
        </p:txBody>
      </p:sp>
      <p:pic>
        <p:nvPicPr>
          <p:cNvPr id="757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752600"/>
            <a:ext cx="3352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6" name="TextBox 40"/>
          <p:cNvSpPr txBox="1">
            <a:spLocks noChangeArrowheads="1"/>
          </p:cNvSpPr>
          <p:nvPr/>
        </p:nvSpPr>
        <p:spPr bwMode="auto">
          <a:xfrm>
            <a:off x="4495800" y="34290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 Narrow" pitchFamily="34" charset="0"/>
              </a:rPr>
              <a:t>nMOS and pMOS recessed channel devices on the same wafer</a:t>
            </a:r>
          </a:p>
        </p:txBody>
      </p:sp>
      <p:pic>
        <p:nvPicPr>
          <p:cNvPr id="7578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343400"/>
            <a:ext cx="16144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8" name="TextBox 42"/>
          <p:cNvSpPr txBox="1">
            <a:spLocks noChangeArrowheads="1"/>
          </p:cNvSpPr>
          <p:nvPr/>
        </p:nvSpPr>
        <p:spPr bwMode="auto">
          <a:xfrm>
            <a:off x="6629400" y="4960938"/>
            <a:ext cx="2133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 Narrow" pitchFamily="34" charset="0"/>
              </a:rPr>
              <a:t>nMOS and pMOS recessed channel devices on stacked wafers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-465138" y="290513"/>
            <a:ext cx="10152063" cy="112712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66CC"/>
                </a:solidFill>
              </a:rPr>
              <a:t>Interconnect delay a big issue with scaling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E6F9063D-2D2E-4668-B482-DD995E022AD1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3</a:t>
            </a:fld>
            <a:endParaRPr lang="en-US" sz="1000">
              <a:latin typeface="+mj-lt"/>
              <a:cs typeface="Arial" pitchFamily="34" charset="0"/>
            </a:endParaRPr>
          </a:p>
        </p:txBody>
      </p:sp>
      <p:pic>
        <p:nvPicPr>
          <p:cNvPr id="21508" name="Content Placeholder 13" descr="gate_wire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9900" y="1970088"/>
            <a:ext cx="8124825" cy="2911475"/>
          </a:xfrm>
        </p:spPr>
      </p:pic>
      <p:sp>
        <p:nvSpPr>
          <p:cNvPr id="21509" name="Content Placeholder 2"/>
          <p:cNvSpPr txBox="1">
            <a:spLocks/>
          </p:cNvSpPr>
          <p:nvPr/>
        </p:nvSpPr>
        <p:spPr bwMode="auto">
          <a:xfrm>
            <a:off x="438150" y="5205413"/>
            <a:ext cx="8229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000">
                <a:solidFill>
                  <a:srgbClr val="0066CC"/>
                </a:solidFill>
                <a:latin typeface="Arial Narrow" pitchFamily="34" charset="0"/>
              </a:rPr>
              <a:t>Transistors improve with scaling, interconnects do not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000" b="1">
                <a:solidFill>
                  <a:srgbClr val="0066CC"/>
                </a:solidFill>
                <a:latin typeface="Arial Narrow" pitchFamily="34" charset="0"/>
              </a:rPr>
              <a:t>Even with repeaters, 1mm wire delay ~50x gate delay at 22nm node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6573838" y="4319588"/>
            <a:ext cx="214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ITRS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7E9561-18D0-4AD0-AB35-ED9E34151A6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013" y="649288"/>
            <a:ext cx="8229600" cy="762000"/>
          </a:xfrm>
        </p:spPr>
        <p:txBody>
          <a:bodyPr/>
          <a:lstStyle/>
          <a:p>
            <a:pPr algn="l" eaLnBrk="1" hangingPunct="1"/>
            <a:r>
              <a:rPr lang="en-US" sz="3600" smtClean="0"/>
              <a:t>The Solution - 3D IC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304800" y="1676400"/>
            <a:ext cx="41910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>
                <a:latin typeface="Arial Narrow" pitchFamily="34" charset="0"/>
              </a:rPr>
              <a:t>1950s</a:t>
            </a:r>
          </a:p>
          <a:p>
            <a:endParaRPr lang="en-US">
              <a:latin typeface="Arial Narrow" pitchFamily="34" charset="0"/>
            </a:endParaRPr>
          </a:p>
          <a:p>
            <a:r>
              <a:rPr lang="en-US">
                <a:latin typeface="Arial Narrow" pitchFamily="34" charset="0"/>
              </a:rPr>
              <a:t>Too many interconnects to manually solder      </a:t>
            </a:r>
            <a:r>
              <a:rPr lang="en-US">
                <a:latin typeface="Arial Narrow" pitchFamily="34" charset="0"/>
                <a:sym typeface="Wingdings" pitchFamily="2" charset="2"/>
              </a:rPr>
              <a:t> interconnect problem</a:t>
            </a:r>
          </a:p>
          <a:p>
            <a:endParaRPr lang="en-US">
              <a:latin typeface="Arial Narrow" pitchFamily="34" charset="0"/>
              <a:sym typeface="Wingdings" pitchFamily="2" charset="2"/>
            </a:endParaRPr>
          </a:p>
          <a:p>
            <a:endParaRPr lang="en-US">
              <a:latin typeface="Arial Narrow" pitchFamily="34" charset="0"/>
              <a:sym typeface="Wingdings" pitchFamily="2" charset="2"/>
            </a:endParaRPr>
          </a:p>
          <a:p>
            <a:r>
              <a:rPr lang="en-US">
                <a:latin typeface="Arial Narrow" pitchFamily="34" charset="0"/>
                <a:sym typeface="Wingdings" pitchFamily="2" charset="2"/>
              </a:rPr>
              <a:t>Solution: The (</a:t>
            </a:r>
            <a:r>
              <a:rPr lang="en-US" sz="2400" b="1">
                <a:latin typeface="Arial Narrow" pitchFamily="34" charset="0"/>
                <a:sym typeface="Wingdings" pitchFamily="2" charset="2"/>
              </a:rPr>
              <a:t>2D</a:t>
            </a:r>
            <a:r>
              <a:rPr lang="en-US">
                <a:latin typeface="Arial Narrow" pitchFamily="34" charset="0"/>
                <a:sym typeface="Wingdings" pitchFamily="2" charset="2"/>
              </a:rPr>
              <a:t>) integrated circuit</a:t>
            </a: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4724400"/>
            <a:ext cx="996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86200"/>
            <a:ext cx="14462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1981200" y="3911600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u="sng">
                <a:latin typeface="Arial Narrow" pitchFamily="34" charset="0"/>
              </a:rPr>
              <a:t>Kilby version:</a:t>
            </a:r>
          </a:p>
          <a:p>
            <a:r>
              <a:rPr lang="en-US" sz="1600">
                <a:latin typeface="Arial Narrow" pitchFamily="34" charset="0"/>
              </a:rPr>
              <a:t>Connections not integrated</a:t>
            </a:r>
          </a:p>
        </p:txBody>
      </p:sp>
      <p:sp>
        <p:nvSpPr>
          <p:cNvPr id="23560" name="TextBox 9"/>
          <p:cNvSpPr txBox="1">
            <a:spLocks noChangeArrowheads="1"/>
          </p:cNvSpPr>
          <p:nvPr/>
        </p:nvSpPr>
        <p:spPr bwMode="auto">
          <a:xfrm>
            <a:off x="1981200" y="4732338"/>
            <a:ext cx="1905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u="sng">
                <a:latin typeface="Arial Narrow" pitchFamily="34" charset="0"/>
              </a:rPr>
              <a:t>Noyce version                    (the monolithic idea):</a:t>
            </a:r>
          </a:p>
          <a:p>
            <a:r>
              <a:rPr lang="en-US" sz="1600">
                <a:latin typeface="Arial Narrow" pitchFamily="34" charset="0"/>
              </a:rPr>
              <a:t>Connections integrated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" y="1600200"/>
            <a:ext cx="4191000" cy="411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4648200" y="1676400"/>
            <a:ext cx="3962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>
                <a:latin typeface="Arial Narrow" pitchFamily="34" charset="0"/>
              </a:rPr>
              <a:t>Today</a:t>
            </a:r>
          </a:p>
          <a:p>
            <a:endParaRPr lang="en-US">
              <a:latin typeface="Arial Narrow" pitchFamily="34" charset="0"/>
            </a:endParaRPr>
          </a:p>
          <a:p>
            <a:r>
              <a:rPr lang="en-US">
                <a:latin typeface="Arial Narrow" pitchFamily="34" charset="0"/>
              </a:rPr>
              <a:t>Interconnects dominate performance and power and diminish scaling advantages      </a:t>
            </a:r>
            <a:r>
              <a:rPr lang="en-US">
                <a:latin typeface="Arial Narrow" pitchFamily="34" charset="0"/>
                <a:sym typeface="Wingdings" pitchFamily="2" charset="2"/>
              </a:rPr>
              <a:t> interconnect problem</a:t>
            </a:r>
          </a:p>
          <a:p>
            <a:endParaRPr lang="en-US">
              <a:latin typeface="Arial Narrow" pitchFamily="34" charset="0"/>
              <a:sym typeface="Wingdings" pitchFamily="2" charset="2"/>
            </a:endParaRPr>
          </a:p>
          <a:p>
            <a:r>
              <a:rPr lang="en-US">
                <a:latin typeface="Arial Narrow" pitchFamily="34" charset="0"/>
                <a:sym typeface="Wingdings" pitchFamily="2" charset="2"/>
              </a:rPr>
              <a:t>Solution: The </a:t>
            </a:r>
            <a:r>
              <a:rPr lang="en-US" sz="2400" b="1">
                <a:latin typeface="Arial Narrow" pitchFamily="34" charset="0"/>
                <a:sym typeface="Wingdings" pitchFamily="2" charset="2"/>
              </a:rPr>
              <a:t>3D</a:t>
            </a:r>
            <a:r>
              <a:rPr lang="en-US">
                <a:latin typeface="Arial Narrow" pitchFamily="34" charset="0"/>
                <a:sym typeface="Wingdings" pitchFamily="2" charset="2"/>
              </a:rPr>
              <a:t> integrated circuit</a:t>
            </a: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 u="sng">
              <a:latin typeface="Arial Narrow" pitchFamily="34" charset="0"/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>
              <a:sym typeface="Wingdings" pitchFamily="2" charset="2"/>
            </a:endParaRPr>
          </a:p>
          <a:p>
            <a:endParaRPr lang="en-US" sz="1600"/>
          </a:p>
        </p:txBody>
      </p:sp>
      <p:sp>
        <p:nvSpPr>
          <p:cNvPr id="23563" name="TextBox 14"/>
          <p:cNvSpPr txBox="1">
            <a:spLocks noChangeArrowheads="1"/>
          </p:cNvSpPr>
          <p:nvPr/>
        </p:nvSpPr>
        <p:spPr bwMode="auto">
          <a:xfrm>
            <a:off x="6324600" y="3886200"/>
            <a:ext cx="236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u="sng">
                <a:latin typeface="Arial Narrow" pitchFamily="34" charset="0"/>
              </a:rPr>
              <a:t>3D with TSV: </a:t>
            </a:r>
            <a:r>
              <a:rPr lang="en-US" sz="1400" u="sng">
                <a:latin typeface="Arial Narrow" pitchFamily="34" charset="0"/>
              </a:rPr>
              <a:t>TSV-3D IC</a:t>
            </a:r>
          </a:p>
          <a:p>
            <a:r>
              <a:rPr lang="en-US" sz="1600">
                <a:latin typeface="Arial Narrow" pitchFamily="34" charset="0"/>
              </a:rPr>
              <a:t>Connections not integrated</a:t>
            </a:r>
          </a:p>
        </p:txBody>
      </p:sp>
      <p:sp>
        <p:nvSpPr>
          <p:cNvPr id="23564" name="TextBox 15"/>
          <p:cNvSpPr txBox="1">
            <a:spLocks noChangeArrowheads="1"/>
          </p:cNvSpPr>
          <p:nvPr/>
        </p:nvSpPr>
        <p:spPr bwMode="auto">
          <a:xfrm>
            <a:off x="6324600" y="4749800"/>
            <a:ext cx="236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u="sng">
                <a:latin typeface="Arial Narrow" pitchFamily="34" charset="0"/>
              </a:rPr>
              <a:t>Monolithic 3D: </a:t>
            </a:r>
            <a:r>
              <a:rPr lang="en-US" sz="1400" u="sng">
                <a:latin typeface="Arial Narrow" pitchFamily="34" charset="0"/>
              </a:rPr>
              <a:t>Nu-3D IC</a:t>
            </a:r>
          </a:p>
          <a:p>
            <a:r>
              <a:rPr lang="en-US" sz="1600">
                <a:latin typeface="Arial Narrow" pitchFamily="34" charset="0"/>
              </a:rPr>
              <a:t>Connections integrated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72000" y="1600200"/>
            <a:ext cx="4191000" cy="419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pic>
        <p:nvPicPr>
          <p:cNvPr id="2356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886200"/>
            <a:ext cx="1181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7244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18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2A74A7-1848-41DF-8865-ADE0F577181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4579" name="Title 1"/>
          <p:cNvSpPr>
            <a:spLocks noGrp="1"/>
          </p:cNvSpPr>
          <p:nvPr>
            <p:ph type="title" idx="4294967295"/>
          </p:nvPr>
        </p:nvSpPr>
        <p:spPr>
          <a:xfrm>
            <a:off x="457200" y="46037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Monolithic 10,000 x Vertical Connectivity vs. TSV 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4294967295"/>
          </p:nvPr>
        </p:nvSpPr>
        <p:spPr>
          <a:xfrm>
            <a:off x="0" y="2005013"/>
            <a:ext cx="5330825" cy="47005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en-US" sz="140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en-US" sz="140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140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140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140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140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140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180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180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1000" smtClean="0">
              <a:latin typeface="Arial Narrow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000" smtClean="0">
                <a:latin typeface="Arial Narrow" pitchFamily="34" charset="0"/>
              </a:rPr>
              <a:t>TSV size typically ~5um: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smtClean="0">
                <a:latin typeface="Arial Narrow" pitchFamily="34" charset="0"/>
              </a:rPr>
              <a:t> L</a:t>
            </a:r>
            <a:r>
              <a:rPr lang="en-US" sz="2000" smtClean="0">
                <a:latin typeface="Arial Narrow" pitchFamily="34" charset="0"/>
                <a:sym typeface="Wingdings" pitchFamily="2" charset="2"/>
              </a:rPr>
              <a:t>imited by alignment accuracy and silicon thickness</a:t>
            </a:r>
            <a:endParaRPr lang="en-US" sz="2000" smtClean="0">
              <a:latin typeface="Arial Narrow" pitchFamily="34" charset="0"/>
            </a:endParaRPr>
          </a:p>
        </p:txBody>
      </p:sp>
      <p:grpSp>
        <p:nvGrpSpPr>
          <p:cNvPr id="24581" name="Group 182"/>
          <p:cNvGrpSpPr>
            <a:grpSpLocks/>
          </p:cNvGrpSpPr>
          <p:nvPr/>
        </p:nvGrpSpPr>
        <p:grpSpPr bwMode="auto">
          <a:xfrm>
            <a:off x="304800" y="2192338"/>
            <a:ext cx="5391150" cy="3165475"/>
            <a:chOff x="192" y="1296"/>
            <a:chExt cx="5104" cy="2082"/>
          </a:xfrm>
        </p:grpSpPr>
        <p:sp>
          <p:nvSpPr>
            <p:cNvPr id="24582" name="TextBox 353"/>
            <p:cNvSpPr txBox="1">
              <a:spLocks noChangeArrowheads="1"/>
            </p:cNvSpPr>
            <p:nvPr/>
          </p:nvSpPr>
          <p:spPr bwMode="auto">
            <a:xfrm>
              <a:off x="192" y="1587"/>
              <a:ext cx="869" cy="550"/>
            </a:xfrm>
            <a:prstGeom prst="rect">
              <a:avLst/>
            </a:prstGeom>
            <a:noFill/>
            <a:ln w="9525">
              <a:solidFill>
                <a:srgbClr val="7D6427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7D6427"/>
                  </a:solidFill>
                  <a:latin typeface="Arial Narrow" pitchFamily="34" charset="0"/>
                </a:rPr>
                <a:t>Processed Top Wafer </a:t>
              </a:r>
            </a:p>
          </p:txBody>
        </p:sp>
        <p:sp>
          <p:nvSpPr>
            <p:cNvPr id="24583" name="TextBox 354"/>
            <p:cNvSpPr txBox="1">
              <a:spLocks noChangeArrowheads="1"/>
            </p:cNvSpPr>
            <p:nvPr/>
          </p:nvSpPr>
          <p:spPr bwMode="auto">
            <a:xfrm>
              <a:off x="192" y="2668"/>
              <a:ext cx="821" cy="710"/>
            </a:xfrm>
            <a:prstGeom prst="rect">
              <a:avLst/>
            </a:prstGeom>
            <a:noFill/>
            <a:ln w="9525">
              <a:solidFill>
                <a:srgbClr val="7D6427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7D6427"/>
                  </a:solidFill>
                  <a:latin typeface="Arial Narrow" pitchFamily="34" charset="0"/>
                </a:rPr>
                <a:t>Processed Bottom Wafer </a:t>
              </a:r>
            </a:p>
          </p:txBody>
        </p:sp>
        <p:sp>
          <p:nvSpPr>
            <p:cNvPr id="356" name="Up-Down Arrow 355"/>
            <p:cNvSpPr/>
            <p:nvPr/>
          </p:nvSpPr>
          <p:spPr>
            <a:xfrm>
              <a:off x="1313" y="2352"/>
              <a:ext cx="252" cy="302"/>
            </a:xfrm>
            <a:prstGeom prst="upDownArrow">
              <a:avLst/>
            </a:prstGeom>
            <a:solidFill>
              <a:srgbClr val="7D64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4585" name="TextBox 356"/>
            <p:cNvSpPr txBox="1">
              <a:spLocks noChangeArrowheads="1"/>
            </p:cNvSpPr>
            <p:nvPr/>
          </p:nvSpPr>
          <p:spPr bwMode="auto">
            <a:xfrm>
              <a:off x="1566" y="2400"/>
              <a:ext cx="1207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7D6427"/>
                  </a:solidFill>
                  <a:latin typeface="Arial Narrow" pitchFamily="34" charset="0"/>
                </a:rPr>
                <a:t>Align and bond</a:t>
              </a:r>
            </a:p>
          </p:txBody>
        </p:sp>
        <p:cxnSp>
          <p:nvCxnSpPr>
            <p:cNvPr id="358" name="Straight Arrow Connector 357"/>
            <p:cNvCxnSpPr/>
            <p:nvPr/>
          </p:nvCxnSpPr>
          <p:spPr>
            <a:xfrm flipV="1">
              <a:off x="2879" y="2317"/>
              <a:ext cx="337" cy="9"/>
            </a:xfrm>
            <a:prstGeom prst="straightConnector1">
              <a:avLst/>
            </a:prstGeom>
            <a:ln w="38100">
              <a:solidFill>
                <a:srgbClr val="7D6427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587" name="Group 498"/>
            <p:cNvGrpSpPr>
              <a:grpSpLocks/>
            </p:cNvGrpSpPr>
            <p:nvPr/>
          </p:nvGrpSpPr>
          <p:grpSpPr bwMode="auto">
            <a:xfrm>
              <a:off x="1200" y="1296"/>
              <a:ext cx="1488" cy="995"/>
              <a:chOff x="1905000" y="2286000"/>
              <a:chExt cx="2514600" cy="1580073"/>
            </a:xfrm>
          </p:grpSpPr>
          <p:sp>
            <p:nvSpPr>
              <p:cNvPr id="422" name="Rectangle 421"/>
              <p:cNvSpPr/>
              <p:nvPr/>
            </p:nvSpPr>
            <p:spPr>
              <a:xfrm>
                <a:off x="1905805" y="3022195"/>
                <a:ext cx="2514456" cy="843970"/>
              </a:xfrm>
              <a:prstGeom prst="rect">
                <a:avLst/>
              </a:prstGeom>
              <a:solidFill>
                <a:srgbClr val="92929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3" name="Rectangle 422"/>
              <p:cNvSpPr/>
              <p:nvPr/>
            </p:nvSpPr>
            <p:spPr bwMode="auto">
              <a:xfrm>
                <a:off x="1915964" y="2677311"/>
                <a:ext cx="175249" cy="7627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4" name="Rectangle 423"/>
              <p:cNvSpPr/>
              <p:nvPr/>
            </p:nvSpPr>
            <p:spPr bwMode="auto">
              <a:xfrm flipH="1">
                <a:off x="2032797" y="2753583"/>
                <a:ext cx="17778" cy="15420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5" name="Rectangle 424"/>
              <p:cNvSpPr/>
              <p:nvPr/>
            </p:nvSpPr>
            <p:spPr bwMode="auto">
              <a:xfrm>
                <a:off x="2149631" y="2445177"/>
                <a:ext cx="203188" cy="779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6" name="Rectangle 425"/>
              <p:cNvSpPr/>
              <p:nvPr/>
            </p:nvSpPr>
            <p:spPr bwMode="auto">
              <a:xfrm>
                <a:off x="1943902" y="2445177"/>
                <a:ext cx="60957" cy="779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7" name="Rectangle 426"/>
              <p:cNvSpPr/>
              <p:nvPr/>
            </p:nvSpPr>
            <p:spPr bwMode="auto">
              <a:xfrm flipH="1">
                <a:off x="2307102" y="2445177"/>
                <a:ext cx="17778" cy="4626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8" name="Rectangle 427"/>
              <p:cNvSpPr/>
              <p:nvPr/>
            </p:nvSpPr>
            <p:spPr bwMode="auto">
              <a:xfrm>
                <a:off x="2060735" y="2445177"/>
                <a:ext cx="30478" cy="779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29" name="Rectangle 428"/>
              <p:cNvSpPr/>
              <p:nvPr/>
            </p:nvSpPr>
            <p:spPr bwMode="auto">
              <a:xfrm>
                <a:off x="2241066" y="2683943"/>
                <a:ext cx="10159" cy="37638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0" name="Rectangle 429"/>
              <p:cNvSpPr/>
              <p:nvPr/>
            </p:nvSpPr>
            <p:spPr bwMode="auto">
              <a:xfrm>
                <a:off x="2180109" y="2677311"/>
                <a:ext cx="116833" cy="911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1" name="Rectangle 430"/>
              <p:cNvSpPr/>
              <p:nvPr/>
            </p:nvSpPr>
            <p:spPr bwMode="auto">
              <a:xfrm>
                <a:off x="2119153" y="2677311"/>
                <a:ext cx="30478" cy="7627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2" name="Rectangle 431"/>
              <p:cNvSpPr/>
              <p:nvPr/>
            </p:nvSpPr>
            <p:spPr bwMode="auto">
              <a:xfrm>
                <a:off x="2352819" y="2677311"/>
                <a:ext cx="30478" cy="7627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2352819" y="2445177"/>
                <a:ext cx="30478" cy="779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2159790" y="2286000"/>
                <a:ext cx="449553" cy="7975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5" name="Trapezoid 434"/>
              <p:cNvSpPr/>
              <p:nvPr/>
            </p:nvSpPr>
            <p:spPr>
              <a:xfrm rot="10800000">
                <a:off x="2129312" y="3022195"/>
                <a:ext cx="2290949" cy="843970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6" name="Rectangle 435"/>
              <p:cNvSpPr/>
              <p:nvPr/>
            </p:nvSpPr>
            <p:spPr bwMode="auto">
              <a:xfrm>
                <a:off x="2393457" y="3022195"/>
                <a:ext cx="1722021" cy="84397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7" name="Rectangle 436"/>
              <p:cNvSpPr>
                <a:spLocks noChangeArrowheads="1"/>
              </p:cNvSpPr>
              <p:nvPr/>
            </p:nvSpPr>
            <p:spPr bwMode="auto">
              <a:xfrm flipV="1">
                <a:off x="2148348" y="2468622"/>
                <a:ext cx="366713" cy="46052"/>
              </a:xfrm>
              <a:prstGeom prst="rect">
                <a:avLst/>
              </a:prstGeom>
              <a:solidFill>
                <a:srgbClr val="FFC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>
                  <a:defRPr/>
                </a:pPr>
                <a:endParaRPr lang="en-US" sz="16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38" name="Rectangle 437"/>
              <p:cNvSpPr/>
              <p:nvPr/>
            </p:nvSpPr>
            <p:spPr bwMode="auto">
              <a:xfrm flipH="1">
                <a:off x="2497590" y="2526423"/>
                <a:ext cx="17780" cy="55712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1905805" y="3022195"/>
                <a:ext cx="76196" cy="16912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2060735" y="3022195"/>
                <a:ext cx="73657" cy="16912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1982000" y="2854726"/>
                <a:ext cx="78735" cy="16746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1982000" y="2854726"/>
                <a:ext cx="78735" cy="84563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grpSp>
          <p:nvGrpSpPr>
            <p:cNvPr id="24588" name="Group 496"/>
            <p:cNvGrpSpPr>
              <a:grpSpLocks/>
            </p:cNvGrpSpPr>
            <p:nvPr/>
          </p:nvGrpSpPr>
          <p:grpSpPr bwMode="auto">
            <a:xfrm>
              <a:off x="1164" y="2640"/>
              <a:ext cx="1524" cy="672"/>
              <a:chOff x="1848030" y="4419600"/>
              <a:chExt cx="5086170" cy="1066800"/>
            </a:xfrm>
          </p:grpSpPr>
          <p:grpSp>
            <p:nvGrpSpPr>
              <p:cNvPr id="24675" name="Group 358"/>
              <p:cNvGrpSpPr>
                <a:grpSpLocks/>
              </p:cNvGrpSpPr>
              <p:nvPr/>
            </p:nvGrpSpPr>
            <p:grpSpPr bwMode="auto">
              <a:xfrm>
                <a:off x="1848030" y="4419600"/>
                <a:ext cx="2683077" cy="1066800"/>
                <a:chOff x="1848030" y="4269539"/>
                <a:chExt cx="3612716" cy="1196735"/>
              </a:xfrm>
            </p:grpSpPr>
            <p:sp>
              <p:nvSpPr>
                <p:cNvPr id="360" name="Rectangle 359"/>
                <p:cNvSpPr/>
                <p:nvPr/>
              </p:nvSpPr>
              <p:spPr bwMode="auto">
                <a:xfrm>
                  <a:off x="1849851" y="4717307"/>
                  <a:ext cx="533549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1" name="Rectangle 360"/>
                <p:cNvSpPr/>
                <p:nvPr/>
              </p:nvSpPr>
              <p:spPr bwMode="auto">
                <a:xfrm flipH="1">
                  <a:off x="2207801" y="4789825"/>
                  <a:ext cx="54031" cy="146897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2" name="Rectangle 361"/>
                <p:cNvSpPr/>
                <p:nvPr/>
              </p:nvSpPr>
              <p:spPr bwMode="auto">
                <a:xfrm>
                  <a:off x="2559000" y="4496032"/>
                  <a:ext cx="621351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3" name="Rectangle 362"/>
                <p:cNvSpPr/>
                <p:nvPr/>
              </p:nvSpPr>
              <p:spPr bwMode="auto">
                <a:xfrm>
                  <a:off x="1937648" y="4496032"/>
                  <a:ext cx="175599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4" name="Rectangle 363"/>
                <p:cNvSpPr/>
                <p:nvPr/>
              </p:nvSpPr>
              <p:spPr bwMode="auto">
                <a:xfrm flipH="1">
                  <a:off x="3038523" y="4496032"/>
                  <a:ext cx="54031" cy="44069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5" name="Rectangle 364"/>
                <p:cNvSpPr/>
                <p:nvPr/>
              </p:nvSpPr>
              <p:spPr bwMode="auto">
                <a:xfrm>
                  <a:off x="2288847" y="4496032"/>
                  <a:ext cx="94553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6" name="Rectangle 365"/>
                <p:cNvSpPr/>
                <p:nvPr/>
              </p:nvSpPr>
              <p:spPr bwMode="auto">
                <a:xfrm>
                  <a:off x="2559000" y="4496032"/>
                  <a:ext cx="87802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pic>
              <p:nvPicPr>
                <p:cNvPr id="24715" name="Picture 4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848030" y="4953000"/>
                  <a:ext cx="1513137" cy="513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68" name="Rectangle 367"/>
                <p:cNvSpPr/>
                <p:nvPr/>
              </p:nvSpPr>
              <p:spPr bwMode="auto">
                <a:xfrm>
                  <a:off x="2835908" y="4722885"/>
                  <a:ext cx="27015" cy="36073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69" name="Rectangle 368"/>
                <p:cNvSpPr/>
                <p:nvPr/>
              </p:nvSpPr>
              <p:spPr bwMode="auto">
                <a:xfrm>
                  <a:off x="2646801" y="4717307"/>
                  <a:ext cx="351199" cy="8553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471202" y="4717307"/>
                  <a:ext cx="87798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1" name="Rectangle 370"/>
                <p:cNvSpPr/>
                <p:nvPr/>
              </p:nvSpPr>
              <p:spPr bwMode="auto">
                <a:xfrm>
                  <a:off x="3180351" y="4717307"/>
                  <a:ext cx="87802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2" name="Rectangle 371"/>
                <p:cNvSpPr/>
                <p:nvPr/>
              </p:nvSpPr>
              <p:spPr bwMode="auto">
                <a:xfrm>
                  <a:off x="3180351" y="4496032"/>
                  <a:ext cx="87802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3" name="Trapezoid 372"/>
                <p:cNvSpPr/>
                <p:nvPr/>
              </p:nvSpPr>
              <p:spPr>
                <a:xfrm rot="10800000">
                  <a:off x="2383400" y="5104072"/>
                  <a:ext cx="425493" cy="345857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4" name="Rectangle 373"/>
                <p:cNvSpPr/>
                <p:nvPr/>
              </p:nvSpPr>
              <p:spPr bwMode="auto">
                <a:xfrm>
                  <a:off x="3200614" y="4269179"/>
                  <a:ext cx="47275" cy="22685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3605843" y="4717307"/>
                  <a:ext cx="526798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6" name="Rectangle 375"/>
                <p:cNvSpPr/>
                <p:nvPr/>
              </p:nvSpPr>
              <p:spPr bwMode="auto">
                <a:xfrm flipH="1">
                  <a:off x="3957042" y="4789825"/>
                  <a:ext cx="54031" cy="146897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7" name="Rectangle 376"/>
                <p:cNvSpPr/>
                <p:nvPr/>
              </p:nvSpPr>
              <p:spPr bwMode="auto">
                <a:xfrm>
                  <a:off x="4314992" y="4496032"/>
                  <a:ext cx="621351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8" name="Rectangle 377"/>
                <p:cNvSpPr/>
                <p:nvPr/>
              </p:nvSpPr>
              <p:spPr bwMode="auto">
                <a:xfrm>
                  <a:off x="3693641" y="4496032"/>
                  <a:ext cx="175599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79" name="Rectangle 378"/>
                <p:cNvSpPr/>
                <p:nvPr/>
              </p:nvSpPr>
              <p:spPr bwMode="auto">
                <a:xfrm flipH="1">
                  <a:off x="4787759" y="4496032"/>
                  <a:ext cx="54031" cy="44069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4044839" y="4496032"/>
                  <a:ext cx="87802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1" name="Rectangle 380"/>
                <p:cNvSpPr/>
                <p:nvPr/>
              </p:nvSpPr>
              <p:spPr bwMode="auto">
                <a:xfrm>
                  <a:off x="4314992" y="4496032"/>
                  <a:ext cx="81046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pic>
              <p:nvPicPr>
                <p:cNvPr id="24730" name="Picture 4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600629" y="4937031"/>
                  <a:ext cx="1860117" cy="5292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3" name="Rectangle 382"/>
                <p:cNvSpPr/>
                <p:nvPr/>
              </p:nvSpPr>
              <p:spPr bwMode="auto">
                <a:xfrm>
                  <a:off x="4585145" y="4722885"/>
                  <a:ext cx="33771" cy="36073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4" name="Rectangle 383"/>
                <p:cNvSpPr/>
                <p:nvPr/>
              </p:nvSpPr>
              <p:spPr bwMode="auto">
                <a:xfrm>
                  <a:off x="4396038" y="4717307"/>
                  <a:ext cx="357954" cy="8553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5" name="Rectangle 384"/>
                <p:cNvSpPr/>
                <p:nvPr/>
              </p:nvSpPr>
              <p:spPr bwMode="auto">
                <a:xfrm>
                  <a:off x="4220439" y="4717307"/>
                  <a:ext cx="94553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6" name="Rectangle 385"/>
                <p:cNvSpPr/>
                <p:nvPr/>
              </p:nvSpPr>
              <p:spPr bwMode="auto">
                <a:xfrm>
                  <a:off x="4936343" y="4717307"/>
                  <a:ext cx="81046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7" name="Rectangle 386"/>
                <p:cNvSpPr/>
                <p:nvPr/>
              </p:nvSpPr>
              <p:spPr bwMode="auto">
                <a:xfrm>
                  <a:off x="4936343" y="4496032"/>
                  <a:ext cx="81046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8" name="Trapezoid 387"/>
                <p:cNvSpPr/>
                <p:nvPr/>
              </p:nvSpPr>
              <p:spPr>
                <a:xfrm rot="10800000">
                  <a:off x="4132641" y="5104072"/>
                  <a:ext cx="432244" cy="345857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89" name="Trapezoid 388"/>
                <p:cNvSpPr/>
                <p:nvPr/>
              </p:nvSpPr>
              <p:spPr>
                <a:xfrm rot="10800000">
                  <a:off x="3281660" y="5104072"/>
                  <a:ext cx="432244" cy="345857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24676" name="Group 464"/>
              <p:cNvGrpSpPr>
                <a:grpSpLocks/>
              </p:cNvGrpSpPr>
              <p:nvPr/>
            </p:nvGrpSpPr>
            <p:grpSpPr bwMode="auto">
              <a:xfrm>
                <a:off x="4515030" y="4419600"/>
                <a:ext cx="2419170" cy="1066800"/>
                <a:chOff x="1848030" y="4269539"/>
                <a:chExt cx="3257370" cy="1196735"/>
              </a:xfrm>
            </p:grpSpPr>
            <p:sp>
              <p:nvSpPr>
                <p:cNvPr id="466" name="Rectangle 465"/>
                <p:cNvSpPr/>
                <p:nvPr/>
              </p:nvSpPr>
              <p:spPr bwMode="auto">
                <a:xfrm>
                  <a:off x="1851816" y="4717307"/>
                  <a:ext cx="526798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67" name="Rectangle 466"/>
                <p:cNvSpPr/>
                <p:nvPr/>
              </p:nvSpPr>
              <p:spPr bwMode="auto">
                <a:xfrm flipH="1">
                  <a:off x="2203015" y="4789825"/>
                  <a:ext cx="54031" cy="146897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68" name="Rectangle 467"/>
                <p:cNvSpPr/>
                <p:nvPr/>
              </p:nvSpPr>
              <p:spPr bwMode="auto">
                <a:xfrm>
                  <a:off x="2560965" y="4496032"/>
                  <a:ext cx="621351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69" name="Rectangle 468"/>
                <p:cNvSpPr/>
                <p:nvPr/>
              </p:nvSpPr>
              <p:spPr bwMode="auto">
                <a:xfrm>
                  <a:off x="1939614" y="4496032"/>
                  <a:ext cx="175599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0" name="Rectangle 469"/>
                <p:cNvSpPr/>
                <p:nvPr/>
              </p:nvSpPr>
              <p:spPr bwMode="auto">
                <a:xfrm flipH="1">
                  <a:off x="3033733" y="4496032"/>
                  <a:ext cx="54031" cy="44069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1" name="Rectangle 470"/>
                <p:cNvSpPr/>
                <p:nvPr/>
              </p:nvSpPr>
              <p:spPr bwMode="auto">
                <a:xfrm>
                  <a:off x="2290812" y="4496032"/>
                  <a:ext cx="87802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2" name="Rectangle 471"/>
                <p:cNvSpPr/>
                <p:nvPr/>
              </p:nvSpPr>
              <p:spPr bwMode="auto">
                <a:xfrm>
                  <a:off x="2560965" y="4496032"/>
                  <a:ext cx="87802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pic>
              <p:nvPicPr>
                <p:cNvPr id="24685" name="Picture 4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848030" y="4953000"/>
                  <a:ext cx="1513137" cy="513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4" name="Rectangle 473"/>
                <p:cNvSpPr/>
                <p:nvPr/>
              </p:nvSpPr>
              <p:spPr bwMode="auto">
                <a:xfrm>
                  <a:off x="2837874" y="4722885"/>
                  <a:ext cx="27015" cy="36073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5" name="Rectangle 474"/>
                <p:cNvSpPr/>
                <p:nvPr/>
              </p:nvSpPr>
              <p:spPr bwMode="auto">
                <a:xfrm>
                  <a:off x="2648767" y="4717307"/>
                  <a:ext cx="351199" cy="8553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6" name="Rectangle 475"/>
                <p:cNvSpPr/>
                <p:nvPr/>
              </p:nvSpPr>
              <p:spPr bwMode="auto">
                <a:xfrm>
                  <a:off x="2473168" y="4717307"/>
                  <a:ext cx="87798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7" name="Rectangle 476"/>
                <p:cNvSpPr/>
                <p:nvPr/>
              </p:nvSpPr>
              <p:spPr bwMode="auto">
                <a:xfrm>
                  <a:off x="3182317" y="4717307"/>
                  <a:ext cx="81046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8" name="Rectangle 477"/>
                <p:cNvSpPr/>
                <p:nvPr/>
              </p:nvSpPr>
              <p:spPr bwMode="auto">
                <a:xfrm>
                  <a:off x="3182317" y="4496032"/>
                  <a:ext cx="81046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79" name="Trapezoid 478"/>
                <p:cNvSpPr/>
                <p:nvPr/>
              </p:nvSpPr>
              <p:spPr>
                <a:xfrm rot="10800000">
                  <a:off x="2378614" y="5104072"/>
                  <a:ext cx="432244" cy="345857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0" name="Rectangle 479"/>
                <p:cNvSpPr/>
                <p:nvPr/>
              </p:nvSpPr>
              <p:spPr bwMode="auto">
                <a:xfrm>
                  <a:off x="3202580" y="4269179"/>
                  <a:ext cx="47275" cy="22685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1" name="Rectangle 480"/>
                <p:cNvSpPr/>
                <p:nvPr/>
              </p:nvSpPr>
              <p:spPr bwMode="auto">
                <a:xfrm>
                  <a:off x="3601053" y="4717307"/>
                  <a:ext cx="533554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2" name="Rectangle 481"/>
                <p:cNvSpPr/>
                <p:nvPr/>
              </p:nvSpPr>
              <p:spPr bwMode="auto">
                <a:xfrm flipH="1">
                  <a:off x="3959008" y="4789825"/>
                  <a:ext cx="54031" cy="146897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3" name="Rectangle 482"/>
                <p:cNvSpPr/>
                <p:nvPr/>
              </p:nvSpPr>
              <p:spPr bwMode="auto">
                <a:xfrm>
                  <a:off x="4310206" y="4496032"/>
                  <a:ext cx="621351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4" name="Rectangle 483"/>
                <p:cNvSpPr/>
                <p:nvPr/>
              </p:nvSpPr>
              <p:spPr bwMode="auto">
                <a:xfrm>
                  <a:off x="3695607" y="4496032"/>
                  <a:ext cx="168848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5" name="Rectangle 484"/>
                <p:cNvSpPr/>
                <p:nvPr/>
              </p:nvSpPr>
              <p:spPr bwMode="auto">
                <a:xfrm flipH="1">
                  <a:off x="4789725" y="4496032"/>
                  <a:ext cx="54031" cy="44069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6" name="Rectangle 485"/>
                <p:cNvSpPr/>
                <p:nvPr/>
              </p:nvSpPr>
              <p:spPr bwMode="auto">
                <a:xfrm>
                  <a:off x="4040054" y="4496032"/>
                  <a:ext cx="94553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87" name="Rectangle 486"/>
                <p:cNvSpPr/>
                <p:nvPr/>
              </p:nvSpPr>
              <p:spPr bwMode="auto">
                <a:xfrm>
                  <a:off x="4310206" y="4496032"/>
                  <a:ext cx="87798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pic>
              <p:nvPicPr>
                <p:cNvPr id="24700" name="Picture 4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600630" y="4937031"/>
                  <a:ext cx="1504770" cy="513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9" name="Rectangle 488"/>
                <p:cNvSpPr/>
                <p:nvPr/>
              </p:nvSpPr>
              <p:spPr bwMode="auto">
                <a:xfrm>
                  <a:off x="4587111" y="4722885"/>
                  <a:ext cx="33771" cy="36073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0" name="Rectangle 489"/>
                <p:cNvSpPr/>
                <p:nvPr/>
              </p:nvSpPr>
              <p:spPr bwMode="auto">
                <a:xfrm>
                  <a:off x="4398004" y="4717307"/>
                  <a:ext cx="351199" cy="8553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1" name="Rectangle 490"/>
                <p:cNvSpPr/>
                <p:nvPr/>
              </p:nvSpPr>
              <p:spPr bwMode="auto">
                <a:xfrm>
                  <a:off x="4222405" y="4717307"/>
                  <a:ext cx="87802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2" name="Rectangle 491"/>
                <p:cNvSpPr/>
                <p:nvPr/>
              </p:nvSpPr>
              <p:spPr bwMode="auto">
                <a:xfrm>
                  <a:off x="4931558" y="4717307"/>
                  <a:ext cx="87798" cy="7251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3" name="Rectangle 492"/>
                <p:cNvSpPr/>
                <p:nvPr/>
              </p:nvSpPr>
              <p:spPr bwMode="auto">
                <a:xfrm>
                  <a:off x="4931558" y="4496032"/>
                  <a:ext cx="87798" cy="7437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4" name="Trapezoid 493"/>
                <p:cNvSpPr/>
                <p:nvPr/>
              </p:nvSpPr>
              <p:spPr>
                <a:xfrm rot="10800000">
                  <a:off x="4134607" y="5104072"/>
                  <a:ext cx="432244" cy="345857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495" name="Trapezoid 494"/>
                <p:cNvSpPr/>
                <p:nvPr/>
              </p:nvSpPr>
              <p:spPr>
                <a:xfrm rot="10800000">
                  <a:off x="3276870" y="5104072"/>
                  <a:ext cx="439000" cy="345857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</p:grpSp>
          <p:sp>
            <p:nvSpPr>
              <p:cNvPr id="496" name="Trapezoid 495"/>
              <p:cNvSpPr/>
              <p:nvPr/>
            </p:nvSpPr>
            <p:spPr>
              <a:xfrm rot="10800000">
                <a:off x="4251997" y="5178442"/>
                <a:ext cx="321018" cy="308306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grpSp>
          <p:nvGrpSpPr>
            <p:cNvPr id="24589" name="Group 501"/>
            <p:cNvGrpSpPr>
              <a:grpSpLocks/>
            </p:cNvGrpSpPr>
            <p:nvPr/>
          </p:nvGrpSpPr>
          <p:grpSpPr bwMode="auto">
            <a:xfrm>
              <a:off x="3706" y="1440"/>
              <a:ext cx="1488" cy="995"/>
              <a:chOff x="1905000" y="2286000"/>
              <a:chExt cx="2514600" cy="1580073"/>
            </a:xfrm>
          </p:grpSpPr>
          <p:sp>
            <p:nvSpPr>
              <p:cNvPr id="503" name="Rectangle 502"/>
              <p:cNvSpPr/>
              <p:nvPr/>
            </p:nvSpPr>
            <p:spPr>
              <a:xfrm>
                <a:off x="1904805" y="3022338"/>
                <a:ext cx="2514456" cy="843970"/>
              </a:xfrm>
              <a:prstGeom prst="rect">
                <a:avLst/>
              </a:prstGeom>
              <a:solidFill>
                <a:srgbClr val="92929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4" name="Rectangle 503"/>
              <p:cNvSpPr/>
              <p:nvPr/>
            </p:nvSpPr>
            <p:spPr bwMode="auto">
              <a:xfrm>
                <a:off x="1914964" y="2677454"/>
                <a:ext cx="175251" cy="7627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5" name="Rectangle 504"/>
              <p:cNvSpPr/>
              <p:nvPr/>
            </p:nvSpPr>
            <p:spPr bwMode="auto">
              <a:xfrm flipH="1">
                <a:off x="2031798" y="2753726"/>
                <a:ext cx="17780" cy="15420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6" name="Rectangle 505"/>
              <p:cNvSpPr/>
              <p:nvPr/>
            </p:nvSpPr>
            <p:spPr bwMode="auto">
              <a:xfrm>
                <a:off x="2148631" y="2445320"/>
                <a:ext cx="203188" cy="779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7" name="Rectangle 506"/>
              <p:cNvSpPr/>
              <p:nvPr/>
            </p:nvSpPr>
            <p:spPr bwMode="auto">
              <a:xfrm>
                <a:off x="1942903" y="2445320"/>
                <a:ext cx="60957" cy="779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8" name="Rectangle 507"/>
              <p:cNvSpPr/>
              <p:nvPr/>
            </p:nvSpPr>
            <p:spPr bwMode="auto">
              <a:xfrm flipH="1">
                <a:off x="2306102" y="2445320"/>
                <a:ext cx="17780" cy="4626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09" name="Rectangle 508"/>
              <p:cNvSpPr/>
              <p:nvPr/>
            </p:nvSpPr>
            <p:spPr bwMode="auto">
              <a:xfrm>
                <a:off x="2059737" y="2445320"/>
                <a:ext cx="30478" cy="779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0" name="Rectangle 509"/>
              <p:cNvSpPr/>
              <p:nvPr/>
            </p:nvSpPr>
            <p:spPr bwMode="auto">
              <a:xfrm>
                <a:off x="2240066" y="2684086"/>
                <a:ext cx="10159" cy="37638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1" name="Rectangle 510"/>
              <p:cNvSpPr/>
              <p:nvPr/>
            </p:nvSpPr>
            <p:spPr bwMode="auto">
              <a:xfrm>
                <a:off x="2179109" y="2677454"/>
                <a:ext cx="116833" cy="911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2" name="Rectangle 511"/>
              <p:cNvSpPr/>
              <p:nvPr/>
            </p:nvSpPr>
            <p:spPr bwMode="auto">
              <a:xfrm>
                <a:off x="2118153" y="2677454"/>
                <a:ext cx="30478" cy="7627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3" name="Rectangle 512"/>
              <p:cNvSpPr/>
              <p:nvPr/>
            </p:nvSpPr>
            <p:spPr bwMode="auto">
              <a:xfrm>
                <a:off x="2351819" y="2677454"/>
                <a:ext cx="30478" cy="7627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4" name="Rectangle 513"/>
              <p:cNvSpPr/>
              <p:nvPr/>
            </p:nvSpPr>
            <p:spPr bwMode="auto">
              <a:xfrm>
                <a:off x="2351819" y="2445320"/>
                <a:ext cx="30478" cy="779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5" name="Rectangle 514"/>
              <p:cNvSpPr/>
              <p:nvPr/>
            </p:nvSpPr>
            <p:spPr>
              <a:xfrm>
                <a:off x="2158790" y="2286143"/>
                <a:ext cx="449555" cy="7975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6" name="Trapezoid 515"/>
              <p:cNvSpPr/>
              <p:nvPr/>
            </p:nvSpPr>
            <p:spPr>
              <a:xfrm rot="10800000">
                <a:off x="2128312" y="3022338"/>
                <a:ext cx="2290949" cy="843970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7" name="Rectangle 516"/>
              <p:cNvSpPr/>
              <p:nvPr/>
            </p:nvSpPr>
            <p:spPr bwMode="auto">
              <a:xfrm>
                <a:off x="2392457" y="3022338"/>
                <a:ext cx="1722021" cy="84397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18" name="Rectangle 517"/>
              <p:cNvSpPr>
                <a:spLocks noChangeArrowheads="1"/>
              </p:cNvSpPr>
              <p:nvPr/>
            </p:nvSpPr>
            <p:spPr bwMode="auto">
              <a:xfrm flipV="1">
                <a:off x="2148348" y="2468622"/>
                <a:ext cx="366713" cy="46052"/>
              </a:xfrm>
              <a:prstGeom prst="rect">
                <a:avLst/>
              </a:prstGeom>
              <a:solidFill>
                <a:srgbClr val="FFC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>
                  <a:defRPr/>
                </a:pPr>
                <a:endParaRPr lang="en-US" sz="16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19" name="Rectangle 518"/>
              <p:cNvSpPr/>
              <p:nvPr/>
            </p:nvSpPr>
            <p:spPr bwMode="auto">
              <a:xfrm flipH="1">
                <a:off x="2496592" y="2526566"/>
                <a:ext cx="17778" cy="55712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1904805" y="3022338"/>
                <a:ext cx="76196" cy="16912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2059737" y="3022338"/>
                <a:ext cx="73655" cy="16912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2" name="Rectangle 521"/>
              <p:cNvSpPr/>
              <p:nvPr/>
            </p:nvSpPr>
            <p:spPr>
              <a:xfrm>
                <a:off x="1981000" y="2854869"/>
                <a:ext cx="78736" cy="16746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3" name="Rectangle 522"/>
              <p:cNvSpPr/>
              <p:nvPr/>
            </p:nvSpPr>
            <p:spPr>
              <a:xfrm>
                <a:off x="1981000" y="2854869"/>
                <a:ext cx="78736" cy="84563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grpSp>
          <p:nvGrpSpPr>
            <p:cNvPr id="24590" name="Group 358"/>
            <p:cNvGrpSpPr>
              <a:grpSpLocks/>
            </p:cNvGrpSpPr>
            <p:nvPr/>
          </p:nvGrpSpPr>
          <p:grpSpPr bwMode="auto">
            <a:xfrm>
              <a:off x="3706" y="2427"/>
              <a:ext cx="839" cy="672"/>
              <a:chOff x="1848030" y="4269539"/>
              <a:chExt cx="3612716" cy="1196735"/>
            </a:xfrm>
          </p:grpSpPr>
          <p:sp>
            <p:nvSpPr>
              <p:cNvPr id="558" name="Rectangle 557"/>
              <p:cNvSpPr/>
              <p:nvPr/>
            </p:nvSpPr>
            <p:spPr bwMode="auto">
              <a:xfrm>
                <a:off x="1847533" y="4717301"/>
                <a:ext cx="530675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9" name="Rectangle 558"/>
              <p:cNvSpPr/>
              <p:nvPr/>
            </p:nvSpPr>
            <p:spPr bwMode="auto">
              <a:xfrm flipH="1">
                <a:off x="2203475" y="4789819"/>
                <a:ext cx="51773" cy="14689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0" name="Rectangle 559"/>
              <p:cNvSpPr/>
              <p:nvPr/>
            </p:nvSpPr>
            <p:spPr bwMode="auto">
              <a:xfrm>
                <a:off x="2559414" y="4496026"/>
                <a:ext cx="621278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1" name="Rectangle 560"/>
              <p:cNvSpPr/>
              <p:nvPr/>
            </p:nvSpPr>
            <p:spPr bwMode="auto">
              <a:xfrm>
                <a:off x="1938136" y="4496026"/>
                <a:ext cx="174737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2" name="Rectangle 561"/>
              <p:cNvSpPr/>
              <p:nvPr/>
            </p:nvSpPr>
            <p:spPr bwMode="auto">
              <a:xfrm flipH="1">
                <a:off x="3038316" y="4496026"/>
                <a:ext cx="51773" cy="44069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3" name="Rectangle 562"/>
              <p:cNvSpPr/>
              <p:nvPr/>
            </p:nvSpPr>
            <p:spPr bwMode="auto">
              <a:xfrm>
                <a:off x="2287605" y="4496026"/>
                <a:ext cx="90603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4" name="Rectangle 563"/>
              <p:cNvSpPr/>
              <p:nvPr/>
            </p:nvSpPr>
            <p:spPr bwMode="auto">
              <a:xfrm>
                <a:off x="2559414" y="4496026"/>
                <a:ext cx="84133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pic>
            <p:nvPicPr>
              <p:cNvPr id="24631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48030" y="4953000"/>
                <a:ext cx="1513137" cy="513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6" name="Rectangle 565"/>
              <p:cNvSpPr/>
              <p:nvPr/>
            </p:nvSpPr>
            <p:spPr bwMode="auto">
              <a:xfrm>
                <a:off x="2831223" y="4722879"/>
                <a:ext cx="32360" cy="36073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7" name="Rectangle 566"/>
              <p:cNvSpPr/>
              <p:nvPr/>
            </p:nvSpPr>
            <p:spPr bwMode="auto">
              <a:xfrm>
                <a:off x="2643547" y="4717301"/>
                <a:ext cx="355939" cy="8553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8" name="Rectangle 567"/>
              <p:cNvSpPr/>
              <p:nvPr/>
            </p:nvSpPr>
            <p:spPr bwMode="auto">
              <a:xfrm>
                <a:off x="2468811" y="4717301"/>
                <a:ext cx="90603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69" name="Rectangle 568"/>
              <p:cNvSpPr/>
              <p:nvPr/>
            </p:nvSpPr>
            <p:spPr bwMode="auto">
              <a:xfrm>
                <a:off x="3180692" y="4717301"/>
                <a:ext cx="84133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0" name="Rectangle 569"/>
              <p:cNvSpPr/>
              <p:nvPr/>
            </p:nvSpPr>
            <p:spPr bwMode="auto">
              <a:xfrm>
                <a:off x="3180692" y="4496026"/>
                <a:ext cx="84133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1" name="Trapezoid 570"/>
              <p:cNvSpPr/>
              <p:nvPr/>
            </p:nvSpPr>
            <p:spPr>
              <a:xfrm rot="10800000">
                <a:off x="2378208" y="5104066"/>
                <a:ext cx="427129" cy="345857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2" name="Rectangle 571"/>
              <p:cNvSpPr/>
              <p:nvPr/>
            </p:nvSpPr>
            <p:spPr bwMode="auto">
              <a:xfrm>
                <a:off x="3200109" y="4269174"/>
                <a:ext cx="45299" cy="2268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3" name="Rectangle 572"/>
              <p:cNvSpPr/>
              <p:nvPr/>
            </p:nvSpPr>
            <p:spPr bwMode="auto">
              <a:xfrm>
                <a:off x="3601351" y="4717301"/>
                <a:ext cx="524201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4" name="Rectangle 573"/>
              <p:cNvSpPr/>
              <p:nvPr/>
            </p:nvSpPr>
            <p:spPr bwMode="auto">
              <a:xfrm flipH="1">
                <a:off x="3950820" y="4789819"/>
                <a:ext cx="58243" cy="14689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5" name="Rectangle 574"/>
              <p:cNvSpPr/>
              <p:nvPr/>
            </p:nvSpPr>
            <p:spPr bwMode="auto">
              <a:xfrm>
                <a:off x="4306759" y="4496026"/>
                <a:ext cx="621278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6" name="Rectangle 575"/>
              <p:cNvSpPr/>
              <p:nvPr/>
            </p:nvSpPr>
            <p:spPr bwMode="auto">
              <a:xfrm>
                <a:off x="3691954" y="4496026"/>
                <a:ext cx="174732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7" name="Rectangle 576"/>
              <p:cNvSpPr/>
              <p:nvPr/>
            </p:nvSpPr>
            <p:spPr bwMode="auto">
              <a:xfrm flipH="1">
                <a:off x="4785660" y="4496026"/>
                <a:ext cx="51773" cy="44069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8" name="Rectangle 577"/>
              <p:cNvSpPr/>
              <p:nvPr/>
            </p:nvSpPr>
            <p:spPr bwMode="auto">
              <a:xfrm>
                <a:off x="4041423" y="4496026"/>
                <a:ext cx="84129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79" name="Rectangle 578"/>
              <p:cNvSpPr/>
              <p:nvPr/>
            </p:nvSpPr>
            <p:spPr bwMode="auto">
              <a:xfrm>
                <a:off x="4306759" y="4496026"/>
                <a:ext cx="90603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pic>
            <p:nvPicPr>
              <p:cNvPr id="24646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600629" y="4937031"/>
                <a:ext cx="1860117" cy="529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1" name="Rectangle 580"/>
              <p:cNvSpPr/>
              <p:nvPr/>
            </p:nvSpPr>
            <p:spPr bwMode="auto">
              <a:xfrm>
                <a:off x="4585041" y="4722879"/>
                <a:ext cx="32356" cy="36073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2" name="Rectangle 581"/>
              <p:cNvSpPr/>
              <p:nvPr/>
            </p:nvSpPr>
            <p:spPr bwMode="auto">
              <a:xfrm>
                <a:off x="4397362" y="4717301"/>
                <a:ext cx="349469" cy="8553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3" name="Rectangle 582"/>
              <p:cNvSpPr/>
              <p:nvPr/>
            </p:nvSpPr>
            <p:spPr bwMode="auto">
              <a:xfrm>
                <a:off x="4216156" y="4717301"/>
                <a:ext cx="90603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4" name="Rectangle 583"/>
              <p:cNvSpPr/>
              <p:nvPr/>
            </p:nvSpPr>
            <p:spPr bwMode="auto">
              <a:xfrm>
                <a:off x="4928037" y="4717301"/>
                <a:ext cx="84133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5" name="Rectangle 584"/>
              <p:cNvSpPr/>
              <p:nvPr/>
            </p:nvSpPr>
            <p:spPr bwMode="auto">
              <a:xfrm>
                <a:off x="4928037" y="4496026"/>
                <a:ext cx="84133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6" name="Trapezoid 585"/>
              <p:cNvSpPr/>
              <p:nvPr/>
            </p:nvSpPr>
            <p:spPr>
              <a:xfrm rot="10800000">
                <a:off x="4125552" y="5104066"/>
                <a:ext cx="433602" cy="345857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87" name="Trapezoid 586"/>
              <p:cNvSpPr/>
              <p:nvPr/>
            </p:nvSpPr>
            <p:spPr>
              <a:xfrm rot="10800000">
                <a:off x="3277769" y="5104066"/>
                <a:ext cx="427129" cy="345857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grpSp>
          <p:nvGrpSpPr>
            <p:cNvPr id="24591" name="Group 464"/>
            <p:cNvGrpSpPr>
              <a:grpSpLocks/>
            </p:cNvGrpSpPr>
            <p:nvPr/>
          </p:nvGrpSpPr>
          <p:grpSpPr bwMode="auto">
            <a:xfrm>
              <a:off x="4540" y="2427"/>
              <a:ext cx="756" cy="672"/>
              <a:chOff x="1848030" y="4269539"/>
              <a:chExt cx="3257370" cy="1196735"/>
            </a:xfrm>
          </p:grpSpPr>
          <p:sp>
            <p:nvSpPr>
              <p:cNvPr id="528" name="Rectangle 527"/>
              <p:cNvSpPr/>
              <p:nvPr/>
            </p:nvSpPr>
            <p:spPr bwMode="auto">
              <a:xfrm>
                <a:off x="1848112" y="4717301"/>
                <a:ext cx="531010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29" name="Rectangle 528"/>
              <p:cNvSpPr/>
              <p:nvPr/>
            </p:nvSpPr>
            <p:spPr bwMode="auto">
              <a:xfrm flipH="1">
                <a:off x="2204275" y="4789819"/>
                <a:ext cx="51806" cy="14689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0" name="Rectangle 529"/>
              <p:cNvSpPr/>
              <p:nvPr/>
            </p:nvSpPr>
            <p:spPr bwMode="auto">
              <a:xfrm>
                <a:off x="2560442" y="4496026"/>
                <a:ext cx="621670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1" name="Rectangle 530"/>
              <p:cNvSpPr/>
              <p:nvPr/>
            </p:nvSpPr>
            <p:spPr bwMode="auto">
              <a:xfrm>
                <a:off x="1938772" y="4496026"/>
                <a:ext cx="174843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2" name="Rectangle 531"/>
              <p:cNvSpPr/>
              <p:nvPr/>
            </p:nvSpPr>
            <p:spPr bwMode="auto">
              <a:xfrm flipH="1">
                <a:off x="3033168" y="4496026"/>
                <a:ext cx="58284" cy="44069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3" name="Rectangle 532"/>
              <p:cNvSpPr/>
              <p:nvPr/>
            </p:nvSpPr>
            <p:spPr bwMode="auto">
              <a:xfrm>
                <a:off x="2288461" y="4496026"/>
                <a:ext cx="90660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4" name="Rectangle 533"/>
              <p:cNvSpPr/>
              <p:nvPr/>
            </p:nvSpPr>
            <p:spPr bwMode="auto">
              <a:xfrm>
                <a:off x="2560442" y="4496026"/>
                <a:ext cx="77709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pic>
            <p:nvPicPr>
              <p:cNvPr id="24601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48030" y="4953000"/>
                <a:ext cx="1513137" cy="513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6" name="Rectangle 535"/>
              <p:cNvSpPr/>
              <p:nvPr/>
            </p:nvSpPr>
            <p:spPr bwMode="auto">
              <a:xfrm>
                <a:off x="2832422" y="4722879"/>
                <a:ext cx="32377" cy="36073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7" name="Rectangle 536"/>
              <p:cNvSpPr/>
              <p:nvPr/>
            </p:nvSpPr>
            <p:spPr bwMode="auto">
              <a:xfrm>
                <a:off x="2638150" y="4717301"/>
                <a:ext cx="362641" cy="8553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8" name="Rectangle 537"/>
              <p:cNvSpPr/>
              <p:nvPr/>
            </p:nvSpPr>
            <p:spPr bwMode="auto">
              <a:xfrm>
                <a:off x="2469781" y="4717301"/>
                <a:ext cx="90660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39" name="Rectangle 538"/>
              <p:cNvSpPr/>
              <p:nvPr/>
            </p:nvSpPr>
            <p:spPr bwMode="auto">
              <a:xfrm>
                <a:off x="3182111" y="4717301"/>
                <a:ext cx="77709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0" name="Rectangle 539"/>
              <p:cNvSpPr/>
              <p:nvPr/>
            </p:nvSpPr>
            <p:spPr bwMode="auto">
              <a:xfrm>
                <a:off x="3182111" y="4496026"/>
                <a:ext cx="77709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1" name="Trapezoid 540"/>
              <p:cNvSpPr/>
              <p:nvPr/>
            </p:nvSpPr>
            <p:spPr>
              <a:xfrm rot="10800000">
                <a:off x="2379121" y="5104066"/>
                <a:ext cx="427398" cy="345857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2" name="Rectangle 541"/>
              <p:cNvSpPr/>
              <p:nvPr/>
            </p:nvSpPr>
            <p:spPr bwMode="auto">
              <a:xfrm>
                <a:off x="3201536" y="4269174"/>
                <a:ext cx="45332" cy="2268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3" name="Rectangle 542"/>
              <p:cNvSpPr/>
              <p:nvPr/>
            </p:nvSpPr>
            <p:spPr bwMode="auto">
              <a:xfrm>
                <a:off x="3603031" y="4717301"/>
                <a:ext cx="531010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4" name="Rectangle 543"/>
              <p:cNvSpPr/>
              <p:nvPr/>
            </p:nvSpPr>
            <p:spPr bwMode="auto">
              <a:xfrm flipH="1">
                <a:off x="3952721" y="4789819"/>
                <a:ext cx="58284" cy="14689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5" name="Rectangle 544"/>
              <p:cNvSpPr/>
              <p:nvPr/>
            </p:nvSpPr>
            <p:spPr bwMode="auto">
              <a:xfrm>
                <a:off x="4308888" y="4496026"/>
                <a:ext cx="621670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6" name="Rectangle 545"/>
              <p:cNvSpPr/>
              <p:nvPr/>
            </p:nvSpPr>
            <p:spPr bwMode="auto">
              <a:xfrm>
                <a:off x="3687218" y="4496026"/>
                <a:ext cx="174843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7" name="Rectangle 546"/>
              <p:cNvSpPr/>
              <p:nvPr/>
            </p:nvSpPr>
            <p:spPr bwMode="auto">
              <a:xfrm flipH="1">
                <a:off x="4788091" y="4496026"/>
                <a:ext cx="51806" cy="44069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8" name="Rectangle 547"/>
              <p:cNvSpPr/>
              <p:nvPr/>
            </p:nvSpPr>
            <p:spPr bwMode="auto">
              <a:xfrm>
                <a:off x="4043381" y="4496026"/>
                <a:ext cx="90660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49" name="Rectangle 548"/>
              <p:cNvSpPr/>
              <p:nvPr/>
            </p:nvSpPr>
            <p:spPr bwMode="auto">
              <a:xfrm>
                <a:off x="4308888" y="4496026"/>
                <a:ext cx="84182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pic>
            <p:nvPicPr>
              <p:cNvPr id="24616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600630" y="4937031"/>
                <a:ext cx="1504770" cy="513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1" name="Rectangle 550"/>
              <p:cNvSpPr/>
              <p:nvPr/>
            </p:nvSpPr>
            <p:spPr bwMode="auto">
              <a:xfrm>
                <a:off x="4580868" y="4722879"/>
                <a:ext cx="32377" cy="36073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2" name="Rectangle 551"/>
              <p:cNvSpPr/>
              <p:nvPr/>
            </p:nvSpPr>
            <p:spPr bwMode="auto">
              <a:xfrm>
                <a:off x="4393070" y="4717301"/>
                <a:ext cx="356167" cy="8553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3" name="Rectangle 552"/>
              <p:cNvSpPr/>
              <p:nvPr/>
            </p:nvSpPr>
            <p:spPr bwMode="auto">
              <a:xfrm>
                <a:off x="4224701" y="4717301"/>
                <a:ext cx="84186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4" name="Rectangle 553"/>
              <p:cNvSpPr/>
              <p:nvPr/>
            </p:nvSpPr>
            <p:spPr bwMode="auto">
              <a:xfrm>
                <a:off x="4930557" y="4717301"/>
                <a:ext cx="84182" cy="7251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5" name="Rectangle 554"/>
              <p:cNvSpPr/>
              <p:nvPr/>
            </p:nvSpPr>
            <p:spPr bwMode="auto">
              <a:xfrm>
                <a:off x="4930557" y="4496026"/>
                <a:ext cx="84182" cy="743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6" name="Trapezoid 555"/>
              <p:cNvSpPr/>
              <p:nvPr/>
            </p:nvSpPr>
            <p:spPr>
              <a:xfrm rot="10800000">
                <a:off x="4134041" y="5104066"/>
                <a:ext cx="427398" cy="345857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557" name="Trapezoid 556"/>
              <p:cNvSpPr/>
              <p:nvPr/>
            </p:nvSpPr>
            <p:spPr>
              <a:xfrm rot="10800000">
                <a:off x="3279245" y="5104066"/>
                <a:ext cx="433876" cy="345857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sp>
          <p:nvSpPr>
            <p:cNvPr id="527" name="Trapezoid 526"/>
            <p:cNvSpPr/>
            <p:nvPr/>
          </p:nvSpPr>
          <p:spPr>
            <a:xfrm rot="10800000">
              <a:off x="4457" y="2905"/>
              <a:ext cx="99" cy="19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4593" name="Rectangle 181"/>
            <p:cNvSpPr>
              <a:spLocks noChangeArrowheads="1"/>
            </p:cNvSpPr>
            <p:nvPr/>
          </p:nvSpPr>
          <p:spPr bwMode="auto">
            <a:xfrm>
              <a:off x="3957" y="2448"/>
              <a:ext cx="147" cy="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aphicFrame>
        <p:nvGraphicFramePr>
          <p:cNvPr id="24906" name="Group 330"/>
          <p:cNvGraphicFramePr>
            <a:graphicFrameLocks noGrp="1"/>
          </p:cNvGraphicFramePr>
          <p:nvPr/>
        </p:nvGraphicFramePr>
        <p:xfrm>
          <a:off x="5892800" y="1728788"/>
          <a:ext cx="3022600" cy="4362450"/>
        </p:xfrm>
        <a:graphic>
          <a:graphicData uri="http://schemas.openxmlformats.org/drawingml/2006/table">
            <a:tbl>
              <a:tblPr/>
              <a:tblGrid>
                <a:gridCol w="1155700"/>
                <a:gridCol w="723900"/>
                <a:gridCol w="1143000"/>
              </a:tblGrid>
              <a:tr h="871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Helvetica-Ligh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TSV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Monolithic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Layer Thickness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~50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~50nm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Via Diameter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~5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~50nm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Via Pitch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~10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~100nm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Helvetica-Ligh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Helvetica-Ligh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Helvetica-Ligh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Wafer (Die) to Wafer Alignment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~1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Alignment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Helvetica-Light"/>
                          <a:cs typeface="Arial" charset="0"/>
                        </a:rPr>
                        <a:t>=&gt; Will keep scaling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5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662ECBF5-252B-4535-A0A9-461926B5618B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6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9575" y="45402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The Monolithic 3D Challenge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3375" y="1685925"/>
            <a:ext cx="8610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000" smtClean="0"/>
              <a:t>A process on top of copper interconnect should not exceed 400</a:t>
            </a:r>
            <a:r>
              <a:rPr lang="en-US" sz="2000" baseline="30000" smtClean="0">
                <a:latin typeface="Arial Narrow" pitchFamily="34" charset="0"/>
              </a:rPr>
              <a:t>o</a:t>
            </a:r>
            <a:r>
              <a:rPr lang="en-US" sz="2000" smtClean="0"/>
              <a:t>C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mtClean="0">
                <a:latin typeface="Arial Narrow" pitchFamily="34" charset="0"/>
                <a:cs typeface="Arial" charset="0"/>
              </a:rPr>
              <a:t>How to bring mono-crystallized silicon on top at less than 400</a:t>
            </a:r>
            <a:r>
              <a:rPr lang="en-US" baseline="30000" smtClean="0">
                <a:latin typeface="Arial Narrow" pitchFamily="34" charset="0"/>
                <a:cs typeface="Arial" charset="0"/>
              </a:rPr>
              <a:t>o</a:t>
            </a:r>
            <a:r>
              <a:rPr lang="en-US" smtClean="0">
                <a:latin typeface="Arial Narrow" pitchFamily="34" charset="0"/>
                <a:cs typeface="Arial" charset="0"/>
              </a:rPr>
              <a:t>C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mtClean="0">
                <a:latin typeface="Arial Narrow" pitchFamily="34" charset="0"/>
                <a:cs typeface="Arial" charset="0"/>
              </a:rPr>
              <a:t>How to fabricate advanced </a:t>
            </a:r>
            <a:r>
              <a:rPr lang="en-US" b="1" smtClean="0">
                <a:latin typeface="Arial Narrow" pitchFamily="34" charset="0"/>
                <a:cs typeface="Arial" charset="0"/>
              </a:rPr>
              <a:t>transistors</a:t>
            </a:r>
            <a:r>
              <a:rPr lang="en-US" smtClean="0">
                <a:latin typeface="Arial Narrow" pitchFamily="34" charset="0"/>
                <a:cs typeface="Arial" charset="0"/>
              </a:rPr>
              <a:t> below 400</a:t>
            </a:r>
            <a:r>
              <a:rPr lang="en-US" baseline="30000" smtClean="0">
                <a:latin typeface="Arial Narrow" pitchFamily="34" charset="0"/>
                <a:cs typeface="Arial" charset="0"/>
              </a:rPr>
              <a:t>o</a:t>
            </a:r>
            <a:r>
              <a:rPr lang="en-US" smtClean="0">
                <a:latin typeface="Arial Narrow" pitchFamily="34" charset="0"/>
                <a:cs typeface="Arial" charset="0"/>
              </a:rPr>
              <a:t>C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Misalignment of pre-processed wafer to wafer bonding step is ~1</a:t>
            </a:r>
            <a:r>
              <a:rPr lang="en-US" sz="2000" smtClean="0">
                <a:latin typeface="Symbol" pitchFamily="18" charset="2"/>
              </a:rPr>
              <a:t>m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mtClean="0">
                <a:latin typeface="Arial Narrow" pitchFamily="34" charset="0"/>
                <a:cs typeface="Arial" charset="0"/>
              </a:rPr>
              <a:t>How to achieve 100nm or better connection pitch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mtClean="0">
                <a:latin typeface="Arial Narrow" pitchFamily="34" charset="0"/>
                <a:cs typeface="Arial" charset="0"/>
              </a:rPr>
              <a:t>How to fabricate thin enough layer for inter-layer vias of ~50nm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5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6D3D2B2C-9944-45E5-B588-DF11EBF156D5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7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9575" y="45402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Path 1 - RCAT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3375" y="1685925"/>
            <a:ext cx="8610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A process on top of copper interconnect should not exceed 400</a:t>
            </a:r>
            <a:r>
              <a:rPr lang="en-US" baseline="30000" smtClean="0">
                <a:latin typeface="Arial Narrow" pitchFamily="34" charset="0"/>
              </a:rPr>
              <a:t>o</a:t>
            </a:r>
            <a:r>
              <a:rPr lang="en-US" smtClean="0"/>
              <a:t>C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000" smtClean="0">
                <a:latin typeface="Arial Narrow" pitchFamily="34" charset="0"/>
                <a:cs typeface="Arial" charset="0"/>
              </a:rPr>
              <a:t>How to bring mono-crystallized silicon on top at less than 400</a:t>
            </a:r>
            <a:r>
              <a:rPr lang="en-US" sz="2000" baseline="30000" smtClean="0">
                <a:latin typeface="Arial Narrow" pitchFamily="34" charset="0"/>
                <a:cs typeface="Arial" charset="0"/>
              </a:rPr>
              <a:t>o</a:t>
            </a:r>
            <a:r>
              <a:rPr lang="en-US" sz="2000" smtClean="0">
                <a:latin typeface="Arial Narrow" pitchFamily="34" charset="0"/>
                <a:cs typeface="Arial" charset="0"/>
              </a:rPr>
              <a:t>C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000" smtClean="0">
                <a:latin typeface="Arial Narrow" pitchFamily="34" charset="0"/>
                <a:cs typeface="Arial" charset="0"/>
              </a:rPr>
              <a:t>How to fabricate advanced </a:t>
            </a:r>
            <a:r>
              <a:rPr lang="en-US" sz="2000" b="1" smtClean="0">
                <a:latin typeface="Arial Narrow" pitchFamily="34" charset="0"/>
                <a:cs typeface="Arial" charset="0"/>
              </a:rPr>
              <a:t>transistors</a:t>
            </a:r>
            <a:r>
              <a:rPr lang="en-US" sz="2000" smtClean="0">
                <a:latin typeface="Arial Narrow" pitchFamily="34" charset="0"/>
                <a:cs typeface="Arial" charset="0"/>
              </a:rPr>
              <a:t> below 400</a:t>
            </a:r>
            <a:r>
              <a:rPr lang="en-US" sz="2000" baseline="30000" smtClean="0">
                <a:latin typeface="Arial Narrow" pitchFamily="34" charset="0"/>
                <a:cs typeface="Arial" charset="0"/>
              </a:rPr>
              <a:t>o</a:t>
            </a:r>
            <a:r>
              <a:rPr lang="en-US" sz="2000" smtClean="0">
                <a:latin typeface="Arial Narrow" pitchFamily="34" charset="0"/>
                <a:cs typeface="Arial" charset="0"/>
              </a:rPr>
              <a:t>C</a:t>
            </a:r>
          </a:p>
          <a:p>
            <a:pPr eaLnBrk="1" hangingPunct="1">
              <a:lnSpc>
                <a:spcPct val="110000"/>
              </a:lnSpc>
            </a:pPr>
            <a:endParaRPr lang="en-US" sz="280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59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D1FEC68C-CF35-4D72-A602-8093F2C22154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8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30722" name="Text Box 21"/>
          <p:cNvSpPr txBox="1">
            <a:spLocks noChangeArrowheads="1"/>
          </p:cNvSpPr>
          <p:nvPr/>
        </p:nvSpPr>
        <p:spPr bwMode="auto">
          <a:xfrm>
            <a:off x="933450" y="1609725"/>
            <a:ext cx="74295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i="1" dirty="0">
                <a:solidFill>
                  <a:schemeClr val="tx2"/>
                </a:solidFill>
                <a:latin typeface="+mj-lt"/>
              </a:rPr>
              <a:t>step 1</a:t>
            </a:r>
            <a:r>
              <a:rPr lang="en-US" sz="1600" i="1" dirty="0">
                <a:solidFill>
                  <a:schemeClr val="tx2"/>
                </a:solidFill>
                <a:latin typeface="+mj-lt"/>
              </a:rPr>
              <a:t> -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Implant and activate </a:t>
            </a:r>
            <a:r>
              <a:rPr lang="en-US" sz="1600" dirty="0" err="1">
                <a:solidFill>
                  <a:schemeClr val="tx2"/>
                </a:solidFill>
                <a:latin typeface="+mj-lt"/>
              </a:rPr>
              <a:t>unpatterned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 N+ and P- layer regions in standard donor wafer at high temp. (~9</a:t>
            </a:r>
            <a:r>
              <a:rPr lang="en-US" sz="1600" dirty="0">
                <a:latin typeface="+mj-lt"/>
              </a:rPr>
              <a:t>00</a:t>
            </a:r>
            <a:r>
              <a:rPr lang="en-US" sz="1600" baseline="30000" dirty="0">
                <a:solidFill>
                  <a:schemeClr val="tx2"/>
                </a:solidFill>
                <a:latin typeface="+mj-lt"/>
              </a:rPr>
              <a:t>o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C</a:t>
            </a:r>
            <a:r>
              <a:rPr lang="en-US" sz="1600" dirty="0">
                <a:latin typeface="+mj-lt"/>
              </a:rPr>
              <a:t>) 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 before layer transfer. Oxidize top surface (CVD)</a:t>
            </a:r>
          </a:p>
        </p:txBody>
      </p:sp>
      <p:sp>
        <p:nvSpPr>
          <p:cNvPr id="83973" name="Text Box 21"/>
          <p:cNvSpPr txBox="1">
            <a:spLocks noChangeArrowheads="1"/>
          </p:cNvSpPr>
          <p:nvPr/>
        </p:nvSpPr>
        <p:spPr bwMode="auto">
          <a:xfrm>
            <a:off x="428625" y="790575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73AE"/>
                </a:solidFill>
                <a:latin typeface="Helvetica" pitchFamily="34" charset="0"/>
              </a:rPr>
              <a:t>Step 1. Donor Layer Processing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143000" y="37338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dirty="0">
                <a:solidFill>
                  <a:schemeClr val="tx2"/>
                </a:solidFill>
                <a:latin typeface="+mj-lt"/>
              </a:rPr>
              <a:t>step 2 - 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Implant H+ to form cleave plane for the ion cut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3975" name="AutoShape 28"/>
          <p:cNvSpPr>
            <a:spLocks noChangeAspect="1" noChangeArrowheads="1" noTextEdit="1"/>
          </p:cNvSpPr>
          <p:nvPr/>
        </p:nvSpPr>
        <p:spPr bwMode="auto">
          <a:xfrm>
            <a:off x="2362200" y="2438400"/>
            <a:ext cx="33718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6" name="Rectangle 30"/>
          <p:cNvSpPr>
            <a:spLocks noChangeArrowheads="1"/>
          </p:cNvSpPr>
          <p:nvPr/>
        </p:nvSpPr>
        <p:spPr bwMode="auto">
          <a:xfrm>
            <a:off x="2362200" y="2466975"/>
            <a:ext cx="3335338" cy="2381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83977" name="Freeform 31"/>
          <p:cNvSpPr>
            <a:spLocks noEditPoints="1"/>
          </p:cNvSpPr>
          <p:nvPr/>
        </p:nvSpPr>
        <p:spPr bwMode="auto">
          <a:xfrm>
            <a:off x="2373313" y="2455863"/>
            <a:ext cx="3357562" cy="260350"/>
          </a:xfrm>
          <a:custGeom>
            <a:avLst/>
            <a:gdLst>
              <a:gd name="T0" fmla="*/ 0 w 7456"/>
              <a:gd name="T1" fmla="*/ 2147483647 h 576"/>
              <a:gd name="T2" fmla="*/ 2147483647 w 7456"/>
              <a:gd name="T3" fmla="*/ 0 h 576"/>
              <a:gd name="T4" fmla="*/ 2147483647 w 7456"/>
              <a:gd name="T5" fmla="*/ 0 h 576"/>
              <a:gd name="T6" fmla="*/ 2147483647 w 7456"/>
              <a:gd name="T7" fmla="*/ 2147483647 h 576"/>
              <a:gd name="T8" fmla="*/ 2147483647 w 7456"/>
              <a:gd name="T9" fmla="*/ 2147483647 h 576"/>
              <a:gd name="T10" fmla="*/ 2147483647 w 7456"/>
              <a:gd name="T11" fmla="*/ 2147483647 h 576"/>
              <a:gd name="T12" fmla="*/ 2147483647 w 7456"/>
              <a:gd name="T13" fmla="*/ 2147483647 h 576"/>
              <a:gd name="T14" fmla="*/ 0 w 7456"/>
              <a:gd name="T15" fmla="*/ 2147483647 h 576"/>
              <a:gd name="T16" fmla="*/ 0 w 7456"/>
              <a:gd name="T17" fmla="*/ 2147483647 h 576"/>
              <a:gd name="T18" fmla="*/ 2147483647 w 7456"/>
              <a:gd name="T19" fmla="*/ 2147483647 h 576"/>
              <a:gd name="T20" fmla="*/ 2147483647 w 7456"/>
              <a:gd name="T21" fmla="*/ 2147483647 h 576"/>
              <a:gd name="T22" fmla="*/ 2147483647 w 7456"/>
              <a:gd name="T23" fmla="*/ 2147483647 h 576"/>
              <a:gd name="T24" fmla="*/ 2147483647 w 7456"/>
              <a:gd name="T25" fmla="*/ 2147483647 h 576"/>
              <a:gd name="T26" fmla="*/ 2147483647 w 7456"/>
              <a:gd name="T27" fmla="*/ 2147483647 h 576"/>
              <a:gd name="T28" fmla="*/ 2147483647 w 7456"/>
              <a:gd name="T29" fmla="*/ 2147483647 h 576"/>
              <a:gd name="T30" fmla="*/ 2147483647 w 7456"/>
              <a:gd name="T31" fmla="*/ 2147483647 h 576"/>
              <a:gd name="T32" fmla="*/ 2147483647 w 7456"/>
              <a:gd name="T33" fmla="*/ 2147483647 h 576"/>
              <a:gd name="T34" fmla="*/ 2147483647 w 7456"/>
              <a:gd name="T35" fmla="*/ 2147483647 h 57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456"/>
              <a:gd name="T55" fmla="*/ 0 h 576"/>
              <a:gd name="T56" fmla="*/ 7456 w 7456"/>
              <a:gd name="T57" fmla="*/ 576 h 57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456" h="576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7432" y="0"/>
                </a:lnTo>
                <a:cubicBezTo>
                  <a:pt x="7446" y="0"/>
                  <a:pt x="7456" y="11"/>
                  <a:pt x="7456" y="24"/>
                </a:cubicBezTo>
                <a:lnTo>
                  <a:pt x="7456" y="552"/>
                </a:lnTo>
                <a:cubicBezTo>
                  <a:pt x="7456" y="566"/>
                  <a:pt x="7446" y="576"/>
                  <a:pt x="7432" y="576"/>
                </a:cubicBezTo>
                <a:lnTo>
                  <a:pt x="24" y="576"/>
                </a:lnTo>
                <a:cubicBezTo>
                  <a:pt x="11" y="576"/>
                  <a:pt x="0" y="566"/>
                  <a:pt x="0" y="552"/>
                </a:cubicBezTo>
                <a:lnTo>
                  <a:pt x="0" y="24"/>
                </a:lnTo>
                <a:close/>
                <a:moveTo>
                  <a:pt x="48" y="552"/>
                </a:moveTo>
                <a:lnTo>
                  <a:pt x="24" y="528"/>
                </a:lnTo>
                <a:lnTo>
                  <a:pt x="7432" y="528"/>
                </a:lnTo>
                <a:lnTo>
                  <a:pt x="7408" y="552"/>
                </a:lnTo>
                <a:lnTo>
                  <a:pt x="7408" y="24"/>
                </a:lnTo>
                <a:lnTo>
                  <a:pt x="7432" y="48"/>
                </a:lnTo>
                <a:lnTo>
                  <a:pt x="24" y="48"/>
                </a:lnTo>
                <a:lnTo>
                  <a:pt x="48" y="24"/>
                </a:lnTo>
                <a:lnTo>
                  <a:pt x="48" y="552"/>
                </a:lnTo>
                <a:close/>
              </a:path>
            </a:pathLst>
          </a:custGeom>
          <a:solidFill>
            <a:srgbClr val="89A4A7"/>
          </a:solidFill>
          <a:ln w="0" cap="flat">
            <a:solidFill>
              <a:srgbClr val="89A4A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3978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6488" y="2898775"/>
            <a:ext cx="333533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9" name="Freeform 33"/>
          <p:cNvSpPr>
            <a:spLocks noEditPoints="1"/>
          </p:cNvSpPr>
          <p:nvPr/>
        </p:nvSpPr>
        <p:spPr bwMode="auto">
          <a:xfrm>
            <a:off x="2365375" y="2887663"/>
            <a:ext cx="3357563" cy="569912"/>
          </a:xfrm>
          <a:custGeom>
            <a:avLst/>
            <a:gdLst>
              <a:gd name="T0" fmla="*/ 0 w 7456"/>
              <a:gd name="T1" fmla="*/ 2147483647 h 1264"/>
              <a:gd name="T2" fmla="*/ 2147483647 w 7456"/>
              <a:gd name="T3" fmla="*/ 0 h 1264"/>
              <a:gd name="T4" fmla="*/ 2147483647 w 7456"/>
              <a:gd name="T5" fmla="*/ 0 h 1264"/>
              <a:gd name="T6" fmla="*/ 2147483647 w 7456"/>
              <a:gd name="T7" fmla="*/ 2147483647 h 1264"/>
              <a:gd name="T8" fmla="*/ 2147483647 w 7456"/>
              <a:gd name="T9" fmla="*/ 2147483647 h 1264"/>
              <a:gd name="T10" fmla="*/ 2147483647 w 7456"/>
              <a:gd name="T11" fmla="*/ 2147483647 h 1264"/>
              <a:gd name="T12" fmla="*/ 2147483647 w 7456"/>
              <a:gd name="T13" fmla="*/ 2147483647 h 1264"/>
              <a:gd name="T14" fmla="*/ 0 w 7456"/>
              <a:gd name="T15" fmla="*/ 2147483647 h 1264"/>
              <a:gd name="T16" fmla="*/ 0 w 7456"/>
              <a:gd name="T17" fmla="*/ 2147483647 h 1264"/>
              <a:gd name="T18" fmla="*/ 2147483647 w 7456"/>
              <a:gd name="T19" fmla="*/ 2147483647 h 1264"/>
              <a:gd name="T20" fmla="*/ 2147483647 w 7456"/>
              <a:gd name="T21" fmla="*/ 2147483647 h 1264"/>
              <a:gd name="T22" fmla="*/ 2147483647 w 7456"/>
              <a:gd name="T23" fmla="*/ 2147483647 h 1264"/>
              <a:gd name="T24" fmla="*/ 2147483647 w 7456"/>
              <a:gd name="T25" fmla="*/ 2147483647 h 1264"/>
              <a:gd name="T26" fmla="*/ 2147483647 w 7456"/>
              <a:gd name="T27" fmla="*/ 2147483647 h 1264"/>
              <a:gd name="T28" fmla="*/ 2147483647 w 7456"/>
              <a:gd name="T29" fmla="*/ 2147483647 h 1264"/>
              <a:gd name="T30" fmla="*/ 2147483647 w 7456"/>
              <a:gd name="T31" fmla="*/ 2147483647 h 1264"/>
              <a:gd name="T32" fmla="*/ 2147483647 w 7456"/>
              <a:gd name="T33" fmla="*/ 2147483647 h 1264"/>
              <a:gd name="T34" fmla="*/ 2147483647 w 7456"/>
              <a:gd name="T35" fmla="*/ 2147483647 h 126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456"/>
              <a:gd name="T55" fmla="*/ 0 h 1264"/>
              <a:gd name="T56" fmla="*/ 7456 w 7456"/>
              <a:gd name="T57" fmla="*/ 1264 h 126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456" h="1264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7432" y="0"/>
                </a:lnTo>
                <a:cubicBezTo>
                  <a:pt x="7446" y="0"/>
                  <a:pt x="7456" y="11"/>
                  <a:pt x="7456" y="24"/>
                </a:cubicBezTo>
                <a:lnTo>
                  <a:pt x="7456" y="1240"/>
                </a:lnTo>
                <a:cubicBezTo>
                  <a:pt x="7456" y="1254"/>
                  <a:pt x="7446" y="1264"/>
                  <a:pt x="7432" y="1264"/>
                </a:cubicBezTo>
                <a:lnTo>
                  <a:pt x="24" y="1264"/>
                </a:lnTo>
                <a:cubicBezTo>
                  <a:pt x="11" y="1264"/>
                  <a:pt x="0" y="1254"/>
                  <a:pt x="0" y="1240"/>
                </a:cubicBezTo>
                <a:lnTo>
                  <a:pt x="0" y="24"/>
                </a:lnTo>
                <a:close/>
                <a:moveTo>
                  <a:pt x="48" y="1240"/>
                </a:moveTo>
                <a:lnTo>
                  <a:pt x="24" y="1216"/>
                </a:lnTo>
                <a:lnTo>
                  <a:pt x="7432" y="1216"/>
                </a:lnTo>
                <a:lnTo>
                  <a:pt x="7408" y="1240"/>
                </a:lnTo>
                <a:lnTo>
                  <a:pt x="7408" y="24"/>
                </a:lnTo>
                <a:lnTo>
                  <a:pt x="7432" y="48"/>
                </a:lnTo>
                <a:lnTo>
                  <a:pt x="24" y="48"/>
                </a:lnTo>
                <a:lnTo>
                  <a:pt x="48" y="24"/>
                </a:lnTo>
                <a:lnTo>
                  <a:pt x="48" y="1240"/>
                </a:lnTo>
                <a:close/>
              </a:path>
            </a:pathLst>
          </a:custGeom>
          <a:solidFill>
            <a:srgbClr val="89A4A7"/>
          </a:solidFill>
          <a:ln w="0" cap="flat">
            <a:solidFill>
              <a:srgbClr val="89A4A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0" name="Rectangle 34"/>
          <p:cNvSpPr>
            <a:spLocks noChangeArrowheads="1"/>
          </p:cNvSpPr>
          <p:nvPr/>
        </p:nvSpPr>
        <p:spPr bwMode="auto">
          <a:xfrm>
            <a:off x="2376488" y="2705100"/>
            <a:ext cx="3335337" cy="23018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83981" name="Freeform 35"/>
          <p:cNvSpPr>
            <a:spLocks noEditPoints="1"/>
          </p:cNvSpPr>
          <p:nvPr/>
        </p:nvSpPr>
        <p:spPr bwMode="auto">
          <a:xfrm>
            <a:off x="2365375" y="2693988"/>
            <a:ext cx="3357563" cy="252412"/>
          </a:xfrm>
          <a:custGeom>
            <a:avLst/>
            <a:gdLst>
              <a:gd name="T0" fmla="*/ 0 w 7456"/>
              <a:gd name="T1" fmla="*/ 2147483647 h 560"/>
              <a:gd name="T2" fmla="*/ 2147483647 w 7456"/>
              <a:gd name="T3" fmla="*/ 0 h 560"/>
              <a:gd name="T4" fmla="*/ 2147483647 w 7456"/>
              <a:gd name="T5" fmla="*/ 0 h 560"/>
              <a:gd name="T6" fmla="*/ 2147483647 w 7456"/>
              <a:gd name="T7" fmla="*/ 2147483647 h 560"/>
              <a:gd name="T8" fmla="*/ 2147483647 w 7456"/>
              <a:gd name="T9" fmla="*/ 2147483647 h 560"/>
              <a:gd name="T10" fmla="*/ 2147483647 w 7456"/>
              <a:gd name="T11" fmla="*/ 2147483647 h 560"/>
              <a:gd name="T12" fmla="*/ 2147483647 w 7456"/>
              <a:gd name="T13" fmla="*/ 2147483647 h 560"/>
              <a:gd name="T14" fmla="*/ 0 w 7456"/>
              <a:gd name="T15" fmla="*/ 2147483647 h 560"/>
              <a:gd name="T16" fmla="*/ 0 w 7456"/>
              <a:gd name="T17" fmla="*/ 2147483647 h 560"/>
              <a:gd name="T18" fmla="*/ 2147483647 w 7456"/>
              <a:gd name="T19" fmla="*/ 2147483647 h 560"/>
              <a:gd name="T20" fmla="*/ 2147483647 w 7456"/>
              <a:gd name="T21" fmla="*/ 2147483647 h 560"/>
              <a:gd name="T22" fmla="*/ 2147483647 w 7456"/>
              <a:gd name="T23" fmla="*/ 2147483647 h 560"/>
              <a:gd name="T24" fmla="*/ 2147483647 w 7456"/>
              <a:gd name="T25" fmla="*/ 2147483647 h 560"/>
              <a:gd name="T26" fmla="*/ 2147483647 w 7456"/>
              <a:gd name="T27" fmla="*/ 2147483647 h 560"/>
              <a:gd name="T28" fmla="*/ 2147483647 w 7456"/>
              <a:gd name="T29" fmla="*/ 2147483647 h 560"/>
              <a:gd name="T30" fmla="*/ 2147483647 w 7456"/>
              <a:gd name="T31" fmla="*/ 2147483647 h 560"/>
              <a:gd name="T32" fmla="*/ 2147483647 w 7456"/>
              <a:gd name="T33" fmla="*/ 2147483647 h 560"/>
              <a:gd name="T34" fmla="*/ 2147483647 w 7456"/>
              <a:gd name="T35" fmla="*/ 2147483647 h 5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456"/>
              <a:gd name="T55" fmla="*/ 0 h 560"/>
              <a:gd name="T56" fmla="*/ 7456 w 7456"/>
              <a:gd name="T57" fmla="*/ 560 h 56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456" h="560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7432" y="0"/>
                </a:lnTo>
                <a:cubicBezTo>
                  <a:pt x="7446" y="0"/>
                  <a:pt x="7456" y="11"/>
                  <a:pt x="7456" y="24"/>
                </a:cubicBezTo>
                <a:lnTo>
                  <a:pt x="7456" y="536"/>
                </a:lnTo>
                <a:cubicBezTo>
                  <a:pt x="7456" y="550"/>
                  <a:pt x="7446" y="560"/>
                  <a:pt x="7432" y="560"/>
                </a:cubicBezTo>
                <a:lnTo>
                  <a:pt x="24" y="560"/>
                </a:lnTo>
                <a:cubicBezTo>
                  <a:pt x="11" y="560"/>
                  <a:pt x="0" y="550"/>
                  <a:pt x="0" y="536"/>
                </a:cubicBezTo>
                <a:lnTo>
                  <a:pt x="0" y="24"/>
                </a:lnTo>
                <a:close/>
                <a:moveTo>
                  <a:pt x="48" y="536"/>
                </a:moveTo>
                <a:lnTo>
                  <a:pt x="24" y="512"/>
                </a:lnTo>
                <a:lnTo>
                  <a:pt x="7432" y="512"/>
                </a:lnTo>
                <a:lnTo>
                  <a:pt x="7408" y="536"/>
                </a:lnTo>
                <a:lnTo>
                  <a:pt x="7408" y="24"/>
                </a:lnTo>
                <a:lnTo>
                  <a:pt x="7432" y="48"/>
                </a:lnTo>
                <a:lnTo>
                  <a:pt x="24" y="48"/>
                </a:lnTo>
                <a:lnTo>
                  <a:pt x="48" y="24"/>
                </a:lnTo>
                <a:lnTo>
                  <a:pt x="48" y="536"/>
                </a:lnTo>
                <a:close/>
              </a:path>
            </a:pathLst>
          </a:custGeom>
          <a:solidFill>
            <a:srgbClr val="89A4A7"/>
          </a:solidFill>
          <a:ln w="0" cap="flat">
            <a:solidFill>
              <a:srgbClr val="89A4A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2" name="Rectangle 36"/>
          <p:cNvSpPr>
            <a:spLocks noChangeArrowheads="1"/>
          </p:cNvSpPr>
          <p:nvPr/>
        </p:nvSpPr>
        <p:spPr bwMode="auto">
          <a:xfrm>
            <a:off x="3690938" y="2743200"/>
            <a:ext cx="315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N+</a:t>
            </a:r>
            <a:endParaRPr lang="en-US"/>
          </a:p>
        </p:txBody>
      </p:sp>
      <p:sp>
        <p:nvSpPr>
          <p:cNvPr id="83983" name="Rectangle 37"/>
          <p:cNvSpPr>
            <a:spLocks noChangeArrowheads="1"/>
          </p:cNvSpPr>
          <p:nvPr/>
        </p:nvSpPr>
        <p:spPr bwMode="auto">
          <a:xfrm>
            <a:off x="4059238" y="2508250"/>
            <a:ext cx="201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P</a:t>
            </a:r>
            <a:endParaRPr lang="en-US"/>
          </a:p>
        </p:txBody>
      </p:sp>
      <p:sp>
        <p:nvSpPr>
          <p:cNvPr id="83984" name="Rectangle 38"/>
          <p:cNvSpPr>
            <a:spLocks noChangeArrowheads="1"/>
          </p:cNvSpPr>
          <p:nvPr/>
        </p:nvSpPr>
        <p:spPr bwMode="auto">
          <a:xfrm>
            <a:off x="4175125" y="2508250"/>
            <a:ext cx="136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83985" name="Rectangle 39"/>
          <p:cNvSpPr>
            <a:spLocks noChangeArrowheads="1"/>
          </p:cNvSpPr>
          <p:nvPr/>
        </p:nvSpPr>
        <p:spPr bwMode="auto">
          <a:xfrm>
            <a:off x="3970338" y="3086100"/>
            <a:ext cx="179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P-</a:t>
            </a:r>
            <a:endParaRPr lang="en-US"/>
          </a:p>
        </p:txBody>
      </p:sp>
      <p:sp>
        <p:nvSpPr>
          <p:cNvPr id="83986" name="AutoShape 41"/>
          <p:cNvSpPr>
            <a:spLocks noChangeAspect="1" noChangeArrowheads="1" noTextEdit="1"/>
          </p:cNvSpPr>
          <p:nvPr/>
        </p:nvSpPr>
        <p:spPr bwMode="auto">
          <a:xfrm>
            <a:off x="420688" y="5591175"/>
            <a:ext cx="33718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7" name="Rectangle 51"/>
          <p:cNvSpPr>
            <a:spLocks noChangeArrowheads="1"/>
          </p:cNvSpPr>
          <p:nvPr/>
        </p:nvSpPr>
        <p:spPr bwMode="auto">
          <a:xfrm>
            <a:off x="2233613" y="5661025"/>
            <a:ext cx="136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-</a:t>
            </a:r>
            <a:endParaRPr lang="en-US"/>
          </a:p>
        </p:txBody>
      </p:sp>
      <p:grpSp>
        <p:nvGrpSpPr>
          <p:cNvPr id="83988" name="Group 29"/>
          <p:cNvGrpSpPr>
            <a:grpSpLocks noChangeAspect="1"/>
          </p:cNvGrpSpPr>
          <p:nvPr/>
        </p:nvGrpSpPr>
        <p:grpSpPr bwMode="auto">
          <a:xfrm>
            <a:off x="2524125" y="4667250"/>
            <a:ext cx="3371850" cy="1022350"/>
            <a:chOff x="1488" y="1536"/>
            <a:chExt cx="2124" cy="644"/>
          </a:xfrm>
        </p:grpSpPr>
        <p:sp>
          <p:nvSpPr>
            <p:cNvPr id="83989" name="AutoShape 28"/>
            <p:cNvSpPr>
              <a:spLocks noChangeAspect="1" noChangeArrowheads="1" noTextEdit="1"/>
            </p:cNvSpPr>
            <p:nvPr/>
          </p:nvSpPr>
          <p:spPr bwMode="auto">
            <a:xfrm>
              <a:off x="1488" y="1536"/>
              <a:ext cx="2124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0" name="Rectangle 30"/>
            <p:cNvSpPr>
              <a:spLocks noChangeArrowheads="1"/>
            </p:cNvSpPr>
            <p:nvPr/>
          </p:nvSpPr>
          <p:spPr bwMode="auto">
            <a:xfrm>
              <a:off x="1502" y="1554"/>
              <a:ext cx="2101" cy="15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3991" name="Freeform 31"/>
            <p:cNvSpPr>
              <a:spLocks noEditPoints="1"/>
            </p:cNvSpPr>
            <p:nvPr/>
          </p:nvSpPr>
          <p:spPr bwMode="auto">
            <a:xfrm>
              <a:off x="1495" y="1547"/>
              <a:ext cx="2115" cy="164"/>
            </a:xfrm>
            <a:custGeom>
              <a:avLst/>
              <a:gdLst>
                <a:gd name="T0" fmla="*/ 0 w 7456"/>
                <a:gd name="T1" fmla="*/ 0 h 576"/>
                <a:gd name="T2" fmla="*/ 0 w 7456"/>
                <a:gd name="T3" fmla="*/ 0 h 576"/>
                <a:gd name="T4" fmla="*/ 0 w 7456"/>
                <a:gd name="T5" fmla="*/ 0 h 576"/>
                <a:gd name="T6" fmla="*/ 0 w 7456"/>
                <a:gd name="T7" fmla="*/ 0 h 576"/>
                <a:gd name="T8" fmla="*/ 0 w 7456"/>
                <a:gd name="T9" fmla="*/ 0 h 576"/>
                <a:gd name="T10" fmla="*/ 0 w 7456"/>
                <a:gd name="T11" fmla="*/ 0 h 576"/>
                <a:gd name="T12" fmla="*/ 0 w 7456"/>
                <a:gd name="T13" fmla="*/ 0 h 576"/>
                <a:gd name="T14" fmla="*/ 0 w 7456"/>
                <a:gd name="T15" fmla="*/ 0 h 576"/>
                <a:gd name="T16" fmla="*/ 0 w 7456"/>
                <a:gd name="T17" fmla="*/ 0 h 576"/>
                <a:gd name="T18" fmla="*/ 0 w 7456"/>
                <a:gd name="T19" fmla="*/ 0 h 576"/>
                <a:gd name="T20" fmla="*/ 0 w 7456"/>
                <a:gd name="T21" fmla="*/ 0 h 576"/>
                <a:gd name="T22" fmla="*/ 0 w 7456"/>
                <a:gd name="T23" fmla="*/ 0 h 576"/>
                <a:gd name="T24" fmla="*/ 0 w 7456"/>
                <a:gd name="T25" fmla="*/ 0 h 576"/>
                <a:gd name="T26" fmla="*/ 0 w 7456"/>
                <a:gd name="T27" fmla="*/ 0 h 576"/>
                <a:gd name="T28" fmla="*/ 0 w 7456"/>
                <a:gd name="T29" fmla="*/ 0 h 576"/>
                <a:gd name="T30" fmla="*/ 0 w 7456"/>
                <a:gd name="T31" fmla="*/ 0 h 576"/>
                <a:gd name="T32" fmla="*/ 0 w 7456"/>
                <a:gd name="T33" fmla="*/ 0 h 576"/>
                <a:gd name="T34" fmla="*/ 0 w 7456"/>
                <a:gd name="T35" fmla="*/ 0 h 5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456"/>
                <a:gd name="T55" fmla="*/ 0 h 576"/>
                <a:gd name="T56" fmla="*/ 7456 w 7456"/>
                <a:gd name="T57" fmla="*/ 576 h 5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456" h="57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7432" y="0"/>
                  </a:lnTo>
                  <a:cubicBezTo>
                    <a:pt x="7446" y="0"/>
                    <a:pt x="7456" y="11"/>
                    <a:pt x="7456" y="24"/>
                  </a:cubicBezTo>
                  <a:lnTo>
                    <a:pt x="7456" y="552"/>
                  </a:lnTo>
                  <a:cubicBezTo>
                    <a:pt x="7456" y="566"/>
                    <a:pt x="7446" y="576"/>
                    <a:pt x="7432" y="576"/>
                  </a:cubicBezTo>
                  <a:lnTo>
                    <a:pt x="24" y="576"/>
                  </a:lnTo>
                  <a:cubicBezTo>
                    <a:pt x="11" y="576"/>
                    <a:pt x="0" y="566"/>
                    <a:pt x="0" y="552"/>
                  </a:cubicBezTo>
                  <a:lnTo>
                    <a:pt x="0" y="24"/>
                  </a:lnTo>
                  <a:close/>
                  <a:moveTo>
                    <a:pt x="48" y="552"/>
                  </a:moveTo>
                  <a:lnTo>
                    <a:pt x="24" y="528"/>
                  </a:lnTo>
                  <a:lnTo>
                    <a:pt x="7432" y="528"/>
                  </a:lnTo>
                  <a:lnTo>
                    <a:pt x="7408" y="552"/>
                  </a:lnTo>
                  <a:lnTo>
                    <a:pt x="7408" y="24"/>
                  </a:lnTo>
                  <a:lnTo>
                    <a:pt x="743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552"/>
                  </a:lnTo>
                  <a:close/>
                </a:path>
              </a:pathLst>
            </a:custGeom>
            <a:solidFill>
              <a:srgbClr val="89A4A7"/>
            </a:solidFill>
            <a:ln w="0" cap="flat">
              <a:solidFill>
                <a:srgbClr val="89A4A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3992" name="Picture 3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97" y="1826"/>
              <a:ext cx="210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993" name="Freeform 33"/>
            <p:cNvSpPr>
              <a:spLocks noEditPoints="1"/>
            </p:cNvSpPr>
            <p:nvPr/>
          </p:nvSpPr>
          <p:spPr bwMode="auto">
            <a:xfrm>
              <a:off x="1490" y="1819"/>
              <a:ext cx="2115" cy="359"/>
            </a:xfrm>
            <a:custGeom>
              <a:avLst/>
              <a:gdLst>
                <a:gd name="T0" fmla="*/ 0 w 7456"/>
                <a:gd name="T1" fmla="*/ 0 h 1264"/>
                <a:gd name="T2" fmla="*/ 0 w 7456"/>
                <a:gd name="T3" fmla="*/ 0 h 1264"/>
                <a:gd name="T4" fmla="*/ 0 w 7456"/>
                <a:gd name="T5" fmla="*/ 0 h 1264"/>
                <a:gd name="T6" fmla="*/ 0 w 7456"/>
                <a:gd name="T7" fmla="*/ 0 h 1264"/>
                <a:gd name="T8" fmla="*/ 0 w 7456"/>
                <a:gd name="T9" fmla="*/ 0 h 1264"/>
                <a:gd name="T10" fmla="*/ 0 w 7456"/>
                <a:gd name="T11" fmla="*/ 0 h 1264"/>
                <a:gd name="T12" fmla="*/ 0 w 7456"/>
                <a:gd name="T13" fmla="*/ 0 h 1264"/>
                <a:gd name="T14" fmla="*/ 0 w 7456"/>
                <a:gd name="T15" fmla="*/ 0 h 1264"/>
                <a:gd name="T16" fmla="*/ 0 w 7456"/>
                <a:gd name="T17" fmla="*/ 0 h 1264"/>
                <a:gd name="T18" fmla="*/ 0 w 7456"/>
                <a:gd name="T19" fmla="*/ 0 h 1264"/>
                <a:gd name="T20" fmla="*/ 0 w 7456"/>
                <a:gd name="T21" fmla="*/ 0 h 1264"/>
                <a:gd name="T22" fmla="*/ 0 w 7456"/>
                <a:gd name="T23" fmla="*/ 0 h 1264"/>
                <a:gd name="T24" fmla="*/ 0 w 7456"/>
                <a:gd name="T25" fmla="*/ 0 h 1264"/>
                <a:gd name="T26" fmla="*/ 0 w 7456"/>
                <a:gd name="T27" fmla="*/ 0 h 1264"/>
                <a:gd name="T28" fmla="*/ 0 w 7456"/>
                <a:gd name="T29" fmla="*/ 0 h 1264"/>
                <a:gd name="T30" fmla="*/ 0 w 7456"/>
                <a:gd name="T31" fmla="*/ 0 h 1264"/>
                <a:gd name="T32" fmla="*/ 0 w 7456"/>
                <a:gd name="T33" fmla="*/ 0 h 1264"/>
                <a:gd name="T34" fmla="*/ 0 w 7456"/>
                <a:gd name="T35" fmla="*/ 0 h 12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456"/>
                <a:gd name="T55" fmla="*/ 0 h 1264"/>
                <a:gd name="T56" fmla="*/ 7456 w 7456"/>
                <a:gd name="T57" fmla="*/ 1264 h 12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456" h="1264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7432" y="0"/>
                  </a:lnTo>
                  <a:cubicBezTo>
                    <a:pt x="7446" y="0"/>
                    <a:pt x="7456" y="11"/>
                    <a:pt x="7456" y="24"/>
                  </a:cubicBezTo>
                  <a:lnTo>
                    <a:pt x="7456" y="1240"/>
                  </a:lnTo>
                  <a:cubicBezTo>
                    <a:pt x="7456" y="1254"/>
                    <a:pt x="7446" y="1264"/>
                    <a:pt x="7432" y="1264"/>
                  </a:cubicBezTo>
                  <a:lnTo>
                    <a:pt x="24" y="1264"/>
                  </a:lnTo>
                  <a:cubicBezTo>
                    <a:pt x="11" y="1264"/>
                    <a:pt x="0" y="1254"/>
                    <a:pt x="0" y="1240"/>
                  </a:cubicBezTo>
                  <a:lnTo>
                    <a:pt x="0" y="24"/>
                  </a:lnTo>
                  <a:close/>
                  <a:moveTo>
                    <a:pt x="48" y="1240"/>
                  </a:moveTo>
                  <a:lnTo>
                    <a:pt x="24" y="1216"/>
                  </a:lnTo>
                  <a:lnTo>
                    <a:pt x="7432" y="1216"/>
                  </a:lnTo>
                  <a:lnTo>
                    <a:pt x="7408" y="1240"/>
                  </a:lnTo>
                  <a:lnTo>
                    <a:pt x="7408" y="24"/>
                  </a:lnTo>
                  <a:lnTo>
                    <a:pt x="743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240"/>
                  </a:lnTo>
                  <a:close/>
                </a:path>
              </a:pathLst>
            </a:custGeom>
            <a:solidFill>
              <a:srgbClr val="89A4A7"/>
            </a:solidFill>
            <a:ln w="0" cap="flat">
              <a:solidFill>
                <a:srgbClr val="89A4A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4" name="Rectangle 34"/>
            <p:cNvSpPr>
              <a:spLocks noChangeArrowheads="1"/>
            </p:cNvSpPr>
            <p:nvPr/>
          </p:nvSpPr>
          <p:spPr bwMode="auto">
            <a:xfrm>
              <a:off x="1497" y="1704"/>
              <a:ext cx="2101" cy="145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3995" name="Freeform 35"/>
            <p:cNvSpPr>
              <a:spLocks noEditPoints="1"/>
            </p:cNvSpPr>
            <p:nvPr/>
          </p:nvSpPr>
          <p:spPr bwMode="auto">
            <a:xfrm>
              <a:off x="1490" y="1697"/>
              <a:ext cx="2115" cy="159"/>
            </a:xfrm>
            <a:custGeom>
              <a:avLst/>
              <a:gdLst>
                <a:gd name="T0" fmla="*/ 0 w 7456"/>
                <a:gd name="T1" fmla="*/ 0 h 560"/>
                <a:gd name="T2" fmla="*/ 0 w 7456"/>
                <a:gd name="T3" fmla="*/ 0 h 560"/>
                <a:gd name="T4" fmla="*/ 0 w 7456"/>
                <a:gd name="T5" fmla="*/ 0 h 560"/>
                <a:gd name="T6" fmla="*/ 0 w 7456"/>
                <a:gd name="T7" fmla="*/ 0 h 560"/>
                <a:gd name="T8" fmla="*/ 0 w 7456"/>
                <a:gd name="T9" fmla="*/ 0 h 560"/>
                <a:gd name="T10" fmla="*/ 0 w 7456"/>
                <a:gd name="T11" fmla="*/ 0 h 560"/>
                <a:gd name="T12" fmla="*/ 0 w 7456"/>
                <a:gd name="T13" fmla="*/ 0 h 560"/>
                <a:gd name="T14" fmla="*/ 0 w 7456"/>
                <a:gd name="T15" fmla="*/ 0 h 560"/>
                <a:gd name="T16" fmla="*/ 0 w 7456"/>
                <a:gd name="T17" fmla="*/ 0 h 560"/>
                <a:gd name="T18" fmla="*/ 0 w 7456"/>
                <a:gd name="T19" fmla="*/ 0 h 560"/>
                <a:gd name="T20" fmla="*/ 0 w 7456"/>
                <a:gd name="T21" fmla="*/ 0 h 560"/>
                <a:gd name="T22" fmla="*/ 0 w 7456"/>
                <a:gd name="T23" fmla="*/ 0 h 560"/>
                <a:gd name="T24" fmla="*/ 0 w 7456"/>
                <a:gd name="T25" fmla="*/ 0 h 560"/>
                <a:gd name="T26" fmla="*/ 0 w 7456"/>
                <a:gd name="T27" fmla="*/ 0 h 560"/>
                <a:gd name="T28" fmla="*/ 0 w 7456"/>
                <a:gd name="T29" fmla="*/ 0 h 560"/>
                <a:gd name="T30" fmla="*/ 0 w 7456"/>
                <a:gd name="T31" fmla="*/ 0 h 560"/>
                <a:gd name="T32" fmla="*/ 0 w 7456"/>
                <a:gd name="T33" fmla="*/ 0 h 560"/>
                <a:gd name="T34" fmla="*/ 0 w 7456"/>
                <a:gd name="T35" fmla="*/ 0 h 5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456"/>
                <a:gd name="T55" fmla="*/ 0 h 560"/>
                <a:gd name="T56" fmla="*/ 7456 w 7456"/>
                <a:gd name="T57" fmla="*/ 560 h 5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456" h="560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7432" y="0"/>
                  </a:lnTo>
                  <a:cubicBezTo>
                    <a:pt x="7446" y="0"/>
                    <a:pt x="7456" y="11"/>
                    <a:pt x="7456" y="24"/>
                  </a:cubicBezTo>
                  <a:lnTo>
                    <a:pt x="7456" y="536"/>
                  </a:lnTo>
                  <a:cubicBezTo>
                    <a:pt x="7456" y="550"/>
                    <a:pt x="7446" y="560"/>
                    <a:pt x="7432" y="560"/>
                  </a:cubicBezTo>
                  <a:lnTo>
                    <a:pt x="24" y="560"/>
                  </a:lnTo>
                  <a:cubicBezTo>
                    <a:pt x="11" y="560"/>
                    <a:pt x="0" y="550"/>
                    <a:pt x="0" y="536"/>
                  </a:cubicBezTo>
                  <a:lnTo>
                    <a:pt x="0" y="24"/>
                  </a:lnTo>
                  <a:close/>
                  <a:moveTo>
                    <a:pt x="48" y="536"/>
                  </a:moveTo>
                  <a:lnTo>
                    <a:pt x="24" y="512"/>
                  </a:lnTo>
                  <a:lnTo>
                    <a:pt x="7432" y="512"/>
                  </a:lnTo>
                  <a:lnTo>
                    <a:pt x="7408" y="536"/>
                  </a:lnTo>
                  <a:lnTo>
                    <a:pt x="7408" y="24"/>
                  </a:lnTo>
                  <a:lnTo>
                    <a:pt x="7432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536"/>
                  </a:lnTo>
                  <a:close/>
                </a:path>
              </a:pathLst>
            </a:custGeom>
            <a:solidFill>
              <a:srgbClr val="89A4A7"/>
            </a:solidFill>
            <a:ln w="0" cap="flat">
              <a:solidFill>
                <a:srgbClr val="89A4A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6" name="Rectangle 36"/>
            <p:cNvSpPr>
              <a:spLocks noChangeArrowheads="1"/>
            </p:cNvSpPr>
            <p:nvPr/>
          </p:nvSpPr>
          <p:spPr bwMode="auto">
            <a:xfrm>
              <a:off x="2325" y="1728"/>
              <a:ext cx="19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N+</a:t>
              </a:r>
              <a:endParaRPr lang="en-US"/>
            </a:p>
          </p:txBody>
        </p:sp>
        <p:sp>
          <p:nvSpPr>
            <p:cNvPr id="83997" name="Rectangle 37"/>
            <p:cNvSpPr>
              <a:spLocks noChangeArrowheads="1"/>
            </p:cNvSpPr>
            <p:nvPr/>
          </p:nvSpPr>
          <p:spPr bwMode="auto">
            <a:xfrm>
              <a:off x="2557" y="1580"/>
              <a:ext cx="1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P</a:t>
              </a:r>
              <a:endParaRPr lang="en-US"/>
            </a:p>
          </p:txBody>
        </p:sp>
        <p:sp>
          <p:nvSpPr>
            <p:cNvPr id="83998" name="Rectangle 38"/>
            <p:cNvSpPr>
              <a:spLocks noChangeArrowheads="1"/>
            </p:cNvSpPr>
            <p:nvPr/>
          </p:nvSpPr>
          <p:spPr bwMode="auto">
            <a:xfrm>
              <a:off x="2630" y="1580"/>
              <a:ext cx="8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83999" name="Rectangle 39"/>
            <p:cNvSpPr>
              <a:spLocks noChangeArrowheads="1"/>
            </p:cNvSpPr>
            <p:nvPr/>
          </p:nvSpPr>
          <p:spPr bwMode="auto">
            <a:xfrm>
              <a:off x="2339" y="1944"/>
              <a:ext cx="11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P-</a:t>
              </a:r>
              <a:endParaRPr lang="en-US"/>
            </a:p>
          </p:txBody>
        </p:sp>
      </p:grpSp>
      <p:grpSp>
        <p:nvGrpSpPr>
          <p:cNvPr id="84000" name="Group 94"/>
          <p:cNvGrpSpPr>
            <a:grpSpLocks/>
          </p:cNvGrpSpPr>
          <p:nvPr/>
        </p:nvGrpSpPr>
        <p:grpSpPr bwMode="auto">
          <a:xfrm>
            <a:off x="2525713" y="4164013"/>
            <a:ext cx="6210300" cy="1065212"/>
            <a:chOff x="2525910" y="4164804"/>
            <a:chExt cx="6210867" cy="1064423"/>
          </a:xfrm>
        </p:grpSpPr>
        <p:sp>
          <p:nvSpPr>
            <p:cNvPr id="84001" name="TextBox 28"/>
            <p:cNvSpPr txBox="1">
              <a:spLocks noChangeArrowheads="1"/>
            </p:cNvSpPr>
            <p:nvPr/>
          </p:nvSpPr>
          <p:spPr bwMode="auto">
            <a:xfrm>
              <a:off x="5926337" y="4876800"/>
              <a:ext cx="2810440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tx2"/>
                  </a:solidFill>
                </a:rPr>
                <a:t>H+ Implant Cleave Line in N+ or below</a:t>
              </a:r>
              <a:endParaRPr lang="en-US" sz="120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6200000" flipH="1" flipV="1">
              <a:off x="6273546" y="4882326"/>
              <a:ext cx="0" cy="693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 flipH="1">
              <a:off x="2525910" y="5219709"/>
              <a:ext cx="3372158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004" name="Group 57"/>
            <p:cNvGrpSpPr>
              <a:grpSpLocks/>
            </p:cNvGrpSpPr>
            <p:nvPr/>
          </p:nvGrpSpPr>
          <p:grpSpPr bwMode="auto">
            <a:xfrm>
              <a:off x="2667794" y="4164804"/>
              <a:ext cx="3041648" cy="922342"/>
              <a:chOff x="2591594" y="4260054"/>
              <a:chExt cx="3041648" cy="922342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rot="5400000">
                <a:off x="2134943" y="4724052"/>
                <a:ext cx="913722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5400000">
                <a:off x="2411192" y="4722466"/>
                <a:ext cx="912137" cy="31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5400000">
                <a:off x="2704908" y="4722466"/>
                <a:ext cx="913722" cy="158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5400000">
                <a:off x="3028787" y="4720879"/>
                <a:ext cx="912136" cy="31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5400000">
                <a:off x="3217717" y="4720880"/>
                <a:ext cx="913722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5400000">
                <a:off x="3608277" y="4719293"/>
                <a:ext cx="912137" cy="31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5400000">
                <a:off x="3959148" y="4719294"/>
                <a:ext cx="913722" cy="158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5400000">
                <a:off x="4263975" y="4717706"/>
                <a:ext cx="912136" cy="31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rot="5400000">
                <a:off x="4567215" y="4717707"/>
                <a:ext cx="913722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5400000">
                <a:off x="4872042" y="4716120"/>
                <a:ext cx="912137" cy="31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5400000">
                <a:off x="5175284" y="4716121"/>
                <a:ext cx="913722" cy="158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6" name="Rectangle 115"/>
          <p:cNvSpPr/>
          <p:nvPr/>
        </p:nvSpPr>
        <p:spPr>
          <a:xfrm>
            <a:off x="2381250" y="2390775"/>
            <a:ext cx="3343275" cy="666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17" name="Rectangle 116"/>
          <p:cNvSpPr/>
          <p:nvPr/>
        </p:nvSpPr>
        <p:spPr>
          <a:xfrm>
            <a:off x="2543175" y="4619625"/>
            <a:ext cx="3343275" cy="666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4018" name="TextBox 118"/>
          <p:cNvSpPr txBox="1">
            <a:spLocks noChangeArrowheads="1"/>
          </p:cNvSpPr>
          <p:nvPr/>
        </p:nvSpPr>
        <p:spPr bwMode="auto">
          <a:xfrm>
            <a:off x="6229350" y="2286000"/>
            <a:ext cx="2152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SiO2 Oxide layer (</a:t>
            </a:r>
            <a:r>
              <a:rPr lang="en-US" sz="1200">
                <a:solidFill>
                  <a:schemeClr val="tx2"/>
                </a:solidFill>
              </a:rPr>
              <a:t>~</a:t>
            </a:r>
            <a:r>
              <a:rPr lang="en-US" sz="1200"/>
              <a:t>100nm) for oxide –to-oxide bonding with device wafer: planarize with CMP or plasma.</a:t>
            </a:r>
          </a:p>
        </p:txBody>
      </p:sp>
      <p:cxnSp>
        <p:nvCxnSpPr>
          <p:cNvPr id="120" name="Straight Arrow Connector 119"/>
          <p:cNvCxnSpPr/>
          <p:nvPr/>
        </p:nvCxnSpPr>
        <p:spPr>
          <a:xfrm rot="10800000">
            <a:off x="5781675" y="2419350"/>
            <a:ext cx="390525" cy="19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020" name="AutoShape 14"/>
          <p:cNvSpPr>
            <a:spLocks noChangeAspect="1" noChangeArrowheads="1"/>
          </p:cNvSpPr>
          <p:nvPr/>
        </p:nvSpPr>
        <p:spPr bwMode="auto">
          <a:xfrm>
            <a:off x="2800350" y="5629275"/>
            <a:ext cx="33718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84021" name="AutoShape 14"/>
          <p:cNvSpPr>
            <a:spLocks noChangeAspect="1" noChangeArrowheads="1"/>
          </p:cNvSpPr>
          <p:nvPr/>
        </p:nvSpPr>
        <p:spPr bwMode="auto">
          <a:xfrm>
            <a:off x="2486025" y="4476750"/>
            <a:ext cx="33718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1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37" name="Slide Number Placeholder 2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70E00564-A100-473E-BC7C-26C9976B3608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9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476250" y="342900"/>
            <a:ext cx="8115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73AE"/>
                </a:solidFill>
                <a:latin typeface="Helvetica" pitchFamily="34" charset="0"/>
              </a:rPr>
              <a:t>step 3 - Bond and Cleave: Flip Donor Wafer and Bond to Processed Device Wafer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409825" y="3714750"/>
            <a:ext cx="5133975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 bwMode="auto">
          <a:xfrm>
            <a:off x="2438400" y="4424363"/>
            <a:ext cx="1773238" cy="1317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77" name="Rectangle 76"/>
          <p:cNvSpPr/>
          <p:nvPr/>
        </p:nvSpPr>
        <p:spPr bwMode="auto">
          <a:xfrm flipH="1">
            <a:off x="3622675" y="4556125"/>
            <a:ext cx="177800" cy="2571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78" name="Rectangle 77"/>
          <p:cNvSpPr/>
          <p:nvPr/>
        </p:nvSpPr>
        <p:spPr bwMode="auto">
          <a:xfrm>
            <a:off x="4805363" y="4038600"/>
            <a:ext cx="2071687" cy="1285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79" name="Rectangle 78"/>
          <p:cNvSpPr/>
          <p:nvPr/>
        </p:nvSpPr>
        <p:spPr bwMode="auto">
          <a:xfrm>
            <a:off x="2733675" y="4038600"/>
            <a:ext cx="593725" cy="1285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0" name="Rectangle 79"/>
          <p:cNvSpPr/>
          <p:nvPr/>
        </p:nvSpPr>
        <p:spPr bwMode="auto">
          <a:xfrm flipH="1">
            <a:off x="6403975" y="4038600"/>
            <a:ext cx="174625" cy="774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1" name="Rectangle 80"/>
          <p:cNvSpPr/>
          <p:nvPr/>
        </p:nvSpPr>
        <p:spPr bwMode="auto">
          <a:xfrm>
            <a:off x="3916363" y="4038600"/>
            <a:ext cx="295275" cy="1285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2" name="Rectangle 81"/>
          <p:cNvSpPr/>
          <p:nvPr/>
        </p:nvSpPr>
        <p:spPr bwMode="auto">
          <a:xfrm>
            <a:off x="4805363" y="4038600"/>
            <a:ext cx="295275" cy="1285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pic>
        <p:nvPicPr>
          <p:cNvPr id="8602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800600"/>
            <a:ext cx="5029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ectangle 83"/>
          <p:cNvSpPr/>
          <p:nvPr/>
        </p:nvSpPr>
        <p:spPr bwMode="auto">
          <a:xfrm>
            <a:off x="5395913" y="4424363"/>
            <a:ext cx="298450" cy="647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5" name="Rectangle 84"/>
          <p:cNvSpPr/>
          <p:nvPr/>
        </p:nvSpPr>
        <p:spPr bwMode="auto">
          <a:xfrm>
            <a:off x="5100638" y="4424363"/>
            <a:ext cx="1182687" cy="1571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6" name="Rectangle 85"/>
          <p:cNvSpPr/>
          <p:nvPr/>
        </p:nvSpPr>
        <p:spPr bwMode="auto">
          <a:xfrm>
            <a:off x="4510088" y="4424363"/>
            <a:ext cx="295275" cy="1317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7" name="Rectangle 86"/>
          <p:cNvSpPr/>
          <p:nvPr/>
        </p:nvSpPr>
        <p:spPr bwMode="auto">
          <a:xfrm>
            <a:off x="6877050" y="4424363"/>
            <a:ext cx="295275" cy="1317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8" name="Rectangle 87"/>
          <p:cNvSpPr/>
          <p:nvPr/>
        </p:nvSpPr>
        <p:spPr bwMode="auto">
          <a:xfrm>
            <a:off x="6877050" y="4038600"/>
            <a:ext cx="295275" cy="1285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6035" name="Text Box 30"/>
          <p:cNvSpPr txBox="1">
            <a:spLocks noChangeArrowheads="1"/>
          </p:cNvSpPr>
          <p:nvPr/>
        </p:nvSpPr>
        <p:spPr bwMode="auto">
          <a:xfrm>
            <a:off x="5334000" y="5334000"/>
            <a:ext cx="20351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Processed Base IC</a:t>
            </a:r>
          </a:p>
        </p:txBody>
      </p:sp>
      <p:sp>
        <p:nvSpPr>
          <p:cNvPr id="86036" name="Line 31"/>
          <p:cNvSpPr>
            <a:spLocks noChangeShapeType="1"/>
          </p:cNvSpPr>
          <p:nvPr/>
        </p:nvSpPr>
        <p:spPr bwMode="auto">
          <a:xfrm>
            <a:off x="1782763" y="3028950"/>
            <a:ext cx="550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Text Box 32"/>
          <p:cNvSpPr txBox="1">
            <a:spLocks noChangeArrowheads="1"/>
          </p:cNvSpPr>
          <p:nvPr/>
        </p:nvSpPr>
        <p:spPr bwMode="auto">
          <a:xfrm>
            <a:off x="228600" y="1905000"/>
            <a:ext cx="2438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dirty="0">
                <a:latin typeface="+mj-lt"/>
              </a:rPr>
              <a:t>Cleave along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>
                <a:latin typeface="+mj-lt"/>
              </a:rPr>
              <a:t>H+ implant line </a:t>
            </a:r>
            <a:r>
              <a:rPr lang="en-US" sz="1600" kern="0" dirty="0">
                <a:latin typeface="+mj-lt"/>
              </a:rPr>
              <a:t>using 400</a:t>
            </a:r>
            <a:r>
              <a:rPr lang="en-US" sz="1600" kern="0" baseline="30000" dirty="0">
                <a:latin typeface="+mj-lt"/>
              </a:rPr>
              <a:t>o</a:t>
            </a:r>
            <a:r>
              <a:rPr lang="en-US" sz="1600" kern="0" dirty="0">
                <a:latin typeface="+mj-lt"/>
              </a:rPr>
              <a:t>C  anneal or sideways  mechanical force. </a:t>
            </a:r>
          </a:p>
          <a:p>
            <a:pPr>
              <a:spcBef>
                <a:spcPts val="0"/>
              </a:spcBef>
              <a:defRPr/>
            </a:pPr>
            <a:r>
              <a:rPr lang="en-US" sz="1600" kern="0" dirty="0">
                <a:latin typeface="+mj-lt"/>
              </a:rPr>
              <a:t>Polish with CMP.</a:t>
            </a:r>
          </a:p>
          <a:p>
            <a:pPr>
              <a:spcBef>
                <a:spcPts val="0"/>
              </a:spcBef>
              <a:defRPr/>
            </a:pPr>
            <a:endParaRPr lang="en-US" sz="1600" dirty="0"/>
          </a:p>
        </p:txBody>
      </p:sp>
      <p:sp>
        <p:nvSpPr>
          <p:cNvPr id="86038" name="AutoShape 28"/>
          <p:cNvSpPr>
            <a:spLocks noChangeAspect="1" noChangeArrowheads="1" noTextEdit="1"/>
          </p:cNvSpPr>
          <p:nvPr/>
        </p:nvSpPr>
        <p:spPr bwMode="auto">
          <a:xfrm>
            <a:off x="2447925" y="2400300"/>
            <a:ext cx="5114925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9" name="Freeform 33"/>
          <p:cNvSpPr>
            <a:spLocks noEditPoints="1"/>
          </p:cNvSpPr>
          <p:nvPr/>
        </p:nvSpPr>
        <p:spPr bwMode="auto">
          <a:xfrm>
            <a:off x="2390775" y="3076575"/>
            <a:ext cx="5162550" cy="647700"/>
          </a:xfrm>
          <a:custGeom>
            <a:avLst/>
            <a:gdLst>
              <a:gd name="T0" fmla="*/ 0 w 7456"/>
              <a:gd name="T1" fmla="*/ 2147483647 h 1264"/>
              <a:gd name="T2" fmla="*/ 2147483647 w 7456"/>
              <a:gd name="T3" fmla="*/ 0 h 1264"/>
              <a:gd name="T4" fmla="*/ 2147483647 w 7456"/>
              <a:gd name="T5" fmla="*/ 0 h 1264"/>
              <a:gd name="T6" fmla="*/ 2147483647 w 7456"/>
              <a:gd name="T7" fmla="*/ 2147483647 h 1264"/>
              <a:gd name="T8" fmla="*/ 2147483647 w 7456"/>
              <a:gd name="T9" fmla="*/ 2147483647 h 1264"/>
              <a:gd name="T10" fmla="*/ 2147483647 w 7456"/>
              <a:gd name="T11" fmla="*/ 2147483647 h 1264"/>
              <a:gd name="T12" fmla="*/ 2147483647 w 7456"/>
              <a:gd name="T13" fmla="*/ 2147483647 h 1264"/>
              <a:gd name="T14" fmla="*/ 0 w 7456"/>
              <a:gd name="T15" fmla="*/ 2147483647 h 1264"/>
              <a:gd name="T16" fmla="*/ 0 w 7456"/>
              <a:gd name="T17" fmla="*/ 2147483647 h 1264"/>
              <a:gd name="T18" fmla="*/ 2147483647 w 7456"/>
              <a:gd name="T19" fmla="*/ 2147483647 h 1264"/>
              <a:gd name="T20" fmla="*/ 2147483647 w 7456"/>
              <a:gd name="T21" fmla="*/ 2147483647 h 1264"/>
              <a:gd name="T22" fmla="*/ 2147483647 w 7456"/>
              <a:gd name="T23" fmla="*/ 2147483647 h 1264"/>
              <a:gd name="T24" fmla="*/ 2147483647 w 7456"/>
              <a:gd name="T25" fmla="*/ 2147483647 h 1264"/>
              <a:gd name="T26" fmla="*/ 2147483647 w 7456"/>
              <a:gd name="T27" fmla="*/ 2147483647 h 1264"/>
              <a:gd name="T28" fmla="*/ 2147483647 w 7456"/>
              <a:gd name="T29" fmla="*/ 2147483647 h 1264"/>
              <a:gd name="T30" fmla="*/ 2147483647 w 7456"/>
              <a:gd name="T31" fmla="*/ 2147483647 h 1264"/>
              <a:gd name="T32" fmla="*/ 2147483647 w 7456"/>
              <a:gd name="T33" fmla="*/ 2147483647 h 1264"/>
              <a:gd name="T34" fmla="*/ 2147483647 w 7456"/>
              <a:gd name="T35" fmla="*/ 2147483647 h 126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456"/>
              <a:gd name="T55" fmla="*/ 0 h 1264"/>
              <a:gd name="T56" fmla="*/ 7456 w 7456"/>
              <a:gd name="T57" fmla="*/ 1264 h 126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456" h="1264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7432" y="0"/>
                </a:lnTo>
                <a:cubicBezTo>
                  <a:pt x="7446" y="0"/>
                  <a:pt x="7456" y="11"/>
                  <a:pt x="7456" y="24"/>
                </a:cubicBezTo>
                <a:lnTo>
                  <a:pt x="7456" y="1240"/>
                </a:lnTo>
                <a:cubicBezTo>
                  <a:pt x="7456" y="1254"/>
                  <a:pt x="7446" y="1264"/>
                  <a:pt x="7432" y="1264"/>
                </a:cubicBezTo>
                <a:lnTo>
                  <a:pt x="24" y="1264"/>
                </a:lnTo>
                <a:cubicBezTo>
                  <a:pt x="11" y="1264"/>
                  <a:pt x="0" y="1254"/>
                  <a:pt x="0" y="1240"/>
                </a:cubicBezTo>
                <a:lnTo>
                  <a:pt x="0" y="24"/>
                </a:lnTo>
                <a:close/>
                <a:moveTo>
                  <a:pt x="48" y="1240"/>
                </a:moveTo>
                <a:lnTo>
                  <a:pt x="24" y="1216"/>
                </a:lnTo>
                <a:lnTo>
                  <a:pt x="7432" y="1216"/>
                </a:lnTo>
                <a:lnTo>
                  <a:pt x="7408" y="1240"/>
                </a:lnTo>
                <a:lnTo>
                  <a:pt x="7408" y="24"/>
                </a:lnTo>
                <a:lnTo>
                  <a:pt x="7432" y="48"/>
                </a:lnTo>
                <a:lnTo>
                  <a:pt x="24" y="48"/>
                </a:lnTo>
                <a:lnTo>
                  <a:pt x="48" y="24"/>
                </a:lnTo>
                <a:lnTo>
                  <a:pt x="48" y="1240"/>
                </a:lnTo>
                <a:close/>
              </a:path>
            </a:pathLst>
          </a:custGeom>
          <a:solidFill>
            <a:srgbClr val="89A4A7"/>
          </a:solidFill>
          <a:ln w="0" cap="flat">
            <a:solidFill>
              <a:srgbClr val="89A4A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0" name="Rectangle 38"/>
          <p:cNvSpPr>
            <a:spLocks noChangeArrowheads="1"/>
          </p:cNvSpPr>
          <p:nvPr/>
        </p:nvSpPr>
        <p:spPr bwMode="auto">
          <a:xfrm>
            <a:off x="4260850" y="2470150"/>
            <a:ext cx="206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86041" name="Rectangle 30"/>
          <p:cNvSpPr>
            <a:spLocks noChangeArrowheads="1"/>
          </p:cNvSpPr>
          <p:nvPr/>
        </p:nvSpPr>
        <p:spPr bwMode="auto">
          <a:xfrm flipV="1">
            <a:off x="2419350" y="3333750"/>
            <a:ext cx="5111750" cy="3571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pic>
        <p:nvPicPr>
          <p:cNvPr id="86042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4983" flipV="1">
            <a:off x="2517775" y="2019300"/>
            <a:ext cx="5065713" cy="831850"/>
          </a:xfrm>
          <a:prstGeom prst="rect">
            <a:avLst/>
          </a:prstGeom>
          <a:noFill/>
          <a:ln w="19050">
            <a:solidFill>
              <a:srgbClr val="6761E5"/>
            </a:solidFill>
            <a:miter lim="800000"/>
            <a:headEnd/>
            <a:tailEnd/>
          </a:ln>
        </p:spPr>
      </p:pic>
      <p:sp>
        <p:nvSpPr>
          <p:cNvPr id="86043" name="Rectangle 34"/>
          <p:cNvSpPr>
            <a:spLocks noChangeArrowheads="1"/>
          </p:cNvSpPr>
          <p:nvPr/>
        </p:nvSpPr>
        <p:spPr bwMode="auto">
          <a:xfrm flipV="1">
            <a:off x="2422525" y="3103563"/>
            <a:ext cx="5111750" cy="3492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86044" name="Rectangle 36"/>
          <p:cNvSpPr>
            <a:spLocks noChangeArrowheads="1"/>
          </p:cNvSpPr>
          <p:nvPr/>
        </p:nvSpPr>
        <p:spPr bwMode="auto">
          <a:xfrm rot="10800000" flipV="1">
            <a:off x="4383088" y="3162300"/>
            <a:ext cx="4794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N+</a:t>
            </a:r>
            <a:endParaRPr lang="en-US"/>
          </a:p>
        </p:txBody>
      </p:sp>
      <p:sp>
        <p:nvSpPr>
          <p:cNvPr id="86045" name="Rectangle 37"/>
          <p:cNvSpPr>
            <a:spLocks noChangeArrowheads="1"/>
          </p:cNvSpPr>
          <p:nvPr/>
        </p:nvSpPr>
        <p:spPr bwMode="auto">
          <a:xfrm rot="10800000" flipV="1">
            <a:off x="4635500" y="3454400"/>
            <a:ext cx="3063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P-</a:t>
            </a:r>
            <a:endParaRPr lang="en-US"/>
          </a:p>
        </p:txBody>
      </p:sp>
      <p:sp>
        <p:nvSpPr>
          <p:cNvPr id="86046" name="Rectangle 39"/>
          <p:cNvSpPr>
            <a:spLocks noChangeArrowheads="1"/>
          </p:cNvSpPr>
          <p:nvPr/>
        </p:nvSpPr>
        <p:spPr bwMode="auto">
          <a:xfrm rot="10800000" flipV="1">
            <a:off x="4414838" y="2371725"/>
            <a:ext cx="920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Silicon</a:t>
            </a:r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2344738" y="3028950"/>
            <a:ext cx="5094287" cy="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48" name="Line 31"/>
          <p:cNvSpPr>
            <a:spLocks noChangeShapeType="1"/>
          </p:cNvSpPr>
          <p:nvPr/>
        </p:nvSpPr>
        <p:spPr bwMode="auto">
          <a:xfrm>
            <a:off x="1990725" y="3752850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49" name="Text Box 32"/>
          <p:cNvSpPr txBox="1">
            <a:spLocks noChangeArrowheads="1"/>
          </p:cNvSpPr>
          <p:nvPr/>
        </p:nvSpPr>
        <p:spPr bwMode="auto">
          <a:xfrm>
            <a:off x="266700" y="3581400"/>
            <a:ext cx="18859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SiO2 bond layers on base and donor wafers (alignment not an issue with blanket wafers)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400300" y="3714750"/>
            <a:ext cx="5172075" cy="476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97" name="Rectangle 96"/>
          <p:cNvSpPr/>
          <p:nvPr/>
        </p:nvSpPr>
        <p:spPr>
          <a:xfrm>
            <a:off x="2400300" y="3771900"/>
            <a:ext cx="5172075" cy="476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34" name="Right Brace 33"/>
          <p:cNvSpPr/>
          <p:nvPr/>
        </p:nvSpPr>
        <p:spPr>
          <a:xfrm>
            <a:off x="7620000" y="3048000"/>
            <a:ext cx="228600" cy="609600"/>
          </a:xfrm>
          <a:prstGeom prst="righ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6053" name="TextBox 118"/>
          <p:cNvSpPr txBox="1">
            <a:spLocks noChangeArrowheads="1"/>
          </p:cNvSpPr>
          <p:nvPr/>
        </p:nvSpPr>
        <p:spPr bwMode="auto">
          <a:xfrm>
            <a:off x="7848600" y="3200400"/>
            <a:ext cx="933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&lt;200nm)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2617</TotalTime>
  <Words>1138</Words>
  <Application>Microsoft Office PowerPoint</Application>
  <PresentationFormat>On-screen Show (4:3)</PresentationFormat>
  <Paragraphs>354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Helvetica</vt:lpstr>
      <vt:lpstr>Helvetica-Light</vt:lpstr>
      <vt:lpstr>Wingdings</vt:lpstr>
      <vt:lpstr>Helvetica-Oblique</vt:lpstr>
      <vt:lpstr>Symbol</vt:lpstr>
      <vt:lpstr>Arial Narrow</vt:lpstr>
      <vt:lpstr>Default Design</vt:lpstr>
      <vt:lpstr>The Monolithic 3D-IC</vt:lpstr>
      <vt:lpstr>Interconnects Dominate with Scaling [Source: ITRS]</vt:lpstr>
      <vt:lpstr>Interconnect delay a big issue with scaling</vt:lpstr>
      <vt:lpstr>The Solution - 3D IC</vt:lpstr>
      <vt:lpstr>Monolithic 10,000 x Vertical Connectivity vs. TSV </vt:lpstr>
      <vt:lpstr>The Monolithic 3D Challenge</vt:lpstr>
      <vt:lpstr>Path 1 - RCAT</vt:lpstr>
      <vt:lpstr>Slide 8</vt:lpstr>
      <vt:lpstr>Slide 9</vt:lpstr>
      <vt:lpstr>Slide 10</vt:lpstr>
      <vt:lpstr>Slide 11</vt:lpstr>
      <vt:lpstr>Path 2 – Leveraging Gate Last + Innovative Alignment</vt:lpstr>
      <vt:lpstr>Slide 13</vt:lpstr>
      <vt:lpstr>Slide 14</vt:lpstr>
      <vt:lpstr>Slide 15</vt:lpstr>
      <vt:lpstr>Novel Alignment Scheme using Repeating Layouts</vt:lpstr>
      <vt:lpstr>A More Sophisticated Alignment Scheme </vt:lpstr>
      <vt:lpstr>Scaling with 3D or Conventional 0.7x Scaling?</vt:lpstr>
      <vt:lpstr>Slide 19</vt:lpstr>
      <vt:lpstr>Severe Reduction in Number of Fabs</vt:lpstr>
      <vt:lpstr>The Next Generation Dilemma: Going Up or Going Down?</vt:lpstr>
      <vt:lpstr>Summary</vt:lpstr>
      <vt:lpstr>Backup: 3D CMOS Approach: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</dc:creator>
  <cp:lastModifiedBy>Zvi</cp:lastModifiedBy>
  <cp:revision>53</cp:revision>
  <dcterms:created xsi:type="dcterms:W3CDTF">2011-03-11T04:15:11Z</dcterms:created>
  <dcterms:modified xsi:type="dcterms:W3CDTF">2011-06-13T04:31:29Z</dcterms:modified>
</cp:coreProperties>
</file>