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4" r:id="rId2"/>
    <p:sldId id="692" r:id="rId3"/>
    <p:sldId id="693" r:id="rId4"/>
    <p:sldId id="694" r:id="rId5"/>
    <p:sldId id="696" r:id="rId6"/>
    <p:sldId id="699" r:id="rId7"/>
    <p:sldId id="70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D7D"/>
    <a:srgbClr val="6761E5"/>
    <a:srgbClr val="EAEC90"/>
    <a:srgbClr val="DAE0BE"/>
    <a:srgbClr val="99FF99"/>
    <a:srgbClr val="22D0BB"/>
    <a:srgbClr val="239A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21" autoAdjust="0"/>
    <p:restoredTop sz="94710" autoAdjust="0"/>
  </p:normalViewPr>
  <p:slideViewPr>
    <p:cSldViewPr>
      <p:cViewPr varScale="1">
        <p:scale>
          <a:sx n="69" d="100"/>
          <a:sy n="69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29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36FA2A-FC2D-49C9-B08D-36D9E7F82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983C1A0-D8D0-4170-8B11-3BF464E2BBDE}" type="datetimeFigureOut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216273-B3DE-4CB4-ACC4-1FAB74EF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>
                <a:latin typeface="Arial Narrow" pitchFamily="34" charset="0"/>
              </a:defRPr>
            </a:lvl1pPr>
            <a:lvl2pPr>
              <a:buFont typeface="Wingdings" pitchFamily="2" charset="2"/>
              <a:buChar char="§"/>
              <a:defRPr sz="1600">
                <a:latin typeface="Arial Narrow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743200" y="64008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>
                <a:latin typeface="Verdana" pitchFamily="34" charset="0"/>
                <a:cs typeface="+mn-cs"/>
              </a:rPr>
              <a:t>NuPGA Confidential and Proprietary; patents pending</a:t>
            </a:r>
          </a:p>
          <a:p>
            <a:pPr algn="ctr">
              <a:defRPr/>
            </a:pPr>
            <a:r>
              <a:rPr lang="en-US" sz="1000">
                <a:latin typeface="Verdana" pitchFamily="34" charset="0"/>
                <a:cs typeface="+mn-cs"/>
              </a:rPr>
              <a:t>Proprietary material covered by Trade Secrets Act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8E3D2CB-BD2F-4F8D-9C33-D7691690F401}" type="slidenum">
              <a:rPr lang="en-US" sz="1000">
                <a:latin typeface="Verdana" pitchFamily="34" charset="0"/>
                <a:cs typeface="+mn-cs"/>
              </a:rPr>
              <a:pPr algn="r">
                <a:defRPr/>
              </a:pPr>
              <a:t>‹#›</a:t>
            </a:fld>
            <a:endParaRPr lang="en-US" sz="1000">
              <a:latin typeface="Verdana" pitchFamily="34" charset="0"/>
              <a:cs typeface="+mn-cs"/>
            </a:endParaRPr>
          </a:p>
        </p:txBody>
      </p: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228600" y="1219200"/>
            <a:ext cx="8610600" cy="304800"/>
            <a:chOff x="144" y="1680"/>
            <a:chExt cx="5424" cy="144"/>
          </a:xfrm>
        </p:grpSpPr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030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72213"/>
            <a:ext cx="2087563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533400" y="1981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1032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etimes.com/electronics-news/4210223/Interconnect-pushed-China-super-to-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057400"/>
            <a:ext cx="7315200" cy="9144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Enabling the Next Generation of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971800"/>
            <a:ext cx="7315200" cy="8382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Supercomputers with Wafer-Scale Integration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895600"/>
            <a:ext cx="7315200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905000"/>
            <a:ext cx="7315200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430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954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428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240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7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526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288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621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1145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494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3431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4780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71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647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7432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8956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028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242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2575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528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290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62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714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496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943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782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171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481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4196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5720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705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8006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933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0292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1054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38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3911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5260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619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7546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848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9245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0198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1722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3055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008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5341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6294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0560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38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9913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1262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2199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354888" y="2895600"/>
            <a:ext cx="17462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4485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24750" y="2895600"/>
            <a:ext cx="1905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219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5240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8288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1336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4384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743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0480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3528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6576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9624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7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5720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8768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1816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4864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791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172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4770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7818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0866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3914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6962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001000" y="3810000"/>
            <a:ext cx="1524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09600" y="4038600"/>
            <a:ext cx="8077200" cy="1752600"/>
          </a:xfrm>
          <a:prstGeom prst="rect">
            <a:avLst/>
          </a:prstGeom>
          <a:solidFill>
            <a:srgbClr val="EAE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45" name="TextBox 127"/>
          <p:cNvSpPr txBox="1">
            <a:spLocks noChangeArrowheads="1"/>
          </p:cNvSpPr>
          <p:nvPr/>
        </p:nvSpPr>
        <p:spPr bwMode="auto">
          <a:xfrm>
            <a:off x="304800" y="4343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                  This Analysis: Deepak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 Narrow" pitchFamily="34" charset="0"/>
              </a:rPr>
              <a:t>Inventor of this idea: </a:t>
            </a:r>
            <a:r>
              <a:rPr lang="en-US" sz="2400" dirty="0" err="1" smtClean="0">
                <a:latin typeface="Arial Narrow" pitchFamily="34" charset="0"/>
              </a:rPr>
              <a:t>Zvi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IBM’s famous Blue Gene Supercomputer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657600" cy="4525963"/>
          </a:xfrm>
        </p:spPr>
        <p:txBody>
          <a:bodyPr/>
          <a:lstStyle/>
          <a:p>
            <a:r>
              <a:rPr lang="en-US" sz="1700" dirty="0" smtClean="0"/>
              <a:t>Each node: ASIC with just 850MHz., &lt;2W. But 65000 of them, massively parallel. Highly energy efficient</a:t>
            </a:r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endParaRPr lang="en-US" sz="500" dirty="0" smtClean="0"/>
          </a:p>
          <a:p>
            <a:pPr>
              <a:buNone/>
            </a:pPr>
            <a:endParaRPr lang="en-US" sz="500" dirty="0" smtClean="0"/>
          </a:p>
          <a:p>
            <a:r>
              <a:rPr lang="en-US" sz="1700" dirty="0" smtClean="0"/>
              <a:t>Long wires </a:t>
            </a:r>
            <a:r>
              <a:rPr lang="en-US" sz="1700" dirty="0" smtClean="0">
                <a:sym typeface="Wingdings" pitchFamily="2" charset="2"/>
              </a:rPr>
              <a:t> Determine performance</a:t>
            </a:r>
            <a:endParaRPr lang="en-US" sz="17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sz="1700" dirty="0" smtClean="0"/>
              <a:t>If we get 100x functionality in each node without yield issues </a:t>
            </a:r>
          </a:p>
          <a:p>
            <a:pPr>
              <a:buNone/>
            </a:pPr>
            <a:r>
              <a:rPr lang="en-US" sz="1700" dirty="0" smtClean="0">
                <a:sym typeface="Wingdings" pitchFamily="2" charset="2"/>
              </a:rPr>
              <a:t>        short wires </a:t>
            </a:r>
          </a:p>
          <a:p>
            <a:pPr>
              <a:buNone/>
            </a:pPr>
            <a:r>
              <a:rPr lang="en-US" sz="1700" dirty="0" smtClean="0">
                <a:sym typeface="Wingdings" pitchFamily="2" charset="2"/>
              </a:rPr>
              <a:t>        dramatic boost in performance</a:t>
            </a:r>
          </a:p>
          <a:p>
            <a:pPr>
              <a:buNone/>
            </a:pPr>
            <a:r>
              <a:rPr lang="en-US" sz="1700" dirty="0" smtClean="0">
                <a:sym typeface="Wingdings" pitchFamily="2" charset="2"/>
              </a:rPr>
              <a:t>        next generation supercomputers</a:t>
            </a:r>
            <a:endParaRPr 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3434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Yield: </a:t>
            </a:r>
            <a:br>
              <a:rPr lang="en-US" dirty="0" smtClean="0"/>
            </a:br>
            <a:r>
              <a:rPr lang="en-US" dirty="0" smtClean="0"/>
              <a:t>The show-stopper for die size &gt; 400 sq.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229600" cy="10668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1600" dirty="0" smtClean="0"/>
              <a:t>Yield drops below 50% when die size &gt; 400 sq. mm</a:t>
            </a:r>
          </a:p>
          <a:p>
            <a:r>
              <a:rPr lang="en-US" sz="1600" dirty="0" smtClean="0"/>
              <a:t>Negative binomial yield model used (defect density = 1395/cm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cluster parameter = 2, same </a:t>
            </a:r>
            <a:r>
              <a:rPr lang="en-US" dirty="0" smtClean="0"/>
              <a:t>as ITRS)</a:t>
            </a:r>
            <a:endParaRPr lang="en-US" dirty="0"/>
          </a:p>
        </p:txBody>
      </p:sp>
      <p:pic>
        <p:nvPicPr>
          <p:cNvPr id="4" name="Picture 3" descr="yield_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4191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yield repair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r>
              <a:rPr lang="en-US" sz="1600" dirty="0" smtClean="0"/>
              <a:t>Duplicate copy of any circuit located above existing circuit </a:t>
            </a:r>
            <a:r>
              <a:rPr lang="en-US" sz="1600" dirty="0" smtClean="0">
                <a:sym typeface="Wingdings" pitchFamily="2" charset="2"/>
              </a:rPr>
              <a:t> can swap without performance penalty</a:t>
            </a:r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1295400" y="2590800"/>
            <a:ext cx="6934200" cy="3476625"/>
            <a:chOff x="499" y="480"/>
            <a:chExt cx="4784" cy="3349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406" y="3612"/>
              <a:ext cx="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676" y="3612"/>
              <a:ext cx="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78" y="3612"/>
              <a:ext cx="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4671" y="3362"/>
              <a:ext cx="138" cy="225"/>
            </a:xfrm>
            <a:custGeom>
              <a:avLst/>
              <a:gdLst/>
              <a:ahLst/>
              <a:cxnLst>
                <a:cxn ang="0">
                  <a:pos x="153" y="250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64" y="100"/>
                </a:cxn>
                <a:cxn ang="0">
                  <a:pos x="117" y="130"/>
                </a:cxn>
                <a:cxn ang="0">
                  <a:pos x="119" y="124"/>
                </a:cxn>
                <a:cxn ang="0">
                  <a:pos x="25" y="0"/>
                </a:cxn>
              </a:cxnLst>
              <a:rect l="0" t="0" r="r" b="b"/>
              <a:pathLst>
                <a:path w="153" h="250">
                  <a:moveTo>
                    <a:pt x="153" y="250"/>
                  </a:moveTo>
                  <a:cubicBezTo>
                    <a:pt x="64" y="162"/>
                    <a:pt x="0" y="84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8" y="70"/>
                    <a:pt x="40" y="79"/>
                    <a:pt x="64" y="100"/>
                  </a:cubicBezTo>
                  <a:cubicBezTo>
                    <a:pt x="85" y="122"/>
                    <a:pt x="109" y="135"/>
                    <a:pt x="117" y="130"/>
                  </a:cubicBezTo>
                  <a:cubicBezTo>
                    <a:pt x="118" y="129"/>
                    <a:pt x="119" y="127"/>
                    <a:pt x="119" y="124"/>
                  </a:cubicBezTo>
                  <a:cubicBezTo>
                    <a:pt x="126" y="117"/>
                    <a:pt x="88" y="67"/>
                    <a:pt x="25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4649" y="3316"/>
              <a:ext cx="65" cy="66"/>
            </a:xfrm>
            <a:custGeom>
              <a:avLst/>
              <a:gdLst/>
              <a:ahLst/>
              <a:cxnLst>
                <a:cxn ang="0">
                  <a:pos x="73" y="38"/>
                </a:cxn>
                <a:cxn ang="0">
                  <a:pos x="0" y="0"/>
                </a:cxn>
                <a:cxn ang="0">
                  <a:pos x="36" y="74"/>
                </a:cxn>
                <a:cxn ang="0">
                  <a:pos x="73" y="38"/>
                </a:cxn>
              </a:cxnLst>
              <a:rect l="0" t="0" r="r" b="b"/>
              <a:pathLst>
                <a:path w="73" h="74">
                  <a:moveTo>
                    <a:pt x="73" y="38"/>
                  </a:moveTo>
                  <a:lnTo>
                    <a:pt x="0" y="0"/>
                  </a:lnTo>
                  <a:lnTo>
                    <a:pt x="36" y="74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spect="1" noChangeArrowheads="1"/>
            </p:cNvSpPr>
            <p:nvPr/>
          </p:nvSpPr>
          <p:spPr bwMode="auto">
            <a:xfrm>
              <a:off x="4843" y="3612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12300</a:t>
              </a:r>
              <a:endParaRPr lang="en-US"/>
            </a:p>
          </p:txBody>
        </p:sp>
        <p:sp>
          <p:nvSpPr>
            <p:cNvPr id="11" name="Rectangle 8"/>
            <p:cNvSpPr>
              <a:spLocks noChangeAspect="1" noChangeArrowheads="1"/>
            </p:cNvSpPr>
            <p:nvPr/>
          </p:nvSpPr>
          <p:spPr bwMode="auto">
            <a:xfrm>
              <a:off x="1733" y="809"/>
              <a:ext cx="324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spect="1" noChangeArrowheads="1"/>
            </p:cNvSpPr>
            <p:nvPr/>
          </p:nvSpPr>
          <p:spPr bwMode="auto">
            <a:xfrm>
              <a:off x="1733" y="809"/>
              <a:ext cx="324" cy="51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>
              <a:off x="1862" y="1263"/>
              <a:ext cx="65" cy="6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6" y="0"/>
                </a:cxn>
                <a:cxn ang="0">
                  <a:pos x="72" y="72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spect="1" noChangeArrowheads="1"/>
            </p:cNvSpPr>
            <p:nvPr/>
          </p:nvSpPr>
          <p:spPr bwMode="auto">
            <a:xfrm>
              <a:off x="1760" y="81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5" name="Rectangle 12"/>
            <p:cNvSpPr>
              <a:spLocks noChangeAspect="1" noChangeArrowheads="1"/>
            </p:cNvSpPr>
            <p:nvPr/>
          </p:nvSpPr>
          <p:spPr bwMode="auto">
            <a:xfrm>
              <a:off x="1954" y="815"/>
              <a:ext cx="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Q</a:t>
              </a:r>
              <a:endParaRPr lang="en-US"/>
            </a:p>
          </p:txBody>
        </p:sp>
        <p:sp>
          <p:nvSpPr>
            <p:cNvPr id="16" name="Rectangle 13"/>
            <p:cNvSpPr>
              <a:spLocks noChangeAspect="1" noChangeArrowheads="1"/>
            </p:cNvSpPr>
            <p:nvPr/>
          </p:nvSpPr>
          <p:spPr bwMode="auto">
            <a:xfrm>
              <a:off x="1760" y="1075"/>
              <a:ext cx="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</a:t>
              </a:r>
              <a:endParaRPr lang="en-US"/>
            </a:p>
          </p:txBody>
        </p:sp>
        <p:sp>
          <p:nvSpPr>
            <p:cNvPr id="17" name="Rectangle 14"/>
            <p:cNvSpPr>
              <a:spLocks noChangeAspect="1" noChangeArrowheads="1"/>
            </p:cNvSpPr>
            <p:nvPr/>
          </p:nvSpPr>
          <p:spPr bwMode="auto">
            <a:xfrm>
              <a:off x="3093" y="680"/>
              <a:ext cx="519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spect="1" noChangeArrowheads="1"/>
            </p:cNvSpPr>
            <p:nvPr/>
          </p:nvSpPr>
          <p:spPr bwMode="auto">
            <a:xfrm>
              <a:off x="3093" y="680"/>
              <a:ext cx="519" cy="3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spect="1" noChangeArrowheads="1"/>
            </p:cNvSpPr>
            <p:nvPr/>
          </p:nvSpPr>
          <p:spPr bwMode="auto">
            <a:xfrm>
              <a:off x="3212" y="712"/>
              <a:ext cx="26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Logic</a:t>
              </a:r>
              <a:endParaRPr lang="en-US"/>
            </a:p>
          </p:txBody>
        </p:sp>
        <p:sp>
          <p:nvSpPr>
            <p:cNvPr id="20" name="Line 17"/>
            <p:cNvSpPr>
              <a:spLocks noChangeAspect="1" noChangeShapeType="1"/>
            </p:cNvSpPr>
            <p:nvPr/>
          </p:nvSpPr>
          <p:spPr bwMode="auto">
            <a:xfrm>
              <a:off x="3612" y="874"/>
              <a:ext cx="38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Aspect="1" noChangeShapeType="1"/>
            </p:cNvSpPr>
            <p:nvPr/>
          </p:nvSpPr>
          <p:spPr bwMode="auto">
            <a:xfrm flipH="1">
              <a:off x="2834" y="87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Aspect="1" noChangeShapeType="1"/>
            </p:cNvSpPr>
            <p:nvPr/>
          </p:nvSpPr>
          <p:spPr bwMode="auto">
            <a:xfrm>
              <a:off x="2057" y="874"/>
              <a:ext cx="38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Aspect="1" noChangeShapeType="1"/>
            </p:cNvSpPr>
            <p:nvPr/>
          </p:nvSpPr>
          <p:spPr bwMode="auto">
            <a:xfrm>
              <a:off x="2186" y="874"/>
              <a:ext cx="0" cy="4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spect="1" noChangeArrowheads="1"/>
            </p:cNvSpPr>
            <p:nvPr/>
          </p:nvSpPr>
          <p:spPr bwMode="auto">
            <a:xfrm>
              <a:off x="2154" y="842"/>
              <a:ext cx="65" cy="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spect="1" noChangeArrowheads="1"/>
            </p:cNvSpPr>
            <p:nvPr/>
          </p:nvSpPr>
          <p:spPr bwMode="auto">
            <a:xfrm>
              <a:off x="2154" y="842"/>
              <a:ext cx="65" cy="6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ChangeAspect="1"/>
            </p:cNvSpPr>
            <p:nvPr/>
          </p:nvSpPr>
          <p:spPr bwMode="auto">
            <a:xfrm>
              <a:off x="2316" y="1133"/>
              <a:ext cx="130" cy="19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216"/>
                </a:cxn>
              </a:cxnLst>
              <a:rect l="0" t="0" r="r" b="b"/>
              <a:pathLst>
                <a:path w="144" h="216">
                  <a:moveTo>
                    <a:pt x="144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ChangeAspect="1"/>
            </p:cNvSpPr>
            <p:nvPr/>
          </p:nvSpPr>
          <p:spPr bwMode="auto">
            <a:xfrm>
              <a:off x="3871" y="1133"/>
              <a:ext cx="66" cy="19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0" y="216"/>
                </a:cxn>
              </a:cxnLst>
              <a:rect l="0" t="0" r="r" b="b"/>
              <a:pathLst>
                <a:path w="73" h="216">
                  <a:moveTo>
                    <a:pt x="73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ChangeAspect="1"/>
            </p:cNvSpPr>
            <p:nvPr/>
          </p:nvSpPr>
          <p:spPr bwMode="auto">
            <a:xfrm>
              <a:off x="3930" y="1110"/>
              <a:ext cx="71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8" h="52">
                  <a:moveTo>
                    <a:pt x="0" y="0"/>
                  </a:moveTo>
                  <a:lnTo>
                    <a:pt x="78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spect="1" noChangeArrowheads="1"/>
            </p:cNvSpPr>
            <p:nvPr/>
          </p:nvSpPr>
          <p:spPr bwMode="auto">
            <a:xfrm>
              <a:off x="566" y="1004"/>
              <a:ext cx="778" cy="7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spect="1" noChangeArrowheads="1"/>
            </p:cNvSpPr>
            <p:nvPr/>
          </p:nvSpPr>
          <p:spPr bwMode="auto">
            <a:xfrm>
              <a:off x="566" y="1004"/>
              <a:ext cx="778" cy="71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spect="1" noChangeArrowheads="1"/>
            </p:cNvSpPr>
            <p:nvPr/>
          </p:nvSpPr>
          <p:spPr bwMode="auto">
            <a:xfrm>
              <a:off x="772" y="1155"/>
              <a:ext cx="36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Control</a:t>
              </a:r>
              <a:endParaRPr lang="en-US"/>
            </a:p>
          </p:txBody>
        </p:sp>
        <p:sp>
          <p:nvSpPr>
            <p:cNvPr id="32" name="Rectangle 29"/>
            <p:cNvSpPr>
              <a:spLocks noChangeAspect="1" noChangeArrowheads="1"/>
            </p:cNvSpPr>
            <p:nvPr/>
          </p:nvSpPr>
          <p:spPr bwMode="auto">
            <a:xfrm>
              <a:off x="815" y="1290"/>
              <a:ext cx="26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Logic</a:t>
              </a:r>
              <a:endParaRPr lang="en-US"/>
            </a:p>
          </p:txBody>
        </p:sp>
        <p:sp>
          <p:nvSpPr>
            <p:cNvPr id="33" name="Rectangle 30"/>
            <p:cNvSpPr>
              <a:spLocks noChangeAspect="1" noChangeArrowheads="1"/>
            </p:cNvSpPr>
            <p:nvPr/>
          </p:nvSpPr>
          <p:spPr bwMode="auto">
            <a:xfrm>
              <a:off x="793" y="1517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sng">
                  <a:solidFill>
                    <a:srgbClr val="000000"/>
                  </a:solidFill>
                </a:rPr>
                <a:t>12320</a:t>
              </a:r>
              <a:endParaRPr lang="en-US" u="sng"/>
            </a:p>
          </p:txBody>
        </p:sp>
        <p:sp>
          <p:nvSpPr>
            <p:cNvPr id="34" name="Rectangle 31"/>
            <p:cNvSpPr>
              <a:spLocks noChangeAspect="1" noChangeArrowheads="1"/>
            </p:cNvSpPr>
            <p:nvPr/>
          </p:nvSpPr>
          <p:spPr bwMode="auto">
            <a:xfrm>
              <a:off x="3093" y="2300"/>
              <a:ext cx="519" cy="3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spect="1" noChangeArrowheads="1"/>
            </p:cNvSpPr>
            <p:nvPr/>
          </p:nvSpPr>
          <p:spPr bwMode="auto">
            <a:xfrm>
              <a:off x="3093" y="2300"/>
              <a:ext cx="519" cy="3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3"/>
            <p:cNvSpPr>
              <a:spLocks noChangeAspect="1" noChangeArrowheads="1"/>
            </p:cNvSpPr>
            <p:nvPr/>
          </p:nvSpPr>
          <p:spPr bwMode="auto">
            <a:xfrm>
              <a:off x="3212" y="2333"/>
              <a:ext cx="26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Logic</a:t>
              </a:r>
              <a:endParaRPr lang="en-US"/>
            </a:p>
          </p:txBody>
        </p:sp>
        <p:sp>
          <p:nvSpPr>
            <p:cNvPr id="37" name="Line 34"/>
            <p:cNvSpPr>
              <a:spLocks noChangeAspect="1" noChangeShapeType="1"/>
            </p:cNvSpPr>
            <p:nvPr/>
          </p:nvSpPr>
          <p:spPr bwMode="auto">
            <a:xfrm>
              <a:off x="3612" y="2494"/>
              <a:ext cx="38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Aspect="1" noChangeShapeType="1"/>
            </p:cNvSpPr>
            <p:nvPr/>
          </p:nvSpPr>
          <p:spPr bwMode="auto">
            <a:xfrm flipH="1">
              <a:off x="2834" y="249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Aspect="1" noChangeShapeType="1"/>
            </p:cNvSpPr>
            <p:nvPr/>
          </p:nvSpPr>
          <p:spPr bwMode="auto">
            <a:xfrm>
              <a:off x="2057" y="2494"/>
              <a:ext cx="38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Aspect="1" noChangeShapeType="1"/>
            </p:cNvSpPr>
            <p:nvPr/>
          </p:nvSpPr>
          <p:spPr bwMode="auto">
            <a:xfrm flipH="1">
              <a:off x="1344" y="2753"/>
              <a:ext cx="3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 noChangeAspect="1"/>
            </p:cNvSpPr>
            <p:nvPr/>
          </p:nvSpPr>
          <p:spPr bwMode="auto">
            <a:xfrm>
              <a:off x="1663" y="2730"/>
              <a:ext cx="70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8" h="52">
                  <a:moveTo>
                    <a:pt x="0" y="0"/>
                  </a:moveTo>
                  <a:lnTo>
                    <a:pt x="78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9"/>
            <p:cNvSpPr>
              <a:spLocks noChangeAspect="1" noChangeArrowheads="1"/>
            </p:cNvSpPr>
            <p:nvPr/>
          </p:nvSpPr>
          <p:spPr bwMode="auto">
            <a:xfrm>
              <a:off x="566" y="2624"/>
              <a:ext cx="778" cy="7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0"/>
            <p:cNvSpPr>
              <a:spLocks noChangeAspect="1" noChangeArrowheads="1"/>
            </p:cNvSpPr>
            <p:nvPr/>
          </p:nvSpPr>
          <p:spPr bwMode="auto">
            <a:xfrm>
              <a:off x="566" y="2624"/>
              <a:ext cx="778" cy="71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1"/>
            <p:cNvSpPr>
              <a:spLocks noChangeAspect="1" noChangeArrowheads="1"/>
            </p:cNvSpPr>
            <p:nvPr/>
          </p:nvSpPr>
          <p:spPr bwMode="auto">
            <a:xfrm>
              <a:off x="772" y="2775"/>
              <a:ext cx="36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Control</a:t>
              </a:r>
              <a:endParaRPr lang="en-US"/>
            </a:p>
          </p:txBody>
        </p:sp>
        <p:sp>
          <p:nvSpPr>
            <p:cNvPr id="45" name="Rectangle 42"/>
            <p:cNvSpPr>
              <a:spLocks noChangeAspect="1" noChangeArrowheads="1"/>
            </p:cNvSpPr>
            <p:nvPr/>
          </p:nvSpPr>
          <p:spPr bwMode="auto">
            <a:xfrm>
              <a:off x="815" y="2909"/>
              <a:ext cx="26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Logic</a:t>
              </a:r>
              <a:endParaRPr lang="en-US"/>
            </a:p>
          </p:txBody>
        </p:sp>
        <p:sp>
          <p:nvSpPr>
            <p:cNvPr id="46" name="Rectangle 43"/>
            <p:cNvSpPr>
              <a:spLocks noChangeAspect="1" noChangeArrowheads="1"/>
            </p:cNvSpPr>
            <p:nvPr/>
          </p:nvSpPr>
          <p:spPr bwMode="auto">
            <a:xfrm>
              <a:off x="793" y="3136"/>
              <a:ext cx="31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sng">
                  <a:solidFill>
                    <a:srgbClr val="000000"/>
                  </a:solidFill>
                </a:rPr>
                <a:t>12310</a:t>
              </a:r>
              <a:endParaRPr lang="en-US" u="sng"/>
            </a:p>
          </p:txBody>
        </p:sp>
        <p:sp>
          <p:nvSpPr>
            <p:cNvPr id="47" name="Freeform 44"/>
            <p:cNvSpPr>
              <a:spLocks noChangeAspect="1"/>
            </p:cNvSpPr>
            <p:nvPr/>
          </p:nvSpPr>
          <p:spPr bwMode="auto">
            <a:xfrm>
              <a:off x="1408" y="2494"/>
              <a:ext cx="3046" cy="713"/>
            </a:xfrm>
            <a:custGeom>
              <a:avLst/>
              <a:gdLst/>
              <a:ahLst/>
              <a:cxnLst>
                <a:cxn ang="0">
                  <a:pos x="3385" y="0"/>
                </a:cxn>
                <a:cxn ang="0">
                  <a:pos x="3385" y="792"/>
                </a:cxn>
                <a:cxn ang="0">
                  <a:pos x="0" y="792"/>
                </a:cxn>
              </a:cxnLst>
              <a:rect l="0" t="0" r="r" b="b"/>
              <a:pathLst>
                <a:path w="3385" h="792">
                  <a:moveTo>
                    <a:pt x="3385" y="0"/>
                  </a:moveTo>
                  <a:lnTo>
                    <a:pt x="3385" y="792"/>
                  </a:lnTo>
                  <a:lnTo>
                    <a:pt x="0" y="79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 noChangeAspect="1"/>
            </p:cNvSpPr>
            <p:nvPr/>
          </p:nvSpPr>
          <p:spPr bwMode="auto">
            <a:xfrm>
              <a:off x="1344" y="3184"/>
              <a:ext cx="70" cy="46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0" y="26"/>
                </a:cxn>
                <a:cxn ang="0">
                  <a:pos x="78" y="0"/>
                </a:cxn>
                <a:cxn ang="0">
                  <a:pos x="78" y="52"/>
                </a:cxn>
              </a:cxnLst>
              <a:rect l="0" t="0" r="r" b="b"/>
              <a:pathLst>
                <a:path w="78" h="52">
                  <a:moveTo>
                    <a:pt x="78" y="52"/>
                  </a:moveTo>
                  <a:lnTo>
                    <a:pt x="0" y="26"/>
                  </a:lnTo>
                  <a:lnTo>
                    <a:pt x="78" y="0"/>
                  </a:lnTo>
                  <a:lnTo>
                    <a:pt x="7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 noChangeAspect="1" noEditPoints="1"/>
            </p:cNvSpPr>
            <p:nvPr/>
          </p:nvSpPr>
          <p:spPr bwMode="auto">
            <a:xfrm>
              <a:off x="499" y="2062"/>
              <a:ext cx="4476" cy="5"/>
            </a:xfrm>
            <a:custGeom>
              <a:avLst/>
              <a:gdLst/>
              <a:ahLst/>
              <a:cxnLst>
                <a:cxn ang="0">
                  <a:pos x="248" y="16"/>
                </a:cxn>
                <a:cxn ang="0">
                  <a:pos x="392" y="0"/>
                </a:cxn>
                <a:cxn ang="0">
                  <a:pos x="392" y="16"/>
                </a:cxn>
                <a:cxn ang="0">
                  <a:pos x="1016" y="0"/>
                </a:cxn>
                <a:cxn ang="0">
                  <a:pos x="768" y="8"/>
                </a:cxn>
                <a:cxn ang="0">
                  <a:pos x="1408" y="8"/>
                </a:cxn>
                <a:cxn ang="0">
                  <a:pos x="1160" y="0"/>
                </a:cxn>
                <a:cxn ang="0">
                  <a:pos x="1784" y="16"/>
                </a:cxn>
                <a:cxn ang="0">
                  <a:pos x="1928" y="0"/>
                </a:cxn>
                <a:cxn ang="0">
                  <a:pos x="1928" y="16"/>
                </a:cxn>
                <a:cxn ang="0">
                  <a:pos x="2552" y="0"/>
                </a:cxn>
                <a:cxn ang="0">
                  <a:pos x="2304" y="8"/>
                </a:cxn>
                <a:cxn ang="0">
                  <a:pos x="2944" y="8"/>
                </a:cxn>
                <a:cxn ang="0">
                  <a:pos x="2696" y="0"/>
                </a:cxn>
                <a:cxn ang="0">
                  <a:pos x="3320" y="16"/>
                </a:cxn>
                <a:cxn ang="0">
                  <a:pos x="3464" y="0"/>
                </a:cxn>
                <a:cxn ang="0">
                  <a:pos x="3464" y="16"/>
                </a:cxn>
                <a:cxn ang="0">
                  <a:pos x="4088" y="0"/>
                </a:cxn>
                <a:cxn ang="0">
                  <a:pos x="3840" y="8"/>
                </a:cxn>
                <a:cxn ang="0">
                  <a:pos x="4480" y="8"/>
                </a:cxn>
                <a:cxn ang="0">
                  <a:pos x="4232" y="0"/>
                </a:cxn>
                <a:cxn ang="0">
                  <a:pos x="4856" y="16"/>
                </a:cxn>
                <a:cxn ang="0">
                  <a:pos x="5000" y="0"/>
                </a:cxn>
                <a:cxn ang="0">
                  <a:pos x="5000" y="16"/>
                </a:cxn>
                <a:cxn ang="0">
                  <a:pos x="5624" y="0"/>
                </a:cxn>
                <a:cxn ang="0">
                  <a:pos x="5376" y="8"/>
                </a:cxn>
                <a:cxn ang="0">
                  <a:pos x="6016" y="8"/>
                </a:cxn>
                <a:cxn ang="0">
                  <a:pos x="5768" y="0"/>
                </a:cxn>
                <a:cxn ang="0">
                  <a:pos x="6392" y="16"/>
                </a:cxn>
                <a:cxn ang="0">
                  <a:pos x="6536" y="0"/>
                </a:cxn>
                <a:cxn ang="0">
                  <a:pos x="6536" y="16"/>
                </a:cxn>
                <a:cxn ang="0">
                  <a:pos x="7160" y="0"/>
                </a:cxn>
                <a:cxn ang="0">
                  <a:pos x="6912" y="8"/>
                </a:cxn>
                <a:cxn ang="0">
                  <a:pos x="7552" y="8"/>
                </a:cxn>
                <a:cxn ang="0">
                  <a:pos x="7304" y="0"/>
                </a:cxn>
                <a:cxn ang="0">
                  <a:pos x="7928" y="16"/>
                </a:cxn>
                <a:cxn ang="0">
                  <a:pos x="8072" y="0"/>
                </a:cxn>
                <a:cxn ang="0">
                  <a:pos x="8072" y="16"/>
                </a:cxn>
                <a:cxn ang="0">
                  <a:pos x="8696" y="0"/>
                </a:cxn>
                <a:cxn ang="0">
                  <a:pos x="8448" y="8"/>
                </a:cxn>
                <a:cxn ang="0">
                  <a:pos x="9088" y="8"/>
                </a:cxn>
                <a:cxn ang="0">
                  <a:pos x="8840" y="0"/>
                </a:cxn>
                <a:cxn ang="0">
                  <a:pos x="9464" y="16"/>
                </a:cxn>
                <a:cxn ang="0">
                  <a:pos x="9608" y="0"/>
                </a:cxn>
                <a:cxn ang="0">
                  <a:pos x="9608" y="16"/>
                </a:cxn>
                <a:cxn ang="0">
                  <a:pos x="10232" y="0"/>
                </a:cxn>
                <a:cxn ang="0">
                  <a:pos x="9984" y="8"/>
                </a:cxn>
                <a:cxn ang="0">
                  <a:pos x="10624" y="8"/>
                </a:cxn>
                <a:cxn ang="0">
                  <a:pos x="10376" y="0"/>
                </a:cxn>
                <a:cxn ang="0">
                  <a:pos x="11000" y="16"/>
                </a:cxn>
                <a:cxn ang="0">
                  <a:pos x="11144" y="0"/>
                </a:cxn>
                <a:cxn ang="0">
                  <a:pos x="11144" y="16"/>
                </a:cxn>
                <a:cxn ang="0">
                  <a:pos x="11768" y="0"/>
                </a:cxn>
                <a:cxn ang="0">
                  <a:pos x="11520" y="8"/>
                </a:cxn>
                <a:cxn ang="0">
                  <a:pos x="12160" y="8"/>
                </a:cxn>
                <a:cxn ang="0">
                  <a:pos x="11912" y="0"/>
                </a:cxn>
                <a:cxn ang="0">
                  <a:pos x="12536" y="16"/>
                </a:cxn>
                <a:cxn ang="0">
                  <a:pos x="12680" y="0"/>
                </a:cxn>
                <a:cxn ang="0">
                  <a:pos x="12680" y="16"/>
                </a:cxn>
                <a:cxn ang="0">
                  <a:pos x="13256" y="0"/>
                </a:cxn>
                <a:cxn ang="0">
                  <a:pos x="13056" y="8"/>
                </a:cxn>
              </a:cxnLst>
              <a:rect l="0" t="0" r="r" b="b"/>
              <a:pathLst>
                <a:path w="13264" h="16">
                  <a:moveTo>
                    <a:pt x="8" y="0"/>
                  </a:moveTo>
                  <a:lnTo>
                    <a:pt x="248" y="0"/>
                  </a:lnTo>
                  <a:cubicBezTo>
                    <a:pt x="253" y="0"/>
                    <a:pt x="256" y="4"/>
                    <a:pt x="256" y="8"/>
                  </a:cubicBezTo>
                  <a:cubicBezTo>
                    <a:pt x="256" y="13"/>
                    <a:pt x="253" y="16"/>
                    <a:pt x="248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392" y="0"/>
                  </a:moveTo>
                  <a:lnTo>
                    <a:pt x="632" y="0"/>
                  </a:lnTo>
                  <a:cubicBezTo>
                    <a:pt x="637" y="0"/>
                    <a:pt x="640" y="4"/>
                    <a:pt x="640" y="8"/>
                  </a:cubicBezTo>
                  <a:cubicBezTo>
                    <a:pt x="640" y="13"/>
                    <a:pt x="637" y="16"/>
                    <a:pt x="632" y="16"/>
                  </a:cubicBezTo>
                  <a:lnTo>
                    <a:pt x="392" y="16"/>
                  </a:lnTo>
                  <a:cubicBezTo>
                    <a:pt x="388" y="16"/>
                    <a:pt x="384" y="13"/>
                    <a:pt x="384" y="8"/>
                  </a:cubicBezTo>
                  <a:cubicBezTo>
                    <a:pt x="384" y="4"/>
                    <a:pt x="388" y="0"/>
                    <a:pt x="392" y="0"/>
                  </a:cubicBezTo>
                  <a:close/>
                  <a:moveTo>
                    <a:pt x="77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1160" y="0"/>
                  </a:moveTo>
                  <a:lnTo>
                    <a:pt x="1400" y="0"/>
                  </a:lnTo>
                  <a:cubicBezTo>
                    <a:pt x="1405" y="0"/>
                    <a:pt x="1408" y="4"/>
                    <a:pt x="1408" y="8"/>
                  </a:cubicBezTo>
                  <a:cubicBezTo>
                    <a:pt x="1408" y="13"/>
                    <a:pt x="1405" y="16"/>
                    <a:pt x="1400" y="16"/>
                  </a:cubicBezTo>
                  <a:lnTo>
                    <a:pt x="1160" y="16"/>
                  </a:lnTo>
                  <a:cubicBezTo>
                    <a:pt x="1156" y="16"/>
                    <a:pt x="1152" y="13"/>
                    <a:pt x="1152" y="8"/>
                  </a:cubicBezTo>
                  <a:cubicBezTo>
                    <a:pt x="1152" y="4"/>
                    <a:pt x="1156" y="0"/>
                    <a:pt x="1160" y="0"/>
                  </a:cubicBezTo>
                  <a:close/>
                  <a:moveTo>
                    <a:pt x="1544" y="0"/>
                  </a:moveTo>
                  <a:lnTo>
                    <a:pt x="1784" y="0"/>
                  </a:lnTo>
                  <a:cubicBezTo>
                    <a:pt x="1789" y="0"/>
                    <a:pt x="1792" y="4"/>
                    <a:pt x="1792" y="8"/>
                  </a:cubicBezTo>
                  <a:cubicBezTo>
                    <a:pt x="1792" y="13"/>
                    <a:pt x="1789" y="16"/>
                    <a:pt x="1784" y="16"/>
                  </a:cubicBezTo>
                  <a:lnTo>
                    <a:pt x="1544" y="16"/>
                  </a:lnTo>
                  <a:cubicBezTo>
                    <a:pt x="1540" y="16"/>
                    <a:pt x="1536" y="13"/>
                    <a:pt x="1536" y="8"/>
                  </a:cubicBezTo>
                  <a:cubicBezTo>
                    <a:pt x="1536" y="4"/>
                    <a:pt x="1540" y="0"/>
                    <a:pt x="1544" y="0"/>
                  </a:cubicBezTo>
                  <a:close/>
                  <a:moveTo>
                    <a:pt x="1928" y="0"/>
                  </a:moveTo>
                  <a:lnTo>
                    <a:pt x="2168" y="0"/>
                  </a:lnTo>
                  <a:cubicBezTo>
                    <a:pt x="2173" y="0"/>
                    <a:pt x="2176" y="4"/>
                    <a:pt x="2176" y="8"/>
                  </a:cubicBezTo>
                  <a:cubicBezTo>
                    <a:pt x="2176" y="13"/>
                    <a:pt x="2173" y="16"/>
                    <a:pt x="2168" y="16"/>
                  </a:cubicBezTo>
                  <a:lnTo>
                    <a:pt x="1928" y="16"/>
                  </a:lnTo>
                  <a:cubicBezTo>
                    <a:pt x="1924" y="16"/>
                    <a:pt x="1920" y="13"/>
                    <a:pt x="1920" y="8"/>
                  </a:cubicBezTo>
                  <a:cubicBezTo>
                    <a:pt x="1920" y="4"/>
                    <a:pt x="1924" y="0"/>
                    <a:pt x="1928" y="0"/>
                  </a:cubicBezTo>
                  <a:close/>
                  <a:moveTo>
                    <a:pt x="2312" y="0"/>
                  </a:moveTo>
                  <a:lnTo>
                    <a:pt x="2552" y="0"/>
                  </a:lnTo>
                  <a:cubicBezTo>
                    <a:pt x="2557" y="0"/>
                    <a:pt x="2560" y="4"/>
                    <a:pt x="2560" y="8"/>
                  </a:cubicBezTo>
                  <a:cubicBezTo>
                    <a:pt x="2560" y="13"/>
                    <a:pt x="2557" y="16"/>
                    <a:pt x="2552" y="16"/>
                  </a:cubicBezTo>
                  <a:lnTo>
                    <a:pt x="2312" y="16"/>
                  </a:lnTo>
                  <a:cubicBezTo>
                    <a:pt x="2308" y="16"/>
                    <a:pt x="2304" y="13"/>
                    <a:pt x="2304" y="8"/>
                  </a:cubicBezTo>
                  <a:cubicBezTo>
                    <a:pt x="2304" y="4"/>
                    <a:pt x="2308" y="0"/>
                    <a:pt x="2312" y="0"/>
                  </a:cubicBezTo>
                  <a:close/>
                  <a:moveTo>
                    <a:pt x="2696" y="0"/>
                  </a:moveTo>
                  <a:lnTo>
                    <a:pt x="2936" y="0"/>
                  </a:lnTo>
                  <a:cubicBezTo>
                    <a:pt x="2941" y="0"/>
                    <a:pt x="2944" y="4"/>
                    <a:pt x="2944" y="8"/>
                  </a:cubicBezTo>
                  <a:cubicBezTo>
                    <a:pt x="2944" y="13"/>
                    <a:pt x="2941" y="16"/>
                    <a:pt x="2936" y="16"/>
                  </a:cubicBezTo>
                  <a:lnTo>
                    <a:pt x="2696" y="16"/>
                  </a:lnTo>
                  <a:cubicBezTo>
                    <a:pt x="2692" y="16"/>
                    <a:pt x="2688" y="13"/>
                    <a:pt x="2688" y="8"/>
                  </a:cubicBezTo>
                  <a:cubicBezTo>
                    <a:pt x="2688" y="4"/>
                    <a:pt x="2692" y="0"/>
                    <a:pt x="2696" y="0"/>
                  </a:cubicBezTo>
                  <a:close/>
                  <a:moveTo>
                    <a:pt x="3080" y="0"/>
                  </a:moveTo>
                  <a:lnTo>
                    <a:pt x="3320" y="0"/>
                  </a:lnTo>
                  <a:cubicBezTo>
                    <a:pt x="3325" y="0"/>
                    <a:pt x="3328" y="4"/>
                    <a:pt x="3328" y="8"/>
                  </a:cubicBezTo>
                  <a:cubicBezTo>
                    <a:pt x="3328" y="13"/>
                    <a:pt x="3325" y="16"/>
                    <a:pt x="3320" y="16"/>
                  </a:cubicBezTo>
                  <a:lnTo>
                    <a:pt x="3080" y="16"/>
                  </a:lnTo>
                  <a:cubicBezTo>
                    <a:pt x="3076" y="16"/>
                    <a:pt x="3072" y="13"/>
                    <a:pt x="3072" y="8"/>
                  </a:cubicBezTo>
                  <a:cubicBezTo>
                    <a:pt x="3072" y="4"/>
                    <a:pt x="3076" y="0"/>
                    <a:pt x="3080" y="0"/>
                  </a:cubicBezTo>
                  <a:close/>
                  <a:moveTo>
                    <a:pt x="3464" y="0"/>
                  </a:moveTo>
                  <a:lnTo>
                    <a:pt x="3704" y="0"/>
                  </a:lnTo>
                  <a:cubicBezTo>
                    <a:pt x="3709" y="0"/>
                    <a:pt x="3712" y="4"/>
                    <a:pt x="3712" y="8"/>
                  </a:cubicBezTo>
                  <a:cubicBezTo>
                    <a:pt x="3712" y="13"/>
                    <a:pt x="3709" y="16"/>
                    <a:pt x="3704" y="16"/>
                  </a:cubicBezTo>
                  <a:lnTo>
                    <a:pt x="3464" y="16"/>
                  </a:lnTo>
                  <a:cubicBezTo>
                    <a:pt x="3460" y="16"/>
                    <a:pt x="3456" y="13"/>
                    <a:pt x="3456" y="8"/>
                  </a:cubicBezTo>
                  <a:cubicBezTo>
                    <a:pt x="3456" y="4"/>
                    <a:pt x="3460" y="0"/>
                    <a:pt x="3464" y="0"/>
                  </a:cubicBezTo>
                  <a:close/>
                  <a:moveTo>
                    <a:pt x="3848" y="0"/>
                  </a:moveTo>
                  <a:lnTo>
                    <a:pt x="4088" y="0"/>
                  </a:lnTo>
                  <a:cubicBezTo>
                    <a:pt x="4093" y="0"/>
                    <a:pt x="4096" y="4"/>
                    <a:pt x="4096" y="8"/>
                  </a:cubicBezTo>
                  <a:cubicBezTo>
                    <a:pt x="4096" y="13"/>
                    <a:pt x="4093" y="16"/>
                    <a:pt x="4088" y="16"/>
                  </a:cubicBezTo>
                  <a:lnTo>
                    <a:pt x="3848" y="16"/>
                  </a:lnTo>
                  <a:cubicBezTo>
                    <a:pt x="3844" y="16"/>
                    <a:pt x="3840" y="13"/>
                    <a:pt x="3840" y="8"/>
                  </a:cubicBezTo>
                  <a:cubicBezTo>
                    <a:pt x="3840" y="4"/>
                    <a:pt x="3844" y="0"/>
                    <a:pt x="3848" y="0"/>
                  </a:cubicBezTo>
                  <a:close/>
                  <a:moveTo>
                    <a:pt x="4232" y="0"/>
                  </a:moveTo>
                  <a:lnTo>
                    <a:pt x="4472" y="0"/>
                  </a:lnTo>
                  <a:cubicBezTo>
                    <a:pt x="4477" y="0"/>
                    <a:pt x="4480" y="4"/>
                    <a:pt x="4480" y="8"/>
                  </a:cubicBezTo>
                  <a:cubicBezTo>
                    <a:pt x="4480" y="13"/>
                    <a:pt x="4477" y="16"/>
                    <a:pt x="4472" y="16"/>
                  </a:cubicBezTo>
                  <a:lnTo>
                    <a:pt x="4232" y="16"/>
                  </a:lnTo>
                  <a:cubicBezTo>
                    <a:pt x="4228" y="16"/>
                    <a:pt x="4224" y="13"/>
                    <a:pt x="4224" y="8"/>
                  </a:cubicBezTo>
                  <a:cubicBezTo>
                    <a:pt x="4224" y="4"/>
                    <a:pt x="4228" y="0"/>
                    <a:pt x="4232" y="0"/>
                  </a:cubicBezTo>
                  <a:close/>
                  <a:moveTo>
                    <a:pt x="4616" y="0"/>
                  </a:moveTo>
                  <a:lnTo>
                    <a:pt x="4856" y="0"/>
                  </a:lnTo>
                  <a:cubicBezTo>
                    <a:pt x="4861" y="0"/>
                    <a:pt x="4864" y="4"/>
                    <a:pt x="4864" y="8"/>
                  </a:cubicBezTo>
                  <a:cubicBezTo>
                    <a:pt x="4864" y="13"/>
                    <a:pt x="4861" y="16"/>
                    <a:pt x="4856" y="16"/>
                  </a:cubicBezTo>
                  <a:lnTo>
                    <a:pt x="4616" y="16"/>
                  </a:lnTo>
                  <a:cubicBezTo>
                    <a:pt x="4612" y="16"/>
                    <a:pt x="4608" y="13"/>
                    <a:pt x="4608" y="8"/>
                  </a:cubicBezTo>
                  <a:cubicBezTo>
                    <a:pt x="4608" y="4"/>
                    <a:pt x="4612" y="0"/>
                    <a:pt x="4616" y="0"/>
                  </a:cubicBezTo>
                  <a:close/>
                  <a:moveTo>
                    <a:pt x="5000" y="0"/>
                  </a:moveTo>
                  <a:lnTo>
                    <a:pt x="5240" y="0"/>
                  </a:lnTo>
                  <a:cubicBezTo>
                    <a:pt x="5245" y="0"/>
                    <a:pt x="5248" y="4"/>
                    <a:pt x="5248" y="8"/>
                  </a:cubicBezTo>
                  <a:cubicBezTo>
                    <a:pt x="5248" y="13"/>
                    <a:pt x="5245" y="16"/>
                    <a:pt x="5240" y="16"/>
                  </a:cubicBez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close/>
                  <a:moveTo>
                    <a:pt x="5384" y="0"/>
                  </a:moveTo>
                  <a:lnTo>
                    <a:pt x="5624" y="0"/>
                  </a:lnTo>
                  <a:cubicBezTo>
                    <a:pt x="5629" y="0"/>
                    <a:pt x="5632" y="4"/>
                    <a:pt x="5632" y="8"/>
                  </a:cubicBezTo>
                  <a:cubicBezTo>
                    <a:pt x="5632" y="13"/>
                    <a:pt x="5629" y="16"/>
                    <a:pt x="5624" y="16"/>
                  </a:cubicBezTo>
                  <a:lnTo>
                    <a:pt x="5384" y="16"/>
                  </a:lnTo>
                  <a:cubicBezTo>
                    <a:pt x="5380" y="16"/>
                    <a:pt x="5376" y="13"/>
                    <a:pt x="5376" y="8"/>
                  </a:cubicBezTo>
                  <a:cubicBezTo>
                    <a:pt x="5376" y="4"/>
                    <a:pt x="5380" y="0"/>
                    <a:pt x="5384" y="0"/>
                  </a:cubicBezTo>
                  <a:close/>
                  <a:moveTo>
                    <a:pt x="5768" y="0"/>
                  </a:moveTo>
                  <a:lnTo>
                    <a:pt x="6008" y="0"/>
                  </a:lnTo>
                  <a:cubicBezTo>
                    <a:pt x="6013" y="0"/>
                    <a:pt x="6016" y="4"/>
                    <a:pt x="6016" y="8"/>
                  </a:cubicBezTo>
                  <a:cubicBezTo>
                    <a:pt x="6016" y="13"/>
                    <a:pt x="6013" y="16"/>
                    <a:pt x="6008" y="16"/>
                  </a:cubicBezTo>
                  <a:lnTo>
                    <a:pt x="5768" y="16"/>
                  </a:lnTo>
                  <a:cubicBezTo>
                    <a:pt x="5764" y="16"/>
                    <a:pt x="5760" y="13"/>
                    <a:pt x="5760" y="8"/>
                  </a:cubicBezTo>
                  <a:cubicBezTo>
                    <a:pt x="5760" y="4"/>
                    <a:pt x="5764" y="0"/>
                    <a:pt x="5768" y="0"/>
                  </a:cubicBezTo>
                  <a:close/>
                  <a:moveTo>
                    <a:pt x="6152" y="0"/>
                  </a:moveTo>
                  <a:lnTo>
                    <a:pt x="6392" y="0"/>
                  </a:lnTo>
                  <a:cubicBezTo>
                    <a:pt x="6397" y="0"/>
                    <a:pt x="6400" y="4"/>
                    <a:pt x="6400" y="8"/>
                  </a:cubicBezTo>
                  <a:cubicBezTo>
                    <a:pt x="6400" y="13"/>
                    <a:pt x="6397" y="16"/>
                    <a:pt x="6392" y="16"/>
                  </a:cubicBezTo>
                  <a:lnTo>
                    <a:pt x="6152" y="16"/>
                  </a:lnTo>
                  <a:cubicBezTo>
                    <a:pt x="6148" y="16"/>
                    <a:pt x="6144" y="13"/>
                    <a:pt x="6144" y="8"/>
                  </a:cubicBezTo>
                  <a:cubicBezTo>
                    <a:pt x="6144" y="4"/>
                    <a:pt x="6148" y="0"/>
                    <a:pt x="6152" y="0"/>
                  </a:cubicBezTo>
                  <a:close/>
                  <a:moveTo>
                    <a:pt x="6536" y="0"/>
                  </a:moveTo>
                  <a:lnTo>
                    <a:pt x="6776" y="0"/>
                  </a:lnTo>
                  <a:cubicBezTo>
                    <a:pt x="6781" y="0"/>
                    <a:pt x="6784" y="4"/>
                    <a:pt x="6784" y="8"/>
                  </a:cubicBezTo>
                  <a:cubicBezTo>
                    <a:pt x="6784" y="13"/>
                    <a:pt x="6781" y="16"/>
                    <a:pt x="6776" y="16"/>
                  </a:cubicBezTo>
                  <a:lnTo>
                    <a:pt x="6536" y="16"/>
                  </a:lnTo>
                  <a:cubicBezTo>
                    <a:pt x="6532" y="16"/>
                    <a:pt x="6528" y="13"/>
                    <a:pt x="6528" y="8"/>
                  </a:cubicBezTo>
                  <a:cubicBezTo>
                    <a:pt x="6528" y="4"/>
                    <a:pt x="6532" y="0"/>
                    <a:pt x="6536" y="0"/>
                  </a:cubicBezTo>
                  <a:close/>
                  <a:moveTo>
                    <a:pt x="6920" y="0"/>
                  </a:moveTo>
                  <a:lnTo>
                    <a:pt x="7160" y="0"/>
                  </a:lnTo>
                  <a:cubicBezTo>
                    <a:pt x="7165" y="0"/>
                    <a:pt x="7168" y="4"/>
                    <a:pt x="7168" y="8"/>
                  </a:cubicBezTo>
                  <a:cubicBezTo>
                    <a:pt x="7168" y="13"/>
                    <a:pt x="7165" y="16"/>
                    <a:pt x="7160" y="16"/>
                  </a:cubicBezTo>
                  <a:lnTo>
                    <a:pt x="6920" y="16"/>
                  </a:lnTo>
                  <a:cubicBezTo>
                    <a:pt x="6916" y="16"/>
                    <a:pt x="6912" y="13"/>
                    <a:pt x="6912" y="8"/>
                  </a:cubicBezTo>
                  <a:cubicBezTo>
                    <a:pt x="6912" y="4"/>
                    <a:pt x="6916" y="0"/>
                    <a:pt x="6920" y="0"/>
                  </a:cubicBezTo>
                  <a:close/>
                  <a:moveTo>
                    <a:pt x="7304" y="0"/>
                  </a:moveTo>
                  <a:lnTo>
                    <a:pt x="7544" y="0"/>
                  </a:lnTo>
                  <a:cubicBezTo>
                    <a:pt x="7549" y="0"/>
                    <a:pt x="7552" y="4"/>
                    <a:pt x="7552" y="8"/>
                  </a:cubicBezTo>
                  <a:cubicBezTo>
                    <a:pt x="7552" y="13"/>
                    <a:pt x="7549" y="16"/>
                    <a:pt x="7544" y="16"/>
                  </a:cubicBezTo>
                  <a:lnTo>
                    <a:pt x="7304" y="16"/>
                  </a:lnTo>
                  <a:cubicBezTo>
                    <a:pt x="7300" y="16"/>
                    <a:pt x="7296" y="13"/>
                    <a:pt x="7296" y="8"/>
                  </a:cubicBezTo>
                  <a:cubicBezTo>
                    <a:pt x="7296" y="4"/>
                    <a:pt x="7300" y="0"/>
                    <a:pt x="7304" y="0"/>
                  </a:cubicBezTo>
                  <a:close/>
                  <a:moveTo>
                    <a:pt x="7688" y="0"/>
                  </a:moveTo>
                  <a:lnTo>
                    <a:pt x="7928" y="0"/>
                  </a:lnTo>
                  <a:cubicBezTo>
                    <a:pt x="7933" y="0"/>
                    <a:pt x="7936" y="4"/>
                    <a:pt x="7936" y="8"/>
                  </a:cubicBezTo>
                  <a:cubicBezTo>
                    <a:pt x="7936" y="13"/>
                    <a:pt x="7933" y="16"/>
                    <a:pt x="7928" y="16"/>
                  </a:cubicBezTo>
                  <a:lnTo>
                    <a:pt x="7688" y="16"/>
                  </a:lnTo>
                  <a:cubicBezTo>
                    <a:pt x="7684" y="16"/>
                    <a:pt x="7680" y="13"/>
                    <a:pt x="7680" y="8"/>
                  </a:cubicBezTo>
                  <a:cubicBezTo>
                    <a:pt x="7680" y="4"/>
                    <a:pt x="7684" y="0"/>
                    <a:pt x="7688" y="0"/>
                  </a:cubicBezTo>
                  <a:close/>
                  <a:moveTo>
                    <a:pt x="8072" y="0"/>
                  </a:moveTo>
                  <a:lnTo>
                    <a:pt x="8312" y="0"/>
                  </a:lnTo>
                  <a:cubicBezTo>
                    <a:pt x="8317" y="0"/>
                    <a:pt x="8320" y="4"/>
                    <a:pt x="8320" y="8"/>
                  </a:cubicBezTo>
                  <a:cubicBezTo>
                    <a:pt x="8320" y="13"/>
                    <a:pt x="8317" y="16"/>
                    <a:pt x="8312" y="16"/>
                  </a:cubicBezTo>
                  <a:lnTo>
                    <a:pt x="8072" y="16"/>
                  </a:lnTo>
                  <a:cubicBezTo>
                    <a:pt x="8068" y="16"/>
                    <a:pt x="8064" y="13"/>
                    <a:pt x="8064" y="8"/>
                  </a:cubicBezTo>
                  <a:cubicBezTo>
                    <a:pt x="8064" y="4"/>
                    <a:pt x="8068" y="0"/>
                    <a:pt x="8072" y="0"/>
                  </a:cubicBezTo>
                  <a:close/>
                  <a:moveTo>
                    <a:pt x="8456" y="0"/>
                  </a:moveTo>
                  <a:lnTo>
                    <a:pt x="8696" y="0"/>
                  </a:lnTo>
                  <a:cubicBezTo>
                    <a:pt x="8701" y="0"/>
                    <a:pt x="8704" y="4"/>
                    <a:pt x="8704" y="8"/>
                  </a:cubicBezTo>
                  <a:cubicBezTo>
                    <a:pt x="8704" y="13"/>
                    <a:pt x="8701" y="16"/>
                    <a:pt x="8696" y="16"/>
                  </a:cubicBezTo>
                  <a:lnTo>
                    <a:pt x="8456" y="16"/>
                  </a:lnTo>
                  <a:cubicBezTo>
                    <a:pt x="8452" y="16"/>
                    <a:pt x="8448" y="13"/>
                    <a:pt x="8448" y="8"/>
                  </a:cubicBezTo>
                  <a:cubicBezTo>
                    <a:pt x="8448" y="4"/>
                    <a:pt x="8452" y="0"/>
                    <a:pt x="8456" y="0"/>
                  </a:cubicBezTo>
                  <a:close/>
                  <a:moveTo>
                    <a:pt x="8840" y="0"/>
                  </a:moveTo>
                  <a:lnTo>
                    <a:pt x="9080" y="0"/>
                  </a:lnTo>
                  <a:cubicBezTo>
                    <a:pt x="9085" y="0"/>
                    <a:pt x="9088" y="4"/>
                    <a:pt x="9088" y="8"/>
                  </a:cubicBezTo>
                  <a:cubicBezTo>
                    <a:pt x="9088" y="13"/>
                    <a:pt x="9085" y="16"/>
                    <a:pt x="9080" y="16"/>
                  </a:cubicBezTo>
                  <a:lnTo>
                    <a:pt x="8840" y="16"/>
                  </a:lnTo>
                  <a:cubicBezTo>
                    <a:pt x="8836" y="16"/>
                    <a:pt x="8832" y="13"/>
                    <a:pt x="8832" y="8"/>
                  </a:cubicBezTo>
                  <a:cubicBezTo>
                    <a:pt x="8832" y="4"/>
                    <a:pt x="8836" y="0"/>
                    <a:pt x="8840" y="0"/>
                  </a:cubicBezTo>
                  <a:close/>
                  <a:moveTo>
                    <a:pt x="9224" y="0"/>
                  </a:moveTo>
                  <a:lnTo>
                    <a:pt x="9464" y="0"/>
                  </a:lnTo>
                  <a:cubicBezTo>
                    <a:pt x="9469" y="0"/>
                    <a:pt x="9472" y="4"/>
                    <a:pt x="9472" y="8"/>
                  </a:cubicBezTo>
                  <a:cubicBezTo>
                    <a:pt x="9472" y="13"/>
                    <a:pt x="9469" y="16"/>
                    <a:pt x="9464" y="16"/>
                  </a:cubicBezTo>
                  <a:lnTo>
                    <a:pt x="9224" y="16"/>
                  </a:lnTo>
                  <a:cubicBezTo>
                    <a:pt x="9220" y="16"/>
                    <a:pt x="9216" y="13"/>
                    <a:pt x="9216" y="8"/>
                  </a:cubicBezTo>
                  <a:cubicBezTo>
                    <a:pt x="9216" y="4"/>
                    <a:pt x="9220" y="0"/>
                    <a:pt x="9224" y="0"/>
                  </a:cubicBezTo>
                  <a:close/>
                  <a:moveTo>
                    <a:pt x="9608" y="0"/>
                  </a:moveTo>
                  <a:lnTo>
                    <a:pt x="9848" y="0"/>
                  </a:lnTo>
                  <a:cubicBezTo>
                    <a:pt x="9853" y="0"/>
                    <a:pt x="9856" y="4"/>
                    <a:pt x="9856" y="8"/>
                  </a:cubicBezTo>
                  <a:cubicBezTo>
                    <a:pt x="9856" y="13"/>
                    <a:pt x="9853" y="16"/>
                    <a:pt x="9848" y="16"/>
                  </a:cubicBezTo>
                  <a:lnTo>
                    <a:pt x="9608" y="16"/>
                  </a:lnTo>
                  <a:cubicBezTo>
                    <a:pt x="9604" y="16"/>
                    <a:pt x="9600" y="13"/>
                    <a:pt x="9600" y="8"/>
                  </a:cubicBezTo>
                  <a:cubicBezTo>
                    <a:pt x="9600" y="4"/>
                    <a:pt x="9604" y="0"/>
                    <a:pt x="9608" y="0"/>
                  </a:cubicBezTo>
                  <a:close/>
                  <a:moveTo>
                    <a:pt x="9992" y="0"/>
                  </a:moveTo>
                  <a:lnTo>
                    <a:pt x="10232" y="0"/>
                  </a:lnTo>
                  <a:cubicBezTo>
                    <a:pt x="10237" y="0"/>
                    <a:pt x="10240" y="4"/>
                    <a:pt x="10240" y="8"/>
                  </a:cubicBezTo>
                  <a:cubicBezTo>
                    <a:pt x="10240" y="13"/>
                    <a:pt x="10237" y="16"/>
                    <a:pt x="10232" y="16"/>
                  </a:cubicBezTo>
                  <a:lnTo>
                    <a:pt x="9992" y="16"/>
                  </a:lnTo>
                  <a:cubicBezTo>
                    <a:pt x="9988" y="16"/>
                    <a:pt x="9984" y="13"/>
                    <a:pt x="9984" y="8"/>
                  </a:cubicBezTo>
                  <a:cubicBezTo>
                    <a:pt x="9984" y="4"/>
                    <a:pt x="9988" y="0"/>
                    <a:pt x="9992" y="0"/>
                  </a:cubicBezTo>
                  <a:close/>
                  <a:moveTo>
                    <a:pt x="10376" y="0"/>
                  </a:moveTo>
                  <a:lnTo>
                    <a:pt x="10616" y="0"/>
                  </a:lnTo>
                  <a:cubicBezTo>
                    <a:pt x="10621" y="0"/>
                    <a:pt x="10624" y="4"/>
                    <a:pt x="10624" y="8"/>
                  </a:cubicBezTo>
                  <a:cubicBezTo>
                    <a:pt x="10624" y="13"/>
                    <a:pt x="10621" y="16"/>
                    <a:pt x="10616" y="16"/>
                  </a:cubicBezTo>
                  <a:lnTo>
                    <a:pt x="10376" y="16"/>
                  </a:lnTo>
                  <a:cubicBezTo>
                    <a:pt x="10372" y="16"/>
                    <a:pt x="10368" y="13"/>
                    <a:pt x="10368" y="8"/>
                  </a:cubicBezTo>
                  <a:cubicBezTo>
                    <a:pt x="10368" y="4"/>
                    <a:pt x="10372" y="0"/>
                    <a:pt x="10376" y="0"/>
                  </a:cubicBezTo>
                  <a:close/>
                  <a:moveTo>
                    <a:pt x="10760" y="0"/>
                  </a:moveTo>
                  <a:lnTo>
                    <a:pt x="11000" y="0"/>
                  </a:lnTo>
                  <a:cubicBezTo>
                    <a:pt x="11005" y="0"/>
                    <a:pt x="11008" y="4"/>
                    <a:pt x="11008" y="8"/>
                  </a:cubicBezTo>
                  <a:cubicBezTo>
                    <a:pt x="11008" y="13"/>
                    <a:pt x="11005" y="16"/>
                    <a:pt x="11000" y="16"/>
                  </a:cubicBezTo>
                  <a:lnTo>
                    <a:pt x="10760" y="16"/>
                  </a:lnTo>
                  <a:cubicBezTo>
                    <a:pt x="10756" y="16"/>
                    <a:pt x="10752" y="13"/>
                    <a:pt x="10752" y="8"/>
                  </a:cubicBezTo>
                  <a:cubicBezTo>
                    <a:pt x="10752" y="4"/>
                    <a:pt x="10756" y="0"/>
                    <a:pt x="10760" y="0"/>
                  </a:cubicBezTo>
                  <a:close/>
                  <a:moveTo>
                    <a:pt x="11144" y="0"/>
                  </a:moveTo>
                  <a:lnTo>
                    <a:pt x="11384" y="0"/>
                  </a:lnTo>
                  <a:cubicBezTo>
                    <a:pt x="11389" y="0"/>
                    <a:pt x="11392" y="4"/>
                    <a:pt x="11392" y="8"/>
                  </a:cubicBezTo>
                  <a:cubicBezTo>
                    <a:pt x="11392" y="13"/>
                    <a:pt x="11389" y="16"/>
                    <a:pt x="11384" y="16"/>
                  </a:cubicBezTo>
                  <a:lnTo>
                    <a:pt x="11144" y="16"/>
                  </a:lnTo>
                  <a:cubicBezTo>
                    <a:pt x="11140" y="16"/>
                    <a:pt x="11136" y="13"/>
                    <a:pt x="11136" y="8"/>
                  </a:cubicBezTo>
                  <a:cubicBezTo>
                    <a:pt x="11136" y="4"/>
                    <a:pt x="11140" y="0"/>
                    <a:pt x="11144" y="0"/>
                  </a:cubicBezTo>
                  <a:close/>
                  <a:moveTo>
                    <a:pt x="11528" y="0"/>
                  </a:moveTo>
                  <a:lnTo>
                    <a:pt x="11768" y="0"/>
                  </a:lnTo>
                  <a:cubicBezTo>
                    <a:pt x="11773" y="0"/>
                    <a:pt x="11776" y="4"/>
                    <a:pt x="11776" y="8"/>
                  </a:cubicBezTo>
                  <a:cubicBezTo>
                    <a:pt x="11776" y="13"/>
                    <a:pt x="11773" y="16"/>
                    <a:pt x="11768" y="16"/>
                  </a:cubicBezTo>
                  <a:lnTo>
                    <a:pt x="11528" y="16"/>
                  </a:lnTo>
                  <a:cubicBezTo>
                    <a:pt x="11524" y="16"/>
                    <a:pt x="11520" y="13"/>
                    <a:pt x="11520" y="8"/>
                  </a:cubicBezTo>
                  <a:cubicBezTo>
                    <a:pt x="11520" y="4"/>
                    <a:pt x="11524" y="0"/>
                    <a:pt x="11528" y="0"/>
                  </a:cubicBezTo>
                  <a:close/>
                  <a:moveTo>
                    <a:pt x="11912" y="0"/>
                  </a:moveTo>
                  <a:lnTo>
                    <a:pt x="12152" y="0"/>
                  </a:lnTo>
                  <a:cubicBezTo>
                    <a:pt x="12157" y="0"/>
                    <a:pt x="12160" y="4"/>
                    <a:pt x="12160" y="8"/>
                  </a:cubicBezTo>
                  <a:cubicBezTo>
                    <a:pt x="12160" y="13"/>
                    <a:pt x="12157" y="16"/>
                    <a:pt x="12152" y="16"/>
                  </a:cubicBezTo>
                  <a:lnTo>
                    <a:pt x="11912" y="16"/>
                  </a:lnTo>
                  <a:cubicBezTo>
                    <a:pt x="11908" y="16"/>
                    <a:pt x="11904" y="13"/>
                    <a:pt x="11904" y="8"/>
                  </a:cubicBezTo>
                  <a:cubicBezTo>
                    <a:pt x="11904" y="4"/>
                    <a:pt x="11908" y="0"/>
                    <a:pt x="11912" y="0"/>
                  </a:cubicBezTo>
                  <a:close/>
                  <a:moveTo>
                    <a:pt x="12296" y="0"/>
                  </a:moveTo>
                  <a:lnTo>
                    <a:pt x="12536" y="0"/>
                  </a:lnTo>
                  <a:cubicBezTo>
                    <a:pt x="12541" y="0"/>
                    <a:pt x="12544" y="4"/>
                    <a:pt x="12544" y="8"/>
                  </a:cubicBezTo>
                  <a:cubicBezTo>
                    <a:pt x="12544" y="13"/>
                    <a:pt x="12541" y="16"/>
                    <a:pt x="12536" y="16"/>
                  </a:cubicBezTo>
                  <a:lnTo>
                    <a:pt x="12296" y="16"/>
                  </a:lnTo>
                  <a:cubicBezTo>
                    <a:pt x="12292" y="16"/>
                    <a:pt x="12288" y="13"/>
                    <a:pt x="12288" y="8"/>
                  </a:cubicBezTo>
                  <a:cubicBezTo>
                    <a:pt x="12288" y="4"/>
                    <a:pt x="12292" y="0"/>
                    <a:pt x="12296" y="0"/>
                  </a:cubicBezTo>
                  <a:close/>
                  <a:moveTo>
                    <a:pt x="12680" y="0"/>
                  </a:moveTo>
                  <a:lnTo>
                    <a:pt x="12920" y="0"/>
                  </a:lnTo>
                  <a:cubicBezTo>
                    <a:pt x="12925" y="0"/>
                    <a:pt x="12928" y="4"/>
                    <a:pt x="12928" y="8"/>
                  </a:cubicBezTo>
                  <a:cubicBezTo>
                    <a:pt x="12928" y="13"/>
                    <a:pt x="12925" y="16"/>
                    <a:pt x="12920" y="16"/>
                  </a:cubicBezTo>
                  <a:lnTo>
                    <a:pt x="12680" y="16"/>
                  </a:lnTo>
                  <a:cubicBezTo>
                    <a:pt x="12676" y="16"/>
                    <a:pt x="12672" y="13"/>
                    <a:pt x="12672" y="8"/>
                  </a:cubicBezTo>
                  <a:cubicBezTo>
                    <a:pt x="12672" y="4"/>
                    <a:pt x="12676" y="0"/>
                    <a:pt x="12680" y="0"/>
                  </a:cubicBezTo>
                  <a:close/>
                  <a:moveTo>
                    <a:pt x="13064" y="0"/>
                  </a:moveTo>
                  <a:lnTo>
                    <a:pt x="13256" y="0"/>
                  </a:lnTo>
                  <a:cubicBezTo>
                    <a:pt x="13261" y="0"/>
                    <a:pt x="13264" y="4"/>
                    <a:pt x="13264" y="8"/>
                  </a:cubicBezTo>
                  <a:cubicBezTo>
                    <a:pt x="13264" y="13"/>
                    <a:pt x="13261" y="16"/>
                    <a:pt x="13256" y="16"/>
                  </a:cubicBezTo>
                  <a:lnTo>
                    <a:pt x="13064" y="16"/>
                  </a:lnTo>
                  <a:cubicBezTo>
                    <a:pt x="13060" y="16"/>
                    <a:pt x="13056" y="13"/>
                    <a:pt x="13056" y="8"/>
                  </a:cubicBezTo>
                  <a:cubicBezTo>
                    <a:pt x="13056" y="4"/>
                    <a:pt x="13060" y="0"/>
                    <a:pt x="1306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7"/>
            <p:cNvSpPr>
              <a:spLocks noChangeAspect="1" noChangeArrowheads="1"/>
            </p:cNvSpPr>
            <p:nvPr/>
          </p:nvSpPr>
          <p:spPr bwMode="auto">
            <a:xfrm>
              <a:off x="599" y="1843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Layer </a:t>
              </a:r>
              <a:endParaRPr lang="en-US"/>
            </a:p>
          </p:txBody>
        </p:sp>
        <p:sp>
          <p:nvSpPr>
            <p:cNvPr id="51" name="Rectangle 48"/>
            <p:cNvSpPr>
              <a:spLocks noChangeAspect="1" noChangeArrowheads="1"/>
            </p:cNvSpPr>
            <p:nvPr/>
          </p:nvSpPr>
          <p:spPr bwMode="auto">
            <a:xfrm>
              <a:off x="923" y="1843"/>
              <a:ext cx="6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2" name="Rectangle 49"/>
            <p:cNvSpPr>
              <a:spLocks noChangeAspect="1" noChangeArrowheads="1"/>
            </p:cNvSpPr>
            <p:nvPr/>
          </p:nvSpPr>
          <p:spPr bwMode="auto">
            <a:xfrm>
              <a:off x="599" y="2035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Layer </a:t>
              </a:r>
              <a:endParaRPr lang="en-US"/>
            </a:p>
          </p:txBody>
        </p:sp>
        <p:sp>
          <p:nvSpPr>
            <p:cNvPr id="53" name="Rectangle 50"/>
            <p:cNvSpPr>
              <a:spLocks noChangeAspect="1" noChangeArrowheads="1"/>
            </p:cNvSpPr>
            <p:nvPr/>
          </p:nvSpPr>
          <p:spPr bwMode="auto">
            <a:xfrm>
              <a:off x="923" y="2035"/>
              <a:ext cx="6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 flipV="1">
              <a:off x="2186" y="2300"/>
              <a:ext cx="0" cy="19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2"/>
            <p:cNvSpPr>
              <a:spLocks noChangeAspect="1" noChangeArrowheads="1"/>
            </p:cNvSpPr>
            <p:nvPr/>
          </p:nvSpPr>
          <p:spPr bwMode="auto">
            <a:xfrm>
              <a:off x="2154" y="2462"/>
              <a:ext cx="65" cy="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3"/>
            <p:cNvSpPr>
              <a:spLocks noChangeAspect="1" noChangeArrowheads="1"/>
            </p:cNvSpPr>
            <p:nvPr/>
          </p:nvSpPr>
          <p:spPr bwMode="auto">
            <a:xfrm>
              <a:off x="2154" y="2462"/>
              <a:ext cx="65" cy="6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 noChangeAspect="1"/>
            </p:cNvSpPr>
            <p:nvPr/>
          </p:nvSpPr>
          <p:spPr bwMode="auto">
            <a:xfrm>
              <a:off x="2316" y="2300"/>
              <a:ext cx="130" cy="453"/>
            </a:xfrm>
            <a:custGeom>
              <a:avLst/>
              <a:gdLst/>
              <a:ahLst/>
              <a:cxnLst>
                <a:cxn ang="0">
                  <a:pos x="144" y="504"/>
                </a:cxn>
                <a:cxn ang="0">
                  <a:pos x="0" y="504"/>
                </a:cxn>
                <a:cxn ang="0">
                  <a:pos x="0" y="0"/>
                </a:cxn>
              </a:cxnLst>
              <a:rect l="0" t="0" r="r" b="b"/>
              <a:pathLst>
                <a:path w="144" h="504">
                  <a:moveTo>
                    <a:pt x="144" y="504"/>
                  </a:move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5"/>
            <p:cNvSpPr>
              <a:spLocks noChangeAspect="1" noChangeShapeType="1"/>
            </p:cNvSpPr>
            <p:nvPr/>
          </p:nvSpPr>
          <p:spPr bwMode="auto">
            <a:xfrm flipH="1">
              <a:off x="2186" y="1328"/>
              <a:ext cx="168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Aspect="1" noChangeShapeType="1"/>
            </p:cNvSpPr>
            <p:nvPr/>
          </p:nvSpPr>
          <p:spPr bwMode="auto">
            <a:xfrm>
              <a:off x="2208" y="1344"/>
              <a:ext cx="0" cy="58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Aspect="1" noChangeShapeType="1"/>
            </p:cNvSpPr>
            <p:nvPr/>
          </p:nvSpPr>
          <p:spPr bwMode="auto">
            <a:xfrm>
              <a:off x="2316" y="1328"/>
              <a:ext cx="0" cy="58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Aspect="1" noChangeShapeType="1"/>
            </p:cNvSpPr>
            <p:nvPr/>
          </p:nvSpPr>
          <p:spPr bwMode="auto">
            <a:xfrm flipV="1">
              <a:off x="2186" y="1911"/>
              <a:ext cx="130" cy="1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flipH="1" flipV="1">
              <a:off x="2186" y="1911"/>
              <a:ext cx="130" cy="1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Aspect="1" noChangeShapeType="1"/>
            </p:cNvSpPr>
            <p:nvPr/>
          </p:nvSpPr>
          <p:spPr bwMode="auto">
            <a:xfrm>
              <a:off x="2186" y="2041"/>
              <a:ext cx="0" cy="9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Aspect="1" noChangeShapeType="1"/>
            </p:cNvSpPr>
            <p:nvPr/>
          </p:nvSpPr>
          <p:spPr bwMode="auto">
            <a:xfrm>
              <a:off x="2316" y="2041"/>
              <a:ext cx="0" cy="3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2"/>
            <p:cNvSpPr>
              <a:spLocks noChangeAspect="1" noChangeArrowheads="1"/>
            </p:cNvSpPr>
            <p:nvPr/>
          </p:nvSpPr>
          <p:spPr bwMode="auto">
            <a:xfrm>
              <a:off x="3198" y="2522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sng">
                  <a:solidFill>
                    <a:srgbClr val="000000"/>
                  </a:solidFill>
                </a:rPr>
                <a:t>12315</a:t>
              </a:r>
              <a:endParaRPr lang="en-US" u="sng"/>
            </a:p>
          </p:txBody>
        </p:sp>
        <p:sp>
          <p:nvSpPr>
            <p:cNvPr id="66" name="Rectangle 63"/>
            <p:cNvSpPr>
              <a:spLocks noChangeAspect="1" noChangeArrowheads="1"/>
            </p:cNvSpPr>
            <p:nvPr/>
          </p:nvSpPr>
          <p:spPr bwMode="auto">
            <a:xfrm>
              <a:off x="3198" y="901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u="sng">
                  <a:solidFill>
                    <a:srgbClr val="000000"/>
                  </a:solidFill>
                </a:rPr>
                <a:t>12325</a:t>
              </a:r>
              <a:endParaRPr lang="en-US" u="sng"/>
            </a:p>
          </p:txBody>
        </p:sp>
        <p:sp>
          <p:nvSpPr>
            <p:cNvPr id="67" name="Line 64"/>
            <p:cNvSpPr>
              <a:spLocks noChangeAspect="1" noChangeShapeType="1"/>
            </p:cNvSpPr>
            <p:nvPr/>
          </p:nvSpPr>
          <p:spPr bwMode="auto">
            <a:xfrm flipV="1">
              <a:off x="1150" y="1780"/>
              <a:ext cx="0" cy="7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 noChangeAspect="1"/>
            </p:cNvSpPr>
            <p:nvPr/>
          </p:nvSpPr>
          <p:spPr bwMode="auto">
            <a:xfrm>
              <a:off x="1126" y="2554"/>
              <a:ext cx="47" cy="7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6" y="78"/>
                </a:cxn>
                <a:cxn ang="0">
                  <a:pos x="0" y="0"/>
                </a:cxn>
                <a:cxn ang="0">
                  <a:pos x="52" y="0"/>
                </a:cxn>
              </a:cxnLst>
              <a:rect l="0" t="0" r="r" b="b"/>
              <a:pathLst>
                <a:path w="52" h="78">
                  <a:moveTo>
                    <a:pt x="52" y="0"/>
                  </a:moveTo>
                  <a:lnTo>
                    <a:pt x="26" y="78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 noChangeAspect="1"/>
            </p:cNvSpPr>
            <p:nvPr/>
          </p:nvSpPr>
          <p:spPr bwMode="auto">
            <a:xfrm>
              <a:off x="1126" y="1717"/>
              <a:ext cx="47" cy="7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26" y="0"/>
                </a:cxn>
                <a:cxn ang="0">
                  <a:pos x="52" y="78"/>
                </a:cxn>
                <a:cxn ang="0">
                  <a:pos x="0" y="78"/>
                </a:cxn>
              </a:cxnLst>
              <a:rect l="0" t="0" r="r" b="b"/>
              <a:pathLst>
                <a:path w="52" h="78">
                  <a:moveTo>
                    <a:pt x="0" y="78"/>
                  </a:moveTo>
                  <a:lnTo>
                    <a:pt x="26" y="0"/>
                  </a:lnTo>
                  <a:lnTo>
                    <a:pt x="52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 noChangeAspect="1"/>
            </p:cNvSpPr>
            <p:nvPr/>
          </p:nvSpPr>
          <p:spPr bwMode="auto">
            <a:xfrm>
              <a:off x="2446" y="745"/>
              <a:ext cx="259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 noChangeAspect="1"/>
            </p:cNvSpPr>
            <p:nvPr/>
          </p:nvSpPr>
          <p:spPr bwMode="auto">
            <a:xfrm>
              <a:off x="2446" y="745"/>
              <a:ext cx="259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69"/>
            <p:cNvSpPr>
              <a:spLocks noChangeAspect="1" noChangeArrowheads="1"/>
            </p:cNvSpPr>
            <p:nvPr/>
          </p:nvSpPr>
          <p:spPr bwMode="auto">
            <a:xfrm>
              <a:off x="2473" y="81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73" name="Rectangle 70"/>
            <p:cNvSpPr>
              <a:spLocks noChangeAspect="1" noChangeArrowheads="1"/>
            </p:cNvSpPr>
            <p:nvPr/>
          </p:nvSpPr>
          <p:spPr bwMode="auto">
            <a:xfrm>
              <a:off x="2548" y="815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74" name="Rectangle 71"/>
            <p:cNvSpPr>
              <a:spLocks noChangeAspect="1" noChangeArrowheads="1"/>
            </p:cNvSpPr>
            <p:nvPr/>
          </p:nvSpPr>
          <p:spPr bwMode="auto">
            <a:xfrm>
              <a:off x="2473" y="107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75" name="Rectangle 72"/>
            <p:cNvSpPr>
              <a:spLocks noChangeAspect="1" noChangeArrowheads="1"/>
            </p:cNvSpPr>
            <p:nvPr/>
          </p:nvSpPr>
          <p:spPr bwMode="auto">
            <a:xfrm>
              <a:off x="2548" y="1075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6" name="Freeform 73"/>
            <p:cNvSpPr>
              <a:spLocks noChangeAspect="1"/>
            </p:cNvSpPr>
            <p:nvPr/>
          </p:nvSpPr>
          <p:spPr bwMode="auto">
            <a:xfrm>
              <a:off x="2446" y="2374"/>
              <a:ext cx="259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 noChangeAspect="1"/>
            </p:cNvSpPr>
            <p:nvPr/>
          </p:nvSpPr>
          <p:spPr bwMode="auto">
            <a:xfrm>
              <a:off x="2446" y="2374"/>
              <a:ext cx="259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5"/>
            <p:cNvSpPr>
              <a:spLocks noChangeAspect="1" noChangeArrowheads="1"/>
            </p:cNvSpPr>
            <p:nvPr/>
          </p:nvSpPr>
          <p:spPr bwMode="auto">
            <a:xfrm>
              <a:off x="2473" y="2440"/>
              <a:ext cx="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79" name="Rectangle 76"/>
            <p:cNvSpPr>
              <a:spLocks noChangeAspect="1" noChangeArrowheads="1"/>
            </p:cNvSpPr>
            <p:nvPr/>
          </p:nvSpPr>
          <p:spPr bwMode="auto">
            <a:xfrm>
              <a:off x="2548" y="2440"/>
              <a:ext cx="5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0" name="Rectangle 77"/>
            <p:cNvSpPr>
              <a:spLocks noChangeAspect="1" noChangeArrowheads="1"/>
            </p:cNvSpPr>
            <p:nvPr/>
          </p:nvSpPr>
          <p:spPr bwMode="auto">
            <a:xfrm>
              <a:off x="2473" y="2699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81" name="Rectangle 78"/>
            <p:cNvSpPr>
              <a:spLocks noChangeAspect="1" noChangeArrowheads="1"/>
            </p:cNvSpPr>
            <p:nvPr/>
          </p:nvSpPr>
          <p:spPr bwMode="auto">
            <a:xfrm>
              <a:off x="2548" y="2699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2" name="Freeform 79"/>
            <p:cNvSpPr>
              <a:spLocks noChangeAspect="1"/>
            </p:cNvSpPr>
            <p:nvPr/>
          </p:nvSpPr>
          <p:spPr bwMode="auto">
            <a:xfrm>
              <a:off x="2705" y="874"/>
              <a:ext cx="129" cy="13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144"/>
                </a:cxn>
                <a:cxn ang="0">
                  <a:pos x="144" y="0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 noChangeAspect="1"/>
            </p:cNvSpPr>
            <p:nvPr/>
          </p:nvSpPr>
          <p:spPr bwMode="auto">
            <a:xfrm>
              <a:off x="2705" y="2494"/>
              <a:ext cx="129" cy="13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144"/>
                </a:cxn>
                <a:cxn ang="0">
                  <a:pos x="144" y="0"/>
                </a:cxn>
              </a:cxnLst>
              <a:rect l="0" t="0" r="r" b="b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/>
            <p:cNvSpPr>
              <a:spLocks noChangeAspect="1" noChangeShapeType="1"/>
            </p:cNvSpPr>
            <p:nvPr/>
          </p:nvSpPr>
          <p:spPr bwMode="auto">
            <a:xfrm>
              <a:off x="4325" y="874"/>
              <a:ext cx="3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/>
            <p:cNvSpPr>
              <a:spLocks noChangeAspect="1" noChangeShapeType="1"/>
            </p:cNvSpPr>
            <p:nvPr/>
          </p:nvSpPr>
          <p:spPr bwMode="auto">
            <a:xfrm>
              <a:off x="4454" y="874"/>
              <a:ext cx="0" cy="4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83"/>
            <p:cNvSpPr>
              <a:spLocks noChangeAspect="1" noChangeArrowheads="1"/>
            </p:cNvSpPr>
            <p:nvPr/>
          </p:nvSpPr>
          <p:spPr bwMode="auto">
            <a:xfrm>
              <a:off x="4422" y="842"/>
              <a:ext cx="65" cy="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spect="1" noChangeArrowheads="1"/>
            </p:cNvSpPr>
            <p:nvPr/>
          </p:nvSpPr>
          <p:spPr bwMode="auto">
            <a:xfrm>
              <a:off x="4422" y="842"/>
              <a:ext cx="65" cy="6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 noChangeAspect="1"/>
            </p:cNvSpPr>
            <p:nvPr/>
          </p:nvSpPr>
          <p:spPr bwMode="auto">
            <a:xfrm>
              <a:off x="4584" y="1133"/>
              <a:ext cx="129" cy="19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0" y="216"/>
                </a:cxn>
              </a:cxnLst>
              <a:rect l="0" t="0" r="r" b="b"/>
              <a:pathLst>
                <a:path w="144" h="216">
                  <a:moveTo>
                    <a:pt x="144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/>
            <p:cNvSpPr>
              <a:spLocks noChangeAspect="1" noChangeShapeType="1"/>
            </p:cNvSpPr>
            <p:nvPr/>
          </p:nvSpPr>
          <p:spPr bwMode="auto">
            <a:xfrm>
              <a:off x="4325" y="2494"/>
              <a:ext cx="3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7"/>
            <p:cNvSpPr>
              <a:spLocks noChangeAspect="1" noChangeShapeType="1"/>
            </p:cNvSpPr>
            <p:nvPr/>
          </p:nvSpPr>
          <p:spPr bwMode="auto">
            <a:xfrm flipV="1">
              <a:off x="4454" y="2300"/>
              <a:ext cx="0" cy="19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88"/>
            <p:cNvSpPr>
              <a:spLocks noChangeAspect="1" noChangeArrowheads="1"/>
            </p:cNvSpPr>
            <p:nvPr/>
          </p:nvSpPr>
          <p:spPr bwMode="auto">
            <a:xfrm>
              <a:off x="4422" y="2462"/>
              <a:ext cx="65" cy="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89"/>
            <p:cNvSpPr>
              <a:spLocks noChangeAspect="1" noChangeArrowheads="1"/>
            </p:cNvSpPr>
            <p:nvPr/>
          </p:nvSpPr>
          <p:spPr bwMode="auto">
            <a:xfrm>
              <a:off x="4422" y="2462"/>
              <a:ext cx="65" cy="6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 noChangeAspect="1"/>
            </p:cNvSpPr>
            <p:nvPr/>
          </p:nvSpPr>
          <p:spPr bwMode="auto">
            <a:xfrm>
              <a:off x="4584" y="2300"/>
              <a:ext cx="129" cy="453"/>
            </a:xfrm>
            <a:custGeom>
              <a:avLst/>
              <a:gdLst/>
              <a:ahLst/>
              <a:cxnLst>
                <a:cxn ang="0">
                  <a:pos x="144" y="504"/>
                </a:cxn>
                <a:cxn ang="0">
                  <a:pos x="0" y="504"/>
                </a:cxn>
                <a:cxn ang="0">
                  <a:pos x="0" y="0"/>
                </a:cxn>
              </a:cxnLst>
              <a:rect l="0" t="0" r="r" b="b"/>
              <a:pathLst>
                <a:path w="144" h="504">
                  <a:moveTo>
                    <a:pt x="144" y="504"/>
                  </a:move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1"/>
            <p:cNvSpPr>
              <a:spLocks noChangeAspect="1" noChangeShapeType="1"/>
            </p:cNvSpPr>
            <p:nvPr/>
          </p:nvSpPr>
          <p:spPr bwMode="auto">
            <a:xfrm>
              <a:off x="4454" y="1328"/>
              <a:ext cx="0" cy="58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2"/>
            <p:cNvSpPr>
              <a:spLocks noChangeAspect="1" noChangeShapeType="1"/>
            </p:cNvSpPr>
            <p:nvPr/>
          </p:nvSpPr>
          <p:spPr bwMode="auto">
            <a:xfrm>
              <a:off x="4584" y="1328"/>
              <a:ext cx="0" cy="58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3"/>
            <p:cNvSpPr>
              <a:spLocks noChangeAspect="1" noChangeShapeType="1"/>
            </p:cNvSpPr>
            <p:nvPr/>
          </p:nvSpPr>
          <p:spPr bwMode="auto">
            <a:xfrm flipV="1">
              <a:off x="4454" y="1911"/>
              <a:ext cx="130" cy="1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4"/>
            <p:cNvSpPr>
              <a:spLocks noChangeAspect="1" noChangeShapeType="1"/>
            </p:cNvSpPr>
            <p:nvPr/>
          </p:nvSpPr>
          <p:spPr bwMode="auto">
            <a:xfrm flipH="1" flipV="1">
              <a:off x="4454" y="1911"/>
              <a:ext cx="130" cy="1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5"/>
            <p:cNvSpPr>
              <a:spLocks noChangeAspect="1" noChangeShapeType="1"/>
            </p:cNvSpPr>
            <p:nvPr/>
          </p:nvSpPr>
          <p:spPr bwMode="auto">
            <a:xfrm>
              <a:off x="4454" y="2041"/>
              <a:ext cx="0" cy="3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6"/>
            <p:cNvSpPr>
              <a:spLocks noChangeAspect="1" noChangeShapeType="1"/>
            </p:cNvSpPr>
            <p:nvPr/>
          </p:nvSpPr>
          <p:spPr bwMode="auto">
            <a:xfrm>
              <a:off x="4584" y="2041"/>
              <a:ext cx="0" cy="3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 noChangeAspect="1"/>
            </p:cNvSpPr>
            <p:nvPr/>
          </p:nvSpPr>
          <p:spPr bwMode="auto">
            <a:xfrm>
              <a:off x="4713" y="745"/>
              <a:ext cx="260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 noChangeAspect="1"/>
            </p:cNvSpPr>
            <p:nvPr/>
          </p:nvSpPr>
          <p:spPr bwMode="auto">
            <a:xfrm>
              <a:off x="4713" y="745"/>
              <a:ext cx="260" cy="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99"/>
            <p:cNvSpPr>
              <a:spLocks noChangeAspect="1" noChangeArrowheads="1"/>
            </p:cNvSpPr>
            <p:nvPr/>
          </p:nvSpPr>
          <p:spPr bwMode="auto">
            <a:xfrm>
              <a:off x="4740" y="81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03" name="Rectangle 100"/>
            <p:cNvSpPr>
              <a:spLocks noChangeAspect="1" noChangeArrowheads="1"/>
            </p:cNvSpPr>
            <p:nvPr/>
          </p:nvSpPr>
          <p:spPr bwMode="auto">
            <a:xfrm>
              <a:off x="4816" y="815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4" name="Rectangle 101"/>
            <p:cNvSpPr>
              <a:spLocks noChangeAspect="1" noChangeArrowheads="1"/>
            </p:cNvSpPr>
            <p:nvPr/>
          </p:nvSpPr>
          <p:spPr bwMode="auto">
            <a:xfrm>
              <a:off x="4740" y="107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05" name="Rectangle 102"/>
            <p:cNvSpPr>
              <a:spLocks noChangeAspect="1" noChangeArrowheads="1"/>
            </p:cNvSpPr>
            <p:nvPr/>
          </p:nvSpPr>
          <p:spPr bwMode="auto">
            <a:xfrm>
              <a:off x="4816" y="1075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06" name="Freeform 103"/>
            <p:cNvSpPr>
              <a:spLocks noChangeAspect="1"/>
            </p:cNvSpPr>
            <p:nvPr/>
          </p:nvSpPr>
          <p:spPr bwMode="auto">
            <a:xfrm>
              <a:off x="4713" y="2374"/>
              <a:ext cx="260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 noChangeAspect="1"/>
            </p:cNvSpPr>
            <p:nvPr/>
          </p:nvSpPr>
          <p:spPr bwMode="auto">
            <a:xfrm>
              <a:off x="4713" y="2374"/>
              <a:ext cx="260" cy="5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288" y="432"/>
                </a:cxn>
                <a:cxn ang="0">
                  <a:pos x="288" y="144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0" y="0"/>
                  </a:moveTo>
                  <a:lnTo>
                    <a:pt x="0" y="576"/>
                  </a:lnTo>
                  <a:lnTo>
                    <a:pt x="288" y="432"/>
                  </a:lnTo>
                  <a:lnTo>
                    <a:pt x="288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05"/>
            <p:cNvSpPr>
              <a:spLocks noChangeAspect="1" noChangeArrowheads="1"/>
            </p:cNvSpPr>
            <p:nvPr/>
          </p:nvSpPr>
          <p:spPr bwMode="auto">
            <a:xfrm>
              <a:off x="4740" y="2440"/>
              <a:ext cx="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09" name="Rectangle 106"/>
            <p:cNvSpPr>
              <a:spLocks noChangeAspect="1" noChangeArrowheads="1"/>
            </p:cNvSpPr>
            <p:nvPr/>
          </p:nvSpPr>
          <p:spPr bwMode="auto">
            <a:xfrm>
              <a:off x="4816" y="2440"/>
              <a:ext cx="5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10" name="Rectangle 107"/>
            <p:cNvSpPr>
              <a:spLocks noChangeAspect="1" noChangeArrowheads="1"/>
            </p:cNvSpPr>
            <p:nvPr/>
          </p:nvSpPr>
          <p:spPr bwMode="auto">
            <a:xfrm>
              <a:off x="4740" y="2699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11" name="Rectangle 108"/>
            <p:cNvSpPr>
              <a:spLocks noChangeAspect="1" noChangeArrowheads="1"/>
            </p:cNvSpPr>
            <p:nvPr/>
          </p:nvSpPr>
          <p:spPr bwMode="auto">
            <a:xfrm>
              <a:off x="4816" y="2699"/>
              <a:ext cx="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12" name="Oval 109"/>
            <p:cNvSpPr>
              <a:spLocks noChangeAspect="1" noChangeArrowheads="1"/>
            </p:cNvSpPr>
            <p:nvPr/>
          </p:nvSpPr>
          <p:spPr bwMode="auto">
            <a:xfrm>
              <a:off x="2154" y="1295"/>
              <a:ext cx="65" cy="6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110"/>
            <p:cNvSpPr>
              <a:spLocks noChangeAspect="1" noChangeArrowheads="1"/>
            </p:cNvSpPr>
            <p:nvPr/>
          </p:nvSpPr>
          <p:spPr bwMode="auto">
            <a:xfrm>
              <a:off x="2154" y="1295"/>
              <a:ext cx="65" cy="6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1"/>
            <p:cNvSpPr>
              <a:spLocks noChangeAspect="1" noChangeShapeType="1"/>
            </p:cNvSpPr>
            <p:nvPr/>
          </p:nvSpPr>
          <p:spPr bwMode="auto">
            <a:xfrm flipH="1">
              <a:off x="1344" y="1133"/>
              <a:ext cx="3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2"/>
            <p:cNvSpPr>
              <a:spLocks noChangeAspect="1"/>
            </p:cNvSpPr>
            <p:nvPr/>
          </p:nvSpPr>
          <p:spPr bwMode="auto">
            <a:xfrm>
              <a:off x="1663" y="1110"/>
              <a:ext cx="70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8" h="52">
                  <a:moveTo>
                    <a:pt x="0" y="0"/>
                  </a:moveTo>
                  <a:lnTo>
                    <a:pt x="78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 noChangeAspect="1"/>
            </p:cNvSpPr>
            <p:nvPr/>
          </p:nvSpPr>
          <p:spPr bwMode="auto">
            <a:xfrm>
              <a:off x="3871" y="2753"/>
              <a:ext cx="66" cy="19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0" y="216"/>
                </a:cxn>
              </a:cxnLst>
              <a:rect l="0" t="0" r="r" b="b"/>
              <a:pathLst>
                <a:path w="73" h="216">
                  <a:moveTo>
                    <a:pt x="73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 noChangeAspect="1"/>
            </p:cNvSpPr>
            <p:nvPr/>
          </p:nvSpPr>
          <p:spPr bwMode="auto">
            <a:xfrm>
              <a:off x="3930" y="2730"/>
              <a:ext cx="71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6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78" h="52">
                  <a:moveTo>
                    <a:pt x="0" y="0"/>
                  </a:moveTo>
                  <a:lnTo>
                    <a:pt x="78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5"/>
            <p:cNvSpPr>
              <a:spLocks noChangeAspect="1" noChangeShapeType="1"/>
            </p:cNvSpPr>
            <p:nvPr/>
          </p:nvSpPr>
          <p:spPr bwMode="auto">
            <a:xfrm flipH="1">
              <a:off x="2186" y="2948"/>
              <a:ext cx="168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6"/>
            <p:cNvSpPr>
              <a:spLocks noChangeAspect="1"/>
            </p:cNvSpPr>
            <p:nvPr/>
          </p:nvSpPr>
          <p:spPr bwMode="auto">
            <a:xfrm>
              <a:off x="1408" y="874"/>
              <a:ext cx="3046" cy="713"/>
            </a:xfrm>
            <a:custGeom>
              <a:avLst/>
              <a:gdLst/>
              <a:ahLst/>
              <a:cxnLst>
                <a:cxn ang="0">
                  <a:pos x="3385" y="0"/>
                </a:cxn>
                <a:cxn ang="0">
                  <a:pos x="3385" y="792"/>
                </a:cxn>
                <a:cxn ang="0">
                  <a:pos x="0" y="792"/>
                </a:cxn>
              </a:cxnLst>
              <a:rect l="0" t="0" r="r" b="b"/>
              <a:pathLst>
                <a:path w="3385" h="792">
                  <a:moveTo>
                    <a:pt x="3385" y="0"/>
                  </a:moveTo>
                  <a:lnTo>
                    <a:pt x="3385" y="792"/>
                  </a:lnTo>
                  <a:lnTo>
                    <a:pt x="0" y="79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7"/>
            <p:cNvSpPr>
              <a:spLocks noChangeAspect="1"/>
            </p:cNvSpPr>
            <p:nvPr/>
          </p:nvSpPr>
          <p:spPr bwMode="auto">
            <a:xfrm>
              <a:off x="1344" y="1564"/>
              <a:ext cx="70" cy="46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0" y="26"/>
                </a:cxn>
                <a:cxn ang="0">
                  <a:pos x="78" y="0"/>
                </a:cxn>
                <a:cxn ang="0">
                  <a:pos x="78" y="52"/>
                </a:cxn>
              </a:cxnLst>
              <a:rect l="0" t="0" r="r" b="b"/>
              <a:pathLst>
                <a:path w="78" h="52">
                  <a:moveTo>
                    <a:pt x="78" y="52"/>
                  </a:moveTo>
                  <a:lnTo>
                    <a:pt x="0" y="26"/>
                  </a:lnTo>
                  <a:lnTo>
                    <a:pt x="78" y="0"/>
                  </a:lnTo>
                  <a:lnTo>
                    <a:pt x="7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8"/>
            <p:cNvSpPr>
              <a:spLocks noChangeAspect="1" noChangeShapeType="1"/>
            </p:cNvSpPr>
            <p:nvPr/>
          </p:nvSpPr>
          <p:spPr bwMode="auto">
            <a:xfrm>
              <a:off x="4973" y="100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9"/>
            <p:cNvSpPr>
              <a:spLocks noChangeAspect="1" noChangeShapeType="1"/>
            </p:cNvSpPr>
            <p:nvPr/>
          </p:nvSpPr>
          <p:spPr bwMode="auto">
            <a:xfrm>
              <a:off x="4973" y="262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0"/>
            <p:cNvSpPr>
              <a:spLocks noChangeAspect="1" noChangeShapeType="1"/>
            </p:cNvSpPr>
            <p:nvPr/>
          </p:nvSpPr>
          <p:spPr bwMode="auto">
            <a:xfrm>
              <a:off x="1474" y="249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1"/>
            <p:cNvSpPr>
              <a:spLocks noChangeAspect="1" noChangeShapeType="1"/>
            </p:cNvSpPr>
            <p:nvPr/>
          </p:nvSpPr>
          <p:spPr bwMode="auto">
            <a:xfrm>
              <a:off x="1474" y="874"/>
              <a:ext cx="25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2"/>
            <p:cNvSpPr>
              <a:spLocks noChangeAspect="1"/>
            </p:cNvSpPr>
            <p:nvPr/>
          </p:nvSpPr>
          <p:spPr bwMode="auto">
            <a:xfrm>
              <a:off x="1629" y="615"/>
              <a:ext cx="207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8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8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3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3"/>
            <p:cNvSpPr>
              <a:spLocks noChangeAspect="1"/>
            </p:cNvSpPr>
            <p:nvPr/>
          </p:nvSpPr>
          <p:spPr bwMode="auto">
            <a:xfrm>
              <a:off x="2770" y="1101"/>
              <a:ext cx="206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7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7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2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24"/>
            <p:cNvSpPr>
              <a:spLocks noChangeAspect="1" noChangeArrowheads="1"/>
            </p:cNvSpPr>
            <p:nvPr/>
          </p:nvSpPr>
          <p:spPr bwMode="auto">
            <a:xfrm>
              <a:off x="3016" y="1160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12323</a:t>
              </a:r>
              <a:endParaRPr lang="en-US"/>
            </a:p>
          </p:txBody>
        </p:sp>
        <p:sp>
          <p:nvSpPr>
            <p:cNvPr id="128" name="Rectangle 125"/>
            <p:cNvSpPr>
              <a:spLocks noChangeAspect="1" noChangeArrowheads="1"/>
            </p:cNvSpPr>
            <p:nvPr/>
          </p:nvSpPr>
          <p:spPr bwMode="auto">
            <a:xfrm>
              <a:off x="1312" y="545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12321</a:t>
              </a:r>
              <a:endParaRPr lang="en-US"/>
            </a:p>
          </p:txBody>
        </p:sp>
        <p:sp>
          <p:nvSpPr>
            <p:cNvPr id="129" name="Freeform 126"/>
            <p:cNvSpPr>
              <a:spLocks noChangeAspect="1"/>
            </p:cNvSpPr>
            <p:nvPr/>
          </p:nvSpPr>
          <p:spPr bwMode="auto">
            <a:xfrm>
              <a:off x="3936" y="615"/>
              <a:ext cx="207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7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7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2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7"/>
            <p:cNvSpPr>
              <a:spLocks noChangeAspect="1" noChangeArrowheads="1"/>
            </p:cNvSpPr>
            <p:nvPr/>
          </p:nvSpPr>
          <p:spPr bwMode="auto">
            <a:xfrm>
              <a:off x="3774" y="480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12322</a:t>
              </a:r>
              <a:endParaRPr lang="en-US"/>
            </a:p>
          </p:txBody>
        </p:sp>
        <p:sp>
          <p:nvSpPr>
            <p:cNvPr id="131" name="Freeform 128"/>
            <p:cNvSpPr>
              <a:spLocks noChangeAspect="1"/>
            </p:cNvSpPr>
            <p:nvPr/>
          </p:nvSpPr>
          <p:spPr bwMode="auto">
            <a:xfrm>
              <a:off x="4902" y="1263"/>
              <a:ext cx="89" cy="238"/>
            </a:xfrm>
            <a:custGeom>
              <a:avLst/>
              <a:gdLst/>
              <a:ahLst/>
              <a:cxnLst>
                <a:cxn ang="0">
                  <a:pos x="79" y="265"/>
                </a:cxn>
                <a:cxn ang="0">
                  <a:pos x="10" y="105"/>
                </a:cxn>
                <a:cxn ang="0">
                  <a:pos x="10" y="105"/>
                </a:cxn>
                <a:cxn ang="0">
                  <a:pos x="49" y="132"/>
                </a:cxn>
                <a:cxn ang="0">
                  <a:pos x="84" y="164"/>
                </a:cxn>
                <a:cxn ang="0">
                  <a:pos x="88" y="160"/>
                </a:cxn>
                <a:cxn ang="0">
                  <a:pos x="19" y="0"/>
                </a:cxn>
              </a:cxnLst>
              <a:rect l="0" t="0" r="r" b="b"/>
              <a:pathLst>
                <a:path w="98" h="265">
                  <a:moveTo>
                    <a:pt x="79" y="265"/>
                  </a:moveTo>
                  <a:cubicBezTo>
                    <a:pt x="31" y="182"/>
                    <a:pt x="0" y="111"/>
                    <a:pt x="10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20" y="102"/>
                    <a:pt x="35" y="113"/>
                    <a:pt x="49" y="132"/>
                  </a:cubicBezTo>
                  <a:cubicBezTo>
                    <a:pt x="60" y="153"/>
                    <a:pt x="76" y="167"/>
                    <a:pt x="84" y="164"/>
                  </a:cubicBezTo>
                  <a:cubicBezTo>
                    <a:pt x="86" y="164"/>
                    <a:pt x="87" y="162"/>
                    <a:pt x="88" y="160"/>
                  </a:cubicBezTo>
                  <a:cubicBezTo>
                    <a:pt x="98" y="154"/>
                    <a:pt x="67" y="83"/>
                    <a:pt x="19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29"/>
            <p:cNvSpPr>
              <a:spLocks noChangeAspect="1" noChangeArrowheads="1"/>
            </p:cNvSpPr>
            <p:nvPr/>
          </p:nvSpPr>
          <p:spPr bwMode="auto">
            <a:xfrm>
              <a:off x="4865" y="1549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12324</a:t>
              </a:r>
              <a:endParaRPr lang="en-US"/>
            </a:p>
          </p:txBody>
        </p:sp>
        <p:sp>
          <p:nvSpPr>
            <p:cNvPr id="133" name="Freeform 130"/>
            <p:cNvSpPr>
              <a:spLocks noChangeAspect="1"/>
            </p:cNvSpPr>
            <p:nvPr/>
          </p:nvSpPr>
          <p:spPr bwMode="auto">
            <a:xfrm>
              <a:off x="1629" y="2235"/>
              <a:ext cx="207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8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8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3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1"/>
            <p:cNvSpPr>
              <a:spLocks noChangeAspect="1"/>
            </p:cNvSpPr>
            <p:nvPr/>
          </p:nvSpPr>
          <p:spPr bwMode="auto">
            <a:xfrm>
              <a:off x="2770" y="2721"/>
              <a:ext cx="206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7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7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2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32"/>
            <p:cNvSpPr>
              <a:spLocks noChangeAspect="1" noChangeArrowheads="1"/>
            </p:cNvSpPr>
            <p:nvPr/>
          </p:nvSpPr>
          <p:spPr bwMode="auto">
            <a:xfrm>
              <a:off x="3016" y="2780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12313</a:t>
              </a:r>
              <a:endParaRPr lang="en-US"/>
            </a:p>
          </p:txBody>
        </p:sp>
        <p:sp>
          <p:nvSpPr>
            <p:cNvPr id="136" name="Rectangle 133"/>
            <p:cNvSpPr>
              <a:spLocks noChangeAspect="1" noChangeArrowheads="1"/>
            </p:cNvSpPr>
            <p:nvPr/>
          </p:nvSpPr>
          <p:spPr bwMode="auto">
            <a:xfrm>
              <a:off x="1312" y="2164"/>
              <a:ext cx="31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12311</a:t>
              </a:r>
              <a:endParaRPr lang="en-US"/>
            </a:p>
          </p:txBody>
        </p:sp>
        <p:sp>
          <p:nvSpPr>
            <p:cNvPr id="137" name="Freeform 134"/>
            <p:cNvSpPr>
              <a:spLocks noChangeAspect="1"/>
            </p:cNvSpPr>
            <p:nvPr/>
          </p:nvSpPr>
          <p:spPr bwMode="auto">
            <a:xfrm>
              <a:off x="3936" y="2235"/>
              <a:ext cx="207" cy="130"/>
            </a:xfrm>
            <a:custGeom>
              <a:avLst/>
              <a:gdLst/>
              <a:ahLst/>
              <a:cxnLst>
                <a:cxn ang="0">
                  <a:pos x="230" y="145"/>
                </a:cxn>
                <a:cxn ang="0">
                  <a:pos x="68" y="81"/>
                </a:cxn>
                <a:cxn ang="0">
                  <a:pos x="68" y="81"/>
                </a:cxn>
                <a:cxn ang="0">
                  <a:pos x="115" y="72"/>
                </a:cxn>
                <a:cxn ang="0">
                  <a:pos x="162" y="70"/>
                </a:cxn>
                <a:cxn ang="0">
                  <a:pos x="162" y="64"/>
                </a:cxn>
                <a:cxn ang="0">
                  <a:pos x="0" y="0"/>
                </a:cxn>
              </a:cxnLst>
              <a:rect l="0" t="0" r="r" b="b"/>
              <a:pathLst>
                <a:path w="230" h="145">
                  <a:moveTo>
                    <a:pt x="230" y="145"/>
                  </a:moveTo>
                  <a:cubicBezTo>
                    <a:pt x="137" y="120"/>
                    <a:pt x="65" y="92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3" y="72"/>
                    <a:pt x="92" y="68"/>
                    <a:pt x="115" y="72"/>
                  </a:cubicBezTo>
                  <a:cubicBezTo>
                    <a:pt x="137" y="79"/>
                    <a:pt x="159" y="78"/>
                    <a:pt x="162" y="70"/>
                  </a:cubicBezTo>
                  <a:cubicBezTo>
                    <a:pt x="163" y="68"/>
                    <a:pt x="163" y="66"/>
                    <a:pt x="162" y="64"/>
                  </a:cubicBezTo>
                  <a:cubicBezTo>
                    <a:pt x="165" y="54"/>
                    <a:pt x="92" y="25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35"/>
            <p:cNvSpPr>
              <a:spLocks noChangeAspect="1" noChangeArrowheads="1"/>
            </p:cNvSpPr>
            <p:nvPr/>
          </p:nvSpPr>
          <p:spPr bwMode="auto">
            <a:xfrm>
              <a:off x="3774" y="2100"/>
              <a:ext cx="31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12312</a:t>
              </a:r>
              <a:endParaRPr lang="en-US"/>
            </a:p>
          </p:txBody>
        </p:sp>
        <p:sp>
          <p:nvSpPr>
            <p:cNvPr id="139" name="Freeform 136"/>
            <p:cNvSpPr>
              <a:spLocks noChangeAspect="1"/>
            </p:cNvSpPr>
            <p:nvPr/>
          </p:nvSpPr>
          <p:spPr bwMode="auto">
            <a:xfrm>
              <a:off x="4902" y="2840"/>
              <a:ext cx="89" cy="237"/>
            </a:xfrm>
            <a:custGeom>
              <a:avLst/>
              <a:gdLst/>
              <a:ahLst/>
              <a:cxnLst>
                <a:cxn ang="0">
                  <a:pos x="79" y="264"/>
                </a:cxn>
                <a:cxn ang="0">
                  <a:pos x="10" y="105"/>
                </a:cxn>
                <a:cxn ang="0">
                  <a:pos x="10" y="105"/>
                </a:cxn>
                <a:cxn ang="0">
                  <a:pos x="49" y="132"/>
                </a:cxn>
                <a:cxn ang="0">
                  <a:pos x="84" y="164"/>
                </a:cxn>
                <a:cxn ang="0">
                  <a:pos x="88" y="159"/>
                </a:cxn>
                <a:cxn ang="0">
                  <a:pos x="19" y="0"/>
                </a:cxn>
              </a:cxnLst>
              <a:rect l="0" t="0" r="r" b="b"/>
              <a:pathLst>
                <a:path w="98" h="264">
                  <a:moveTo>
                    <a:pt x="79" y="264"/>
                  </a:moveTo>
                  <a:cubicBezTo>
                    <a:pt x="31" y="182"/>
                    <a:pt x="0" y="110"/>
                    <a:pt x="10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20" y="102"/>
                    <a:pt x="35" y="113"/>
                    <a:pt x="49" y="132"/>
                  </a:cubicBezTo>
                  <a:cubicBezTo>
                    <a:pt x="60" y="152"/>
                    <a:pt x="76" y="167"/>
                    <a:pt x="84" y="164"/>
                  </a:cubicBezTo>
                  <a:cubicBezTo>
                    <a:pt x="86" y="163"/>
                    <a:pt x="87" y="161"/>
                    <a:pt x="88" y="159"/>
                  </a:cubicBezTo>
                  <a:cubicBezTo>
                    <a:pt x="98" y="154"/>
                    <a:pt x="67" y="82"/>
                    <a:pt x="19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37"/>
            <p:cNvSpPr>
              <a:spLocks noChangeAspect="1" noChangeArrowheads="1"/>
            </p:cNvSpPr>
            <p:nvPr/>
          </p:nvSpPr>
          <p:spPr bwMode="auto">
            <a:xfrm>
              <a:off x="4973" y="3104"/>
              <a:ext cx="31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12314</a:t>
              </a:r>
              <a:endParaRPr lang="en-US"/>
            </a:p>
          </p:txBody>
        </p:sp>
        <p:sp>
          <p:nvSpPr>
            <p:cNvPr id="141" name="Rectangle 138"/>
            <p:cNvSpPr>
              <a:spLocks noChangeAspect="1" noChangeArrowheads="1"/>
            </p:cNvSpPr>
            <p:nvPr/>
          </p:nvSpPr>
          <p:spPr bwMode="auto">
            <a:xfrm>
              <a:off x="4001" y="809"/>
              <a:ext cx="324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39"/>
            <p:cNvSpPr>
              <a:spLocks noChangeAspect="1" noChangeArrowheads="1"/>
            </p:cNvSpPr>
            <p:nvPr/>
          </p:nvSpPr>
          <p:spPr bwMode="auto">
            <a:xfrm>
              <a:off x="4001" y="809"/>
              <a:ext cx="324" cy="51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0"/>
            <p:cNvSpPr>
              <a:spLocks noChangeAspect="1"/>
            </p:cNvSpPr>
            <p:nvPr/>
          </p:nvSpPr>
          <p:spPr bwMode="auto">
            <a:xfrm>
              <a:off x="4130" y="1263"/>
              <a:ext cx="65" cy="6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6" y="0"/>
                </a:cxn>
                <a:cxn ang="0">
                  <a:pos x="72" y="72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41"/>
            <p:cNvSpPr>
              <a:spLocks noChangeAspect="1" noChangeArrowheads="1"/>
            </p:cNvSpPr>
            <p:nvPr/>
          </p:nvSpPr>
          <p:spPr bwMode="auto">
            <a:xfrm>
              <a:off x="4028" y="815"/>
              <a:ext cx="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45" name="Rectangle 142"/>
            <p:cNvSpPr>
              <a:spLocks noChangeAspect="1" noChangeArrowheads="1"/>
            </p:cNvSpPr>
            <p:nvPr/>
          </p:nvSpPr>
          <p:spPr bwMode="auto">
            <a:xfrm>
              <a:off x="4222" y="815"/>
              <a:ext cx="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Q</a:t>
              </a:r>
              <a:endParaRPr lang="en-US"/>
            </a:p>
          </p:txBody>
        </p:sp>
        <p:sp>
          <p:nvSpPr>
            <p:cNvPr id="146" name="Rectangle 143"/>
            <p:cNvSpPr>
              <a:spLocks noChangeAspect="1" noChangeArrowheads="1"/>
            </p:cNvSpPr>
            <p:nvPr/>
          </p:nvSpPr>
          <p:spPr bwMode="auto">
            <a:xfrm>
              <a:off x="4028" y="1075"/>
              <a:ext cx="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</a:t>
              </a:r>
              <a:endParaRPr lang="en-US"/>
            </a:p>
          </p:txBody>
        </p:sp>
        <p:sp>
          <p:nvSpPr>
            <p:cNvPr id="147" name="Rectangle 144"/>
            <p:cNvSpPr>
              <a:spLocks noChangeAspect="1" noChangeArrowheads="1"/>
            </p:cNvSpPr>
            <p:nvPr/>
          </p:nvSpPr>
          <p:spPr bwMode="auto">
            <a:xfrm>
              <a:off x="1733" y="2429"/>
              <a:ext cx="324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45"/>
            <p:cNvSpPr>
              <a:spLocks noChangeAspect="1" noChangeArrowheads="1"/>
            </p:cNvSpPr>
            <p:nvPr/>
          </p:nvSpPr>
          <p:spPr bwMode="auto">
            <a:xfrm>
              <a:off x="1733" y="2429"/>
              <a:ext cx="324" cy="51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6"/>
            <p:cNvSpPr>
              <a:spLocks noChangeAspect="1"/>
            </p:cNvSpPr>
            <p:nvPr/>
          </p:nvSpPr>
          <p:spPr bwMode="auto">
            <a:xfrm>
              <a:off x="1862" y="2883"/>
              <a:ext cx="65" cy="6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6" y="0"/>
                </a:cxn>
                <a:cxn ang="0">
                  <a:pos x="72" y="72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47"/>
            <p:cNvSpPr>
              <a:spLocks noChangeAspect="1" noChangeArrowheads="1"/>
            </p:cNvSpPr>
            <p:nvPr/>
          </p:nvSpPr>
          <p:spPr bwMode="auto">
            <a:xfrm>
              <a:off x="1760" y="2435"/>
              <a:ext cx="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51" name="Rectangle 148"/>
            <p:cNvSpPr>
              <a:spLocks noChangeAspect="1" noChangeArrowheads="1"/>
            </p:cNvSpPr>
            <p:nvPr/>
          </p:nvSpPr>
          <p:spPr bwMode="auto">
            <a:xfrm>
              <a:off x="1954" y="2435"/>
              <a:ext cx="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Q</a:t>
              </a:r>
              <a:endParaRPr lang="en-US"/>
            </a:p>
          </p:txBody>
        </p:sp>
        <p:sp>
          <p:nvSpPr>
            <p:cNvPr id="152" name="Rectangle 149"/>
            <p:cNvSpPr>
              <a:spLocks noChangeAspect="1" noChangeArrowheads="1"/>
            </p:cNvSpPr>
            <p:nvPr/>
          </p:nvSpPr>
          <p:spPr bwMode="auto">
            <a:xfrm>
              <a:off x="1760" y="2694"/>
              <a:ext cx="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</a:t>
              </a:r>
              <a:endParaRPr lang="en-US"/>
            </a:p>
          </p:txBody>
        </p:sp>
        <p:sp>
          <p:nvSpPr>
            <p:cNvPr id="153" name="Rectangle 150"/>
            <p:cNvSpPr>
              <a:spLocks noChangeAspect="1" noChangeArrowheads="1"/>
            </p:cNvSpPr>
            <p:nvPr/>
          </p:nvSpPr>
          <p:spPr bwMode="auto">
            <a:xfrm>
              <a:off x="4001" y="2429"/>
              <a:ext cx="324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51"/>
            <p:cNvSpPr>
              <a:spLocks noChangeAspect="1" noChangeArrowheads="1"/>
            </p:cNvSpPr>
            <p:nvPr/>
          </p:nvSpPr>
          <p:spPr bwMode="auto">
            <a:xfrm>
              <a:off x="4001" y="2429"/>
              <a:ext cx="324" cy="51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2"/>
            <p:cNvSpPr>
              <a:spLocks noChangeAspect="1"/>
            </p:cNvSpPr>
            <p:nvPr/>
          </p:nvSpPr>
          <p:spPr bwMode="auto">
            <a:xfrm>
              <a:off x="4130" y="2883"/>
              <a:ext cx="65" cy="6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6" y="0"/>
                </a:cxn>
                <a:cxn ang="0">
                  <a:pos x="72" y="72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6" y="0"/>
                  </a:lnTo>
                  <a:lnTo>
                    <a:pt x="72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153"/>
            <p:cNvSpPr>
              <a:spLocks noChangeAspect="1" noChangeArrowheads="1"/>
            </p:cNvSpPr>
            <p:nvPr/>
          </p:nvSpPr>
          <p:spPr bwMode="auto">
            <a:xfrm>
              <a:off x="4028" y="2435"/>
              <a:ext cx="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57" name="Rectangle 154"/>
            <p:cNvSpPr>
              <a:spLocks noChangeAspect="1" noChangeArrowheads="1"/>
            </p:cNvSpPr>
            <p:nvPr/>
          </p:nvSpPr>
          <p:spPr bwMode="auto">
            <a:xfrm>
              <a:off x="4222" y="2435"/>
              <a:ext cx="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Q</a:t>
              </a:r>
              <a:endParaRPr lang="en-US"/>
            </a:p>
          </p:txBody>
        </p:sp>
        <p:sp>
          <p:nvSpPr>
            <p:cNvPr id="158" name="Rectangle 155"/>
            <p:cNvSpPr>
              <a:spLocks noChangeAspect="1" noChangeArrowheads="1"/>
            </p:cNvSpPr>
            <p:nvPr/>
          </p:nvSpPr>
          <p:spPr bwMode="auto">
            <a:xfrm>
              <a:off x="4028" y="2694"/>
              <a:ext cx="9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SI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Sophisticated yield modeling done, similar to [</a:t>
            </a:r>
            <a:r>
              <a:rPr lang="en-US" sz="2000" dirty="0" err="1" smtClean="0"/>
              <a:t>Koren</a:t>
            </a:r>
            <a:r>
              <a:rPr lang="en-US" sz="2000" dirty="0" smtClean="0"/>
              <a:t>, et al. Proc. IEEE, 1998]… had to figure out the final yield with a computer program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343400" cy="792163"/>
          </a:xfrm>
        </p:spPr>
        <p:txBody>
          <a:bodyPr/>
          <a:lstStyle/>
          <a:p>
            <a:r>
              <a:rPr lang="en-US" sz="1600" dirty="0" smtClean="0"/>
              <a:t>Die size = 140 sq. cm, compared to 1.4 sq. cm of today’s chips, 100x more functionality</a:t>
            </a:r>
          </a:p>
          <a:p>
            <a:endParaRPr lang="en-US" sz="500" dirty="0" smtClean="0"/>
          </a:p>
          <a:p>
            <a:r>
              <a:rPr lang="en-US" sz="1600" dirty="0" smtClean="0"/>
              <a:t>Idea works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 smtClean="0">
                <a:sym typeface="Wingdings" pitchFamily="2" charset="2"/>
              </a:rPr>
              <a:t>close to 100% yield for 140 sq. </a:t>
            </a:r>
            <a:r>
              <a:rPr lang="en-US" sz="1600" b="1" u="sng" dirty="0" smtClean="0">
                <a:sym typeface="Wingdings" pitchFamily="2" charset="2"/>
              </a:rPr>
              <a:t>cm</a:t>
            </a:r>
            <a:r>
              <a:rPr lang="en-US" sz="1600" b="1" dirty="0" smtClean="0">
                <a:sym typeface="Wingdings" pitchFamily="2" charset="2"/>
              </a:rPr>
              <a:t> die!!!</a:t>
            </a:r>
          </a:p>
          <a:p>
            <a:endParaRPr lang="en-US" sz="500" dirty="0" smtClean="0">
              <a:sym typeface="Wingdings" pitchFamily="2" charset="2"/>
            </a:endParaRPr>
          </a:p>
          <a:p>
            <a:r>
              <a:rPr lang="en-US" sz="1600" dirty="0" smtClean="0"/>
              <a:t>Swapping at relatively coarse grain level (1 sq. mm)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95% yield </a:t>
            </a:r>
            <a:r>
              <a:rPr lang="en-US" sz="1600" dirty="0" smtClean="0">
                <a:sym typeface="Wingdings" pitchFamily="2" charset="2"/>
              </a:rPr>
              <a:t> Mature TSV technology can enable  this scheme as well, don’t necessarily need monolithic 3D. </a:t>
            </a:r>
          </a:p>
          <a:p>
            <a:endParaRPr lang="en-US" sz="500" dirty="0" smtClean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Good for our publication, ICCAD may accept simulation paper if we use mature TSV technology</a:t>
            </a:r>
            <a:endParaRPr lang="en-US" sz="1600" dirty="0" smtClean="0"/>
          </a:p>
        </p:txBody>
      </p:sp>
      <p:pic>
        <p:nvPicPr>
          <p:cNvPr id="4" name="Picture 3" descr="yield_redundan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3886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4572000" cy="4525963"/>
          </a:xfrm>
        </p:spPr>
        <p:txBody>
          <a:bodyPr/>
          <a:lstStyle/>
          <a:p>
            <a:r>
              <a:rPr lang="en-US" dirty="0" smtClean="0"/>
              <a:t>Can enable Wafer-Scale Integration with 100% yield!! </a:t>
            </a:r>
          </a:p>
          <a:p>
            <a:r>
              <a:rPr lang="en-US" dirty="0" smtClean="0"/>
              <a:t>May use mature TSV technology for this</a:t>
            </a:r>
          </a:p>
          <a:p>
            <a:r>
              <a:rPr lang="en-US" dirty="0" smtClean="0"/>
              <a:t>Careful yield modeling done to get these results </a:t>
            </a:r>
          </a:p>
          <a:p>
            <a:r>
              <a:rPr lang="en-US" dirty="0" smtClean="0"/>
              <a:t>Could have tremendous implications for the United States’ supercomputer plans.</a:t>
            </a:r>
          </a:p>
          <a:p>
            <a:r>
              <a:rPr lang="en-US" dirty="0" smtClean="0"/>
              <a:t>Just 20 years from Amdahl’s prediction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71884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Arial Narrow" pitchFamily="34" charset="0"/>
              </a:rPr>
              <a:t>Gene Amdahl (of Amdahl’s law fame)</a:t>
            </a:r>
          </a:p>
          <a:p>
            <a:pPr algn="ctr"/>
            <a:r>
              <a:rPr lang="en-US" b="1" u="sng" dirty="0" smtClean="0">
                <a:latin typeface="Arial Narrow" pitchFamily="34" charset="0"/>
              </a:rPr>
              <a:t>Founder of Trilogy, a wafer scale integration company in the 1980s</a:t>
            </a:r>
            <a:endParaRPr lang="en-US" b="1" u="sng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7432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52578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“Wafer scale integration will only work with 99.99% yield, which won’t happen for 100 years”</a:t>
            </a:r>
          </a:p>
          <a:p>
            <a:pPr algn="ctr"/>
            <a:r>
              <a:rPr lang="en-US" i="1" dirty="0" smtClean="0"/>
              <a:t>Source: Wikipedia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the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343400"/>
            <a:ext cx="5867400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1600" b="1" u="sng" dirty="0" smtClean="0"/>
              <a:t>President </a:t>
            </a:r>
            <a:r>
              <a:rPr lang="en-US" sz="1600" b="1" u="sng" dirty="0" err="1" smtClean="0"/>
              <a:t>Barack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Obama</a:t>
            </a:r>
            <a:r>
              <a:rPr lang="en-US" sz="1600" b="1" u="sng" dirty="0" smtClean="0"/>
              <a:t>, State </a:t>
            </a:r>
            <a:r>
              <a:rPr lang="en-US" sz="1600" b="1" u="sng" dirty="0" smtClean="0"/>
              <a:t>of the Union Address, 2011</a:t>
            </a:r>
          </a:p>
          <a:p>
            <a:pPr>
              <a:buNone/>
            </a:pPr>
            <a:r>
              <a:rPr lang="en-US" sz="1600" dirty="0" smtClean="0"/>
              <a:t>        “The </a:t>
            </a:r>
            <a:r>
              <a:rPr lang="en-US" sz="1600" dirty="0" smtClean="0"/>
              <a:t>U.S. is falling behind in innovation, education and infrastructure, </a:t>
            </a:r>
            <a:r>
              <a:rPr lang="en-US" sz="1600" dirty="0" err="1" smtClean="0"/>
              <a:t>Obama</a:t>
            </a:r>
            <a:r>
              <a:rPr lang="en-US" sz="1600" dirty="0" smtClean="0"/>
              <a:t> </a:t>
            </a:r>
            <a:r>
              <a:rPr lang="en-US" sz="1600" dirty="0" smtClean="0"/>
              <a:t>said. China </a:t>
            </a:r>
            <a:r>
              <a:rPr lang="en-US" sz="1600" dirty="0" smtClean="0"/>
              <a:t>scored two coups in R&amp;D in 2010, </a:t>
            </a:r>
            <a:r>
              <a:rPr lang="en-US" sz="1600" dirty="0" err="1" smtClean="0"/>
              <a:t>Obama</a:t>
            </a:r>
            <a:r>
              <a:rPr lang="en-US" sz="1600" dirty="0" smtClean="0"/>
              <a:t> noted. It opened the world's largest solar R&amp;D facility and it commissioned the </a:t>
            </a:r>
            <a:r>
              <a:rPr lang="en-US" sz="1600" b="1" dirty="0" smtClean="0">
                <a:hlinkClick r:id="rId2"/>
              </a:rPr>
              <a:t>world's most powerful supercomputer</a:t>
            </a:r>
            <a:r>
              <a:rPr lang="en-US" sz="1600" dirty="0" smtClean="0"/>
              <a:t>.”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648200"/>
            <a:ext cx="1905000" cy="149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1"/>
            <a:ext cx="762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28994</TotalTime>
  <Words>452</Words>
  <Application>Microsoft Office PowerPoint</Application>
  <PresentationFormat>On-screen Show (4:3)</PresentationFormat>
  <Paragraphs>94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How does IBM’s famous Blue Gene Supercomputer look?</vt:lpstr>
      <vt:lpstr>Yield:  The show-stopper for die size &gt; 400 sq. mm</vt:lpstr>
      <vt:lpstr>Review of the yield repair idea</vt:lpstr>
      <vt:lpstr>Sophisticated yield modeling done, similar to [Koren, et al. Proc. IEEE, 1998]… had to figure out the final yield with a computer program</vt:lpstr>
      <vt:lpstr>Conclusions</vt:lpstr>
      <vt:lpstr>Relevance to the Government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NuLED</dc:title>
  <dc:creator>Deepak</dc:creator>
  <cp:lastModifiedBy>Windows User</cp:lastModifiedBy>
  <cp:revision>1435</cp:revision>
  <dcterms:created xsi:type="dcterms:W3CDTF">2009-07-14T16:58:19Z</dcterms:created>
  <dcterms:modified xsi:type="dcterms:W3CDTF">2011-02-08T00:03:09Z</dcterms:modified>
</cp:coreProperties>
</file>