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365" r:id="rId3"/>
    <p:sldId id="367" r:id="rId4"/>
    <p:sldId id="372" r:id="rId5"/>
    <p:sldId id="370" r:id="rId6"/>
    <p:sldId id="373" r:id="rId7"/>
    <p:sldId id="37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C6600"/>
    <a:srgbClr val="993300"/>
    <a:srgbClr val="4C44E8"/>
    <a:srgbClr val="68AFD2"/>
    <a:srgbClr val="459CC7"/>
    <a:srgbClr val="4D4D4D"/>
    <a:srgbClr val="33333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2619" autoAdjust="0"/>
  </p:normalViewPr>
  <p:slideViewPr>
    <p:cSldViewPr>
      <p:cViewPr>
        <p:scale>
          <a:sx n="97" d="100"/>
          <a:sy n="97" d="100"/>
        </p:scale>
        <p:origin x="-1386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6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B4219C-4C7C-4436-BC26-36812441EC2A}" type="datetimeFigureOut">
              <a:rPr lang="en-US"/>
              <a:pPr>
                <a:defRPr/>
              </a:pPr>
              <a:t>4/2/2012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716968-B38C-45E0-B7C1-5D02481A8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58D7909-269D-43BD-A789-4C1D1E1666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8341A99-8F1A-4CA4-864B-59421A4D3581}" type="datetime1">
              <a:rPr lang="en-US"/>
              <a:pPr>
                <a:defRPr/>
              </a:pPr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FEF4317-167F-4402-947B-3CF54BE5AE6D}" type="datetime1">
              <a:rPr lang="en-US"/>
              <a:pPr>
                <a:defRPr/>
              </a:pPr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572CF-7DF9-48B2-AE3A-C038F4667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5ADD1E-FA7B-4081-9120-F0DB74CB7D84}" type="datetime1">
              <a:rPr lang="en-US"/>
              <a:pPr>
                <a:defRPr/>
              </a:pPr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0DE04-08C2-4E8D-8F25-16208031E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 b="1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200" baseline="0"/>
            </a:lvl1pPr>
            <a:lvl2pPr>
              <a:defRPr sz="2000" baseline="0"/>
            </a:lvl2pPr>
            <a:lvl3pPr>
              <a:defRPr sz="1800" baseline="0"/>
            </a:lvl3pPr>
            <a:lvl4pPr>
              <a:buNone/>
              <a:defRPr sz="1600" baseline="0"/>
            </a:lvl4pPr>
            <a:lvl5pPr>
              <a:defRPr sz="1600" baseline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47A6036-BD98-403F-84D3-534B552A14AD}" type="datetime1">
              <a:rPr lang="en-US"/>
              <a:pPr>
                <a:defRPr/>
              </a:pPr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B0AED-A2C4-4D8E-8567-0CE3ACE2A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520E45-C4D9-4C13-BAA0-4ABDA0F6C60A}" type="datetime1">
              <a:rPr lang="en-US"/>
              <a:pPr>
                <a:defRPr/>
              </a:pPr>
              <a:t>4/2/2012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FD9BF-7C62-4529-92AF-491C2A528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701E359-5CEA-4214-9E52-5285592E3BB2}" type="datetime1">
              <a:rPr lang="en-US"/>
              <a:pPr>
                <a:defRPr/>
              </a:pPr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E6123-014F-4E2F-928C-0481D48CA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B1206-E5FF-487B-B078-DDAE7FF85B02}" type="datetime1">
              <a:rPr lang="en-US"/>
              <a:pPr>
                <a:defRPr/>
              </a:pPr>
              <a:t>4/2/2012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AA29F-0086-4163-BF62-D24507AC8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C864FF2-7B4F-45C7-B489-28F04188F585}" type="datetime1">
              <a:rPr lang="en-US"/>
              <a:pPr>
                <a:defRPr/>
              </a:pPr>
              <a:t>4/2/2012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D14-D83A-4347-9F8B-BF30CA5B3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7018BCD-D7D3-466B-99F0-E4CBD0475811}" type="datetime1">
              <a:rPr lang="en-US"/>
              <a:pPr>
                <a:defRPr/>
              </a:pPr>
              <a:t>4/2/2012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ECBBE-B794-4E6E-BE4B-58D2AF4B5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4035BD3-D4F1-43D2-A019-4AE4C30AAE1E}" type="datetime1">
              <a:rPr lang="en-US"/>
              <a:pPr>
                <a:defRPr/>
              </a:pPr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943A4-B9AE-4AC0-84E6-F4ABED567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08FC201-6E49-4B39-87E5-33AE80C23FE4}" type="datetime1">
              <a:rPr lang="en-US"/>
              <a:pPr>
                <a:defRPr/>
              </a:pPr>
              <a:t>4/2/2012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D370-D508-493B-AF47-2662F7E77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464BD-D514-4F9A-B4EB-A6ACA9B8E8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143000"/>
            <a:ext cx="8229600" cy="1588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" y="6323013"/>
            <a:ext cx="8229600" cy="1587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"/>
          <p:cNvSpPr txBox="1">
            <a:spLocks noChangeArrowheads="1"/>
          </p:cNvSpPr>
          <p:nvPr/>
        </p:nvSpPr>
        <p:spPr bwMode="auto">
          <a:xfrm>
            <a:off x="533400" y="1365250"/>
            <a:ext cx="7924800" cy="500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>
                <a:latin typeface="Arial Narrow" pitchFamily="34" charset="0"/>
              </a:rPr>
              <a:t>The Short, Medium and Long-Term Path to the 3D Ecosystem</a:t>
            </a:r>
          </a:p>
          <a:p>
            <a:pPr algn="ctr">
              <a:lnSpc>
                <a:spcPct val="150000"/>
              </a:lnSpc>
            </a:pPr>
            <a:r>
              <a:rPr lang="en-US" sz="2400" b="1">
                <a:latin typeface="Arial Narrow" pitchFamily="34" charset="0"/>
              </a:rPr>
              <a:t>Panel Discussion at EDPS</a:t>
            </a:r>
          </a:p>
          <a:p>
            <a:pPr algn="ctr"/>
            <a:endParaRPr lang="en-US" sz="2400" b="1">
              <a:latin typeface="Arial Narrow" pitchFamily="34" charset="0"/>
            </a:endParaRPr>
          </a:p>
          <a:p>
            <a:pPr algn="ctr"/>
            <a:endParaRPr lang="en-US" sz="2400" b="1">
              <a:latin typeface="Arial Narrow" pitchFamily="34" charset="0"/>
            </a:endParaRPr>
          </a:p>
          <a:p>
            <a:pPr algn="ctr"/>
            <a:endParaRPr lang="en-US" sz="2400" b="1">
              <a:latin typeface="Arial Narrow" pitchFamily="34" charset="0"/>
            </a:endParaRPr>
          </a:p>
          <a:p>
            <a:pPr algn="ctr"/>
            <a:endParaRPr lang="en-US" sz="3200" b="1">
              <a:latin typeface="Arial Narrow" pitchFamily="34" charset="0"/>
            </a:endParaRPr>
          </a:p>
          <a:p>
            <a:pPr algn="ctr"/>
            <a:endParaRPr lang="en-US" sz="2400" b="1">
              <a:latin typeface="Arial Narrow" pitchFamily="34" charset="0"/>
            </a:endParaRPr>
          </a:p>
          <a:p>
            <a:pPr algn="ctr"/>
            <a:endParaRPr lang="en-US" sz="2600" b="1">
              <a:latin typeface="Arial Narrow" pitchFamily="34" charset="0"/>
            </a:endParaRPr>
          </a:p>
          <a:p>
            <a:pPr algn="ctr"/>
            <a:endParaRPr lang="en-US" sz="1200" b="1">
              <a:latin typeface="Arial Narrow" pitchFamily="34" charset="0"/>
            </a:endParaRPr>
          </a:p>
          <a:p>
            <a:pPr algn="ctr"/>
            <a:r>
              <a:rPr lang="en-US" sz="2400" b="1">
                <a:latin typeface="Arial Narrow" pitchFamily="34" charset="0"/>
              </a:rPr>
              <a:t>A Monolithic 3D-IC Perspective</a:t>
            </a:r>
          </a:p>
          <a:p>
            <a:pPr algn="ctr"/>
            <a:endParaRPr lang="en-US" sz="900">
              <a:latin typeface="Arial Narrow" pitchFamily="34" charset="0"/>
            </a:endParaRPr>
          </a:p>
          <a:p>
            <a:pPr algn="ctr"/>
            <a:r>
              <a:rPr lang="en-US" sz="2400">
                <a:latin typeface="Arial Narrow" pitchFamily="34" charset="0"/>
              </a:rPr>
              <a:t>Deepak C. Sekar</a:t>
            </a:r>
          </a:p>
          <a:p>
            <a:pPr algn="ctr"/>
            <a:endParaRPr lang="en-US" sz="2400">
              <a:latin typeface="Arial Narrow" pitchFamily="34" charset="0"/>
            </a:endParaRPr>
          </a:p>
        </p:txBody>
      </p:sp>
      <p:pic>
        <p:nvPicPr>
          <p:cNvPr id="14338" name="Picture 3" descr="ro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3763" y="2895600"/>
            <a:ext cx="476408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5338763" y="4311650"/>
            <a:ext cx="3092450" cy="1327150"/>
          </a:xfrm>
          <a:prstGeom prst="rect">
            <a:avLst/>
          </a:prstGeom>
          <a:solidFill>
            <a:srgbClr val="92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7" name="Rectangle 6"/>
          <p:cNvSpPr/>
          <p:nvPr/>
        </p:nvSpPr>
        <p:spPr bwMode="auto">
          <a:xfrm>
            <a:off x="5664200" y="3810000"/>
            <a:ext cx="151765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8" name="Rectangle 7"/>
          <p:cNvSpPr/>
          <p:nvPr/>
        </p:nvSpPr>
        <p:spPr bwMode="auto">
          <a:xfrm>
            <a:off x="5673725" y="3886200"/>
            <a:ext cx="73025" cy="152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9" name="Trapezoid 8"/>
          <p:cNvSpPr/>
          <p:nvPr/>
        </p:nvSpPr>
        <p:spPr bwMode="auto">
          <a:xfrm rot="10800000">
            <a:off x="6481763" y="4311650"/>
            <a:ext cx="1371600" cy="565150"/>
          </a:xfrm>
          <a:prstGeom prst="trapezoid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0" name="Rectangle 9"/>
          <p:cNvSpPr/>
          <p:nvPr/>
        </p:nvSpPr>
        <p:spPr bwMode="auto">
          <a:xfrm>
            <a:off x="6750050" y="4311650"/>
            <a:ext cx="798513" cy="4889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1" name="Rectangle 10"/>
          <p:cNvSpPr/>
          <p:nvPr/>
        </p:nvSpPr>
        <p:spPr bwMode="auto">
          <a:xfrm flipH="1">
            <a:off x="7105650" y="3886200"/>
            <a:ext cx="74613" cy="4206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4" name="Rectangle 13"/>
          <p:cNvSpPr/>
          <p:nvPr/>
        </p:nvSpPr>
        <p:spPr bwMode="auto">
          <a:xfrm>
            <a:off x="5522913" y="4141788"/>
            <a:ext cx="320675" cy="177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5" name="Rectangle 14"/>
          <p:cNvSpPr/>
          <p:nvPr/>
        </p:nvSpPr>
        <p:spPr bwMode="auto">
          <a:xfrm>
            <a:off x="5522913" y="4038600"/>
            <a:ext cx="320675" cy="152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35" name="Rectangle 34"/>
          <p:cNvSpPr/>
          <p:nvPr/>
        </p:nvSpPr>
        <p:spPr bwMode="auto">
          <a:xfrm>
            <a:off x="5851525" y="4311650"/>
            <a:ext cx="157163" cy="260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36" name="Rectangle 35"/>
          <p:cNvSpPr/>
          <p:nvPr/>
        </p:nvSpPr>
        <p:spPr bwMode="auto">
          <a:xfrm>
            <a:off x="5349875" y="4311650"/>
            <a:ext cx="155575" cy="260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64" name="Rectangle 63"/>
          <p:cNvSpPr/>
          <p:nvPr/>
        </p:nvSpPr>
        <p:spPr bwMode="auto">
          <a:xfrm>
            <a:off x="5338763" y="4800600"/>
            <a:ext cx="309245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53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Two Types of 3D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B9E77-625E-4A75-8E53-BA3A27D226C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241425"/>
            <a:ext cx="3886200" cy="8921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3D-TSV</a:t>
            </a:r>
          </a:p>
          <a:p>
            <a:pPr algn="ctr">
              <a:defRPr/>
            </a:pPr>
            <a:r>
              <a:rPr lang="en-US" sz="1600" b="1" dirty="0">
                <a:latin typeface="+mn-lt"/>
              </a:rPr>
              <a:t>Transistors made on separate wafer @ high temperature, then thin + align + bond</a:t>
            </a:r>
          </a:p>
        </p:txBody>
      </p:sp>
      <p:grpSp>
        <p:nvGrpSpPr>
          <p:cNvPr id="15375" name="Group 62"/>
          <p:cNvGrpSpPr>
            <a:grpSpLocks/>
          </p:cNvGrpSpPr>
          <p:nvPr/>
        </p:nvGrpSpPr>
        <p:grpSpPr bwMode="auto">
          <a:xfrm>
            <a:off x="838200" y="3200400"/>
            <a:ext cx="3097213" cy="2362200"/>
            <a:chOff x="838200" y="3048000"/>
            <a:chExt cx="3097030" cy="236220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842963" y="4083050"/>
              <a:ext cx="3092267" cy="1327150"/>
            </a:xfrm>
            <a:prstGeom prst="rect">
              <a:avLst/>
            </a:prstGeom>
            <a:solidFill>
              <a:srgbClr val="9292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335059" y="3581400"/>
              <a:ext cx="965143" cy="762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1330296" y="3657600"/>
              <a:ext cx="73021" cy="1524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2" name="Rectangle 41"/>
            <p:cNvSpPr/>
            <p:nvPr/>
          </p:nvSpPr>
          <p:spPr bwMode="auto">
            <a:xfrm flipH="1">
              <a:off x="2862143" y="3292475"/>
              <a:ext cx="73021" cy="79216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1179493" y="3902075"/>
              <a:ext cx="320656" cy="17621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179493" y="3810000"/>
              <a:ext cx="320656" cy="1524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1500149" y="4083050"/>
              <a:ext cx="155566" cy="2603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1023927" y="4083050"/>
              <a:ext cx="157153" cy="2603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2239880" y="3657600"/>
              <a:ext cx="73021" cy="1524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2089076" y="3902075"/>
              <a:ext cx="320656" cy="17621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2089076" y="3810000"/>
              <a:ext cx="320656" cy="1524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2414495" y="4083050"/>
              <a:ext cx="155566" cy="2603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1920811" y="4083050"/>
              <a:ext cx="155566" cy="2603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3005010" y="3902075"/>
              <a:ext cx="325418" cy="176213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3005010" y="3810000"/>
              <a:ext cx="328593" cy="1524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3328841" y="4083050"/>
              <a:ext cx="155566" cy="2603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2835157" y="4083050"/>
              <a:ext cx="155566" cy="26035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2862143" y="3276600"/>
              <a:ext cx="965143" cy="762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58" name="Rectangle 57"/>
            <p:cNvSpPr/>
            <p:nvPr/>
          </p:nvSpPr>
          <p:spPr bwMode="auto">
            <a:xfrm rot="5400000" flipH="1">
              <a:off x="973921" y="3144054"/>
              <a:ext cx="73025" cy="34446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60" name="Rectangle 59"/>
            <p:cNvSpPr/>
            <p:nvPr/>
          </p:nvSpPr>
          <p:spPr bwMode="auto">
            <a:xfrm rot="5400000" flipH="1">
              <a:off x="1696191" y="3144054"/>
              <a:ext cx="73025" cy="34446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62" name="Rectangle 61"/>
            <p:cNvSpPr/>
            <p:nvPr/>
          </p:nvSpPr>
          <p:spPr bwMode="auto">
            <a:xfrm rot="5400000" flipH="1">
              <a:off x="2330353" y="3040072"/>
              <a:ext cx="301625" cy="317481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1600200" y="5715000"/>
            <a:ext cx="2514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TSV pitch &gt; 1</a:t>
            </a:r>
            <a:r>
              <a:rPr lang="en-US" sz="2000" i="1" dirty="0">
                <a:latin typeface="+mn-lt"/>
              </a:rPr>
              <a:t>um*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800600" y="1241425"/>
            <a:ext cx="3886200" cy="8921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Monolithic 3D</a:t>
            </a:r>
          </a:p>
          <a:p>
            <a:pPr algn="ctr">
              <a:defRPr/>
            </a:pPr>
            <a:r>
              <a:rPr lang="en-US" sz="1600" b="1" dirty="0">
                <a:latin typeface="+mn-lt"/>
              </a:rPr>
              <a:t>Transistors made monolithically atop wiring                (@ sub-400</a:t>
            </a:r>
            <a:r>
              <a:rPr lang="en-US" sz="1600" b="1" baseline="30000" dirty="0">
                <a:latin typeface="+mn-lt"/>
              </a:rPr>
              <a:t>o</a:t>
            </a:r>
            <a:r>
              <a:rPr lang="en-US" sz="1600" b="1" dirty="0">
                <a:latin typeface="+mn-lt"/>
              </a:rPr>
              <a:t>C for logic)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5307013" y="4235450"/>
            <a:ext cx="3092450" cy="1327150"/>
          </a:xfrm>
          <a:prstGeom prst="rect">
            <a:avLst/>
          </a:prstGeom>
          <a:solidFill>
            <a:srgbClr val="92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06" name="Rectangle 105"/>
          <p:cNvSpPr/>
          <p:nvPr/>
        </p:nvSpPr>
        <p:spPr bwMode="auto">
          <a:xfrm>
            <a:off x="5799138" y="3733800"/>
            <a:ext cx="9652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07" name="Rectangle 106"/>
          <p:cNvSpPr/>
          <p:nvPr/>
        </p:nvSpPr>
        <p:spPr bwMode="auto">
          <a:xfrm>
            <a:off x="5794375" y="3810000"/>
            <a:ext cx="73025" cy="152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08" name="Rectangle 107"/>
          <p:cNvSpPr/>
          <p:nvPr/>
        </p:nvSpPr>
        <p:spPr bwMode="auto">
          <a:xfrm flipH="1">
            <a:off x="7326313" y="3444875"/>
            <a:ext cx="73025" cy="7921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09" name="Rectangle 108"/>
          <p:cNvSpPr/>
          <p:nvPr/>
        </p:nvSpPr>
        <p:spPr bwMode="auto">
          <a:xfrm>
            <a:off x="5643563" y="4054475"/>
            <a:ext cx="320675" cy="17621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10" name="Rectangle 109"/>
          <p:cNvSpPr/>
          <p:nvPr/>
        </p:nvSpPr>
        <p:spPr bwMode="auto">
          <a:xfrm>
            <a:off x="5643563" y="3962400"/>
            <a:ext cx="320675" cy="152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11" name="Rectangle 110"/>
          <p:cNvSpPr/>
          <p:nvPr/>
        </p:nvSpPr>
        <p:spPr bwMode="auto">
          <a:xfrm>
            <a:off x="5964238" y="4235450"/>
            <a:ext cx="157162" cy="260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12" name="Rectangle 111"/>
          <p:cNvSpPr/>
          <p:nvPr/>
        </p:nvSpPr>
        <p:spPr bwMode="auto">
          <a:xfrm>
            <a:off x="5487988" y="4235450"/>
            <a:ext cx="157162" cy="260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13" name="Rectangle 112"/>
          <p:cNvSpPr/>
          <p:nvPr/>
        </p:nvSpPr>
        <p:spPr bwMode="auto">
          <a:xfrm>
            <a:off x="6704013" y="3810000"/>
            <a:ext cx="74612" cy="1524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14" name="Rectangle 113"/>
          <p:cNvSpPr/>
          <p:nvPr/>
        </p:nvSpPr>
        <p:spPr bwMode="auto">
          <a:xfrm>
            <a:off x="6554788" y="4054475"/>
            <a:ext cx="319087" cy="17621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15" name="Rectangle 114"/>
          <p:cNvSpPr/>
          <p:nvPr/>
        </p:nvSpPr>
        <p:spPr bwMode="auto">
          <a:xfrm>
            <a:off x="6554788" y="3962400"/>
            <a:ext cx="319087" cy="152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16" name="Rectangle 115"/>
          <p:cNvSpPr/>
          <p:nvPr/>
        </p:nvSpPr>
        <p:spPr bwMode="auto">
          <a:xfrm>
            <a:off x="6878638" y="4235450"/>
            <a:ext cx="157162" cy="260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17" name="Rectangle 116"/>
          <p:cNvSpPr/>
          <p:nvPr/>
        </p:nvSpPr>
        <p:spPr bwMode="auto">
          <a:xfrm>
            <a:off x="6384925" y="4235450"/>
            <a:ext cx="155575" cy="260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18" name="Rectangle 117"/>
          <p:cNvSpPr/>
          <p:nvPr/>
        </p:nvSpPr>
        <p:spPr bwMode="auto">
          <a:xfrm>
            <a:off x="7469188" y="4054475"/>
            <a:ext cx="325437" cy="17621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19" name="Rectangle 118"/>
          <p:cNvSpPr/>
          <p:nvPr/>
        </p:nvSpPr>
        <p:spPr bwMode="auto">
          <a:xfrm>
            <a:off x="7469188" y="3962400"/>
            <a:ext cx="328612" cy="152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20" name="Rectangle 119"/>
          <p:cNvSpPr/>
          <p:nvPr/>
        </p:nvSpPr>
        <p:spPr bwMode="auto">
          <a:xfrm>
            <a:off x="7793038" y="4235450"/>
            <a:ext cx="157162" cy="260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21" name="Rectangle 120"/>
          <p:cNvSpPr/>
          <p:nvPr/>
        </p:nvSpPr>
        <p:spPr bwMode="auto">
          <a:xfrm>
            <a:off x="7299325" y="4235450"/>
            <a:ext cx="155575" cy="260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22" name="Rectangle 121"/>
          <p:cNvSpPr/>
          <p:nvPr/>
        </p:nvSpPr>
        <p:spPr bwMode="auto">
          <a:xfrm>
            <a:off x="7326313" y="3429000"/>
            <a:ext cx="9652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23" name="Rectangle 122"/>
          <p:cNvSpPr/>
          <p:nvPr/>
        </p:nvSpPr>
        <p:spPr bwMode="auto">
          <a:xfrm rot="5400000" flipH="1">
            <a:off x="5437981" y="3296444"/>
            <a:ext cx="73025" cy="3444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24" name="Rectangle 123"/>
          <p:cNvSpPr/>
          <p:nvPr/>
        </p:nvSpPr>
        <p:spPr bwMode="auto">
          <a:xfrm rot="5400000" flipH="1">
            <a:off x="6160294" y="3296444"/>
            <a:ext cx="73025" cy="3444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25" name="Rectangle 124"/>
          <p:cNvSpPr/>
          <p:nvPr/>
        </p:nvSpPr>
        <p:spPr bwMode="auto">
          <a:xfrm rot="5400000" flipH="1">
            <a:off x="6794500" y="3192463"/>
            <a:ext cx="301625" cy="3175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126" name="Rectangle 125"/>
          <p:cNvSpPr/>
          <p:nvPr/>
        </p:nvSpPr>
        <p:spPr bwMode="auto">
          <a:xfrm>
            <a:off x="5257800" y="2840038"/>
            <a:ext cx="3092450" cy="284162"/>
          </a:xfrm>
          <a:prstGeom prst="rect">
            <a:avLst/>
          </a:prstGeom>
          <a:solidFill>
            <a:srgbClr val="9292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grpSp>
        <p:nvGrpSpPr>
          <p:cNvPr id="127" name="Group 126"/>
          <p:cNvGrpSpPr>
            <a:grpSpLocks/>
          </p:cNvGrpSpPr>
          <p:nvPr/>
        </p:nvGrpSpPr>
        <p:grpSpPr bwMode="auto">
          <a:xfrm>
            <a:off x="5410200" y="2438400"/>
            <a:ext cx="2819400" cy="838200"/>
            <a:chOff x="4953000" y="2438400"/>
            <a:chExt cx="2819400" cy="838200"/>
          </a:xfrm>
        </p:grpSpPr>
        <p:grpSp>
          <p:nvGrpSpPr>
            <p:cNvPr id="15409" name="Group 66"/>
            <p:cNvGrpSpPr>
              <a:grpSpLocks/>
            </p:cNvGrpSpPr>
            <p:nvPr/>
          </p:nvGrpSpPr>
          <p:grpSpPr bwMode="auto">
            <a:xfrm>
              <a:off x="4953000" y="2438400"/>
              <a:ext cx="632010" cy="674922"/>
              <a:chOff x="990600" y="2286000"/>
              <a:chExt cx="632010" cy="674922"/>
            </a:xfrm>
          </p:grpSpPr>
          <p:sp>
            <p:nvSpPr>
              <p:cNvPr id="137" name="Rectangle 136"/>
              <p:cNvSpPr/>
              <p:nvPr/>
            </p:nvSpPr>
            <p:spPr bwMode="auto">
              <a:xfrm>
                <a:off x="1296988" y="2286000"/>
                <a:ext cx="73025" cy="1524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138" name="Rectangle 137"/>
              <p:cNvSpPr/>
              <p:nvPr/>
            </p:nvSpPr>
            <p:spPr bwMode="auto">
              <a:xfrm>
                <a:off x="1146175" y="2530475"/>
                <a:ext cx="319088" cy="176213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139" name="Rectangle 138"/>
              <p:cNvSpPr/>
              <p:nvPr/>
            </p:nvSpPr>
            <p:spPr bwMode="auto">
              <a:xfrm>
                <a:off x="1146175" y="2438400"/>
                <a:ext cx="319088" cy="1524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140" name="Rectangle 139"/>
              <p:cNvSpPr/>
              <p:nvPr/>
            </p:nvSpPr>
            <p:spPr bwMode="auto">
              <a:xfrm>
                <a:off x="1465263" y="2700338"/>
                <a:ext cx="157162" cy="26035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141" name="Rectangle 140"/>
              <p:cNvSpPr/>
              <p:nvPr/>
            </p:nvSpPr>
            <p:spPr bwMode="auto">
              <a:xfrm>
                <a:off x="990600" y="2700338"/>
                <a:ext cx="157163" cy="26035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</p:grpSp>
        <p:grpSp>
          <p:nvGrpSpPr>
            <p:cNvPr id="15410" name="Group 67"/>
            <p:cNvGrpSpPr>
              <a:grpSpLocks/>
            </p:cNvGrpSpPr>
            <p:nvPr/>
          </p:nvGrpSpPr>
          <p:grpSpPr bwMode="auto">
            <a:xfrm>
              <a:off x="7140390" y="2438400"/>
              <a:ext cx="632010" cy="674922"/>
              <a:chOff x="990600" y="2286000"/>
              <a:chExt cx="632010" cy="674922"/>
            </a:xfrm>
          </p:grpSpPr>
          <p:sp>
            <p:nvSpPr>
              <p:cNvPr id="132" name="Rectangle 131"/>
              <p:cNvSpPr/>
              <p:nvPr/>
            </p:nvSpPr>
            <p:spPr bwMode="auto">
              <a:xfrm>
                <a:off x="1297173" y="2286000"/>
                <a:ext cx="73025" cy="1524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133" name="Rectangle 132"/>
              <p:cNvSpPr/>
              <p:nvPr/>
            </p:nvSpPr>
            <p:spPr bwMode="auto">
              <a:xfrm>
                <a:off x="1146360" y="2530475"/>
                <a:ext cx="319088" cy="176213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134" name="Rectangle 133"/>
              <p:cNvSpPr/>
              <p:nvPr/>
            </p:nvSpPr>
            <p:spPr bwMode="auto">
              <a:xfrm>
                <a:off x="1146360" y="2438400"/>
                <a:ext cx="319088" cy="1524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135" name="Rectangle 134"/>
              <p:cNvSpPr/>
              <p:nvPr/>
            </p:nvSpPr>
            <p:spPr bwMode="auto">
              <a:xfrm>
                <a:off x="1465448" y="2700338"/>
                <a:ext cx="157162" cy="26035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136" name="Rectangle 135"/>
              <p:cNvSpPr/>
              <p:nvPr/>
            </p:nvSpPr>
            <p:spPr bwMode="auto">
              <a:xfrm>
                <a:off x="990785" y="2700338"/>
                <a:ext cx="157163" cy="26035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</p:grpSp>
        <p:sp>
          <p:nvSpPr>
            <p:cNvPr id="130" name="Trapezoid 129"/>
            <p:cNvSpPr/>
            <p:nvPr/>
          </p:nvSpPr>
          <p:spPr bwMode="auto">
            <a:xfrm rot="10800000">
              <a:off x="6248400" y="2825750"/>
              <a:ext cx="533400" cy="311150"/>
            </a:xfrm>
            <a:prstGeom prst="trapezoid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131" name="Rectangle 130"/>
            <p:cNvSpPr/>
            <p:nvPr/>
          </p:nvSpPr>
          <p:spPr bwMode="auto">
            <a:xfrm>
              <a:off x="6480175" y="2438400"/>
              <a:ext cx="73025" cy="8382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</p:grpSp>
      <p:sp>
        <p:nvSpPr>
          <p:cNvPr id="142" name="TextBox 141"/>
          <p:cNvSpPr txBox="1"/>
          <p:nvPr/>
        </p:nvSpPr>
        <p:spPr>
          <a:xfrm>
            <a:off x="5410200" y="5715000"/>
            <a:ext cx="29718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latin typeface="+mn-lt"/>
              </a:rPr>
              <a:t>     TSV pitch ~ 50-100</a:t>
            </a:r>
            <a:r>
              <a:rPr lang="en-US" sz="2000" i="1" dirty="0">
                <a:latin typeface="+mn-lt"/>
              </a:rPr>
              <a:t>nm</a:t>
            </a:r>
          </a:p>
        </p:txBody>
      </p:sp>
      <p:grpSp>
        <p:nvGrpSpPr>
          <p:cNvPr id="146" name="Group 145"/>
          <p:cNvGrpSpPr>
            <a:grpSpLocks/>
          </p:cNvGrpSpPr>
          <p:nvPr/>
        </p:nvGrpSpPr>
        <p:grpSpPr bwMode="auto">
          <a:xfrm>
            <a:off x="152400" y="2692400"/>
            <a:ext cx="685800" cy="585788"/>
            <a:chOff x="152400" y="2615625"/>
            <a:chExt cx="685800" cy="585569"/>
          </a:xfrm>
        </p:grpSpPr>
        <p:cxnSp>
          <p:nvCxnSpPr>
            <p:cNvPr id="143" name="Straight Arrow Connector 142"/>
            <p:cNvCxnSpPr/>
            <p:nvPr/>
          </p:nvCxnSpPr>
          <p:spPr>
            <a:xfrm rot="5400000" flipH="1" flipV="1">
              <a:off x="495401" y="2933006"/>
              <a:ext cx="533201" cy="3175"/>
            </a:xfrm>
            <a:prstGeom prst="straightConnector1">
              <a:avLst/>
            </a:prstGeom>
            <a:ln>
              <a:solidFill>
                <a:srgbClr val="99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TextBox 144"/>
            <p:cNvSpPr txBox="1"/>
            <p:nvPr/>
          </p:nvSpPr>
          <p:spPr>
            <a:xfrm>
              <a:off x="152400" y="2615625"/>
              <a:ext cx="685800" cy="58398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600" dirty="0">
                  <a:solidFill>
                    <a:srgbClr val="C00000"/>
                  </a:solidFill>
                  <a:latin typeface="+mn-lt"/>
                </a:rPr>
                <a:t>10um-</a:t>
              </a:r>
            </a:p>
            <a:p>
              <a:pPr>
                <a:defRPr/>
              </a:pPr>
              <a:r>
                <a:rPr lang="en-US" sz="1600" dirty="0">
                  <a:solidFill>
                    <a:srgbClr val="C00000"/>
                  </a:solidFill>
                  <a:latin typeface="+mn-lt"/>
                </a:rPr>
                <a:t>50um</a:t>
              </a:r>
            </a:p>
          </p:txBody>
        </p:sp>
      </p:grpSp>
      <p:grpSp>
        <p:nvGrpSpPr>
          <p:cNvPr id="149" name="Group 148"/>
          <p:cNvGrpSpPr>
            <a:grpSpLocks/>
          </p:cNvGrpSpPr>
          <p:nvPr/>
        </p:nvGrpSpPr>
        <p:grpSpPr bwMode="auto">
          <a:xfrm>
            <a:off x="8458200" y="2514600"/>
            <a:ext cx="685800" cy="830263"/>
            <a:chOff x="762000" y="2539425"/>
            <a:chExt cx="685800" cy="830997"/>
          </a:xfrm>
        </p:grpSpPr>
        <p:cxnSp>
          <p:nvCxnSpPr>
            <p:cNvPr id="150" name="Straight Arrow Connector 149"/>
            <p:cNvCxnSpPr/>
            <p:nvPr/>
          </p:nvCxnSpPr>
          <p:spPr>
            <a:xfrm rot="5400000" flipH="1" flipV="1">
              <a:off x="598343" y="2984319"/>
              <a:ext cx="328903" cy="1588"/>
            </a:xfrm>
            <a:prstGeom prst="straightConnector1">
              <a:avLst/>
            </a:prstGeom>
            <a:ln>
              <a:solidFill>
                <a:srgbClr val="99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TextBox 150"/>
            <p:cNvSpPr txBox="1"/>
            <p:nvPr/>
          </p:nvSpPr>
          <p:spPr>
            <a:xfrm>
              <a:off x="762000" y="2539425"/>
              <a:ext cx="685800" cy="83099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endParaRPr lang="en-US" sz="1600" dirty="0">
                <a:solidFill>
                  <a:srgbClr val="C00000"/>
                </a:solidFill>
                <a:latin typeface="+mn-lt"/>
              </a:endParaRPr>
            </a:p>
            <a:p>
              <a:pPr>
                <a:defRPr/>
              </a:pPr>
              <a:r>
                <a:rPr lang="en-US" sz="1600" dirty="0">
                  <a:solidFill>
                    <a:srgbClr val="C00000"/>
                  </a:solidFill>
                  <a:latin typeface="+mn-lt"/>
                </a:rPr>
                <a:t>100 nm</a:t>
              </a:r>
            </a:p>
          </p:txBody>
        </p:sp>
      </p:grpSp>
      <p:sp>
        <p:nvSpPr>
          <p:cNvPr id="15404" name="TextBox 9"/>
          <p:cNvSpPr txBox="1">
            <a:spLocks noChangeArrowheads="1"/>
          </p:cNvSpPr>
          <p:nvPr/>
        </p:nvSpPr>
        <p:spPr bwMode="auto">
          <a:xfrm>
            <a:off x="2819400" y="6429375"/>
            <a:ext cx="4114800" cy="276225"/>
          </a:xfrm>
          <a:prstGeom prst="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993300"/>
                </a:solidFill>
                <a:latin typeface="Arial Narrow" pitchFamily="34" charset="0"/>
              </a:rPr>
              <a:t>* [Reference: P. Franzon: Tutorial at IEEE 3D-IC Conference 2011]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2622 -0.16852 -0.25243 -0.33704 -0.33386 -0.37431 C -0.41528 -0.41158 -0.45209 -0.3176 -0.48872 -0.22362 " pathEditMode="relative" ptsTypes="a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2622 -0.16852 -0.25243 -0.33704 -0.33386 -0.37431 C -0.41528 -0.41158 -0.45209 -0.3176 -0.48872 -0.22362 " pathEditMode="relative" ptsTypes="a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2622 -0.16852 -0.25243 -0.33704 -0.33386 -0.37431 C -0.41528 -0.41158 -0.45209 -0.3176 -0.48872 -0.22362 " pathEditMode="relative" ptsTypes="a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2622 -0.16852 -0.25243 -0.33704 -0.33386 -0.37431 C -0.41528 -0.41158 -0.45209 -0.3176 -0.48872 -0.22362 " pathEditMode="relative" ptsTypes="a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2622 -0.16852 -0.25243 -0.33704 -0.33386 -0.37431 C -0.41528 -0.41158 -0.45209 -0.3176 -0.48872 -0.22362 " pathEditMode="relative" ptsTypes="a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2622 -0.16852 -0.25243 -0.33704 -0.33386 -0.37431 C -0.41528 -0.41158 -0.45209 -0.3176 -0.48872 -0.22362 " pathEditMode="relative" ptsTypes="a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2622 -0.16852 -0.25243 -0.33704 -0.33386 -0.37431 C -0.41528 -0.41158 -0.45209 -0.3176 -0.48872 -0.22362 " pathEditMode="relative" ptsTypes="aaA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2622 -0.16852 -0.25243 -0.33704 -0.33386 -0.37431 C -0.41528 -0.41158 -0.45209 -0.3176 -0.48872 -0.22362 " pathEditMode="relative" ptsTypes="a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2622 -0.16852 -0.25243 -0.33704 -0.33386 -0.37431 C -0.41528 -0.41158 -0.45209 -0.3176 -0.48872 -0.22362 " pathEditMode="relative" ptsTypes="aaA">
                                      <p:cBhvr>
                                        <p:cTn id="2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2622 -0.16852 -0.25243 -0.33704 -0.33386 -0.37431 C -0.41528 -0.41158 -0.45209 -0.3176 -0.48872 -0.22362 " pathEditMode="relative" ptsTypes="aaA">
                                      <p:cBhvr>
                                        <p:cTn id="3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2622 -0.16852 -0.25243 -0.33704 -0.33386 -0.37431 C -0.41528 -0.41158 -0.45209 -0.3176 -0.48872 -0.22362 " pathEditMode="relative" ptsTypes="aaA">
                                      <p:cBhvr>
                                        <p:cTn id="32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1" grpId="0" animBg="1"/>
      <p:bldP spid="14" grpId="0" animBg="1"/>
      <p:bldP spid="15" grpId="0" animBg="1"/>
      <p:bldP spid="35" grpId="0" animBg="1"/>
      <p:bldP spid="36" grpId="0" animBg="1"/>
      <p:bldP spid="64" grpId="1" animBg="1"/>
      <p:bldP spid="64" grpId="2" animBg="1"/>
      <p:bldP spid="65" grpId="0"/>
      <p:bldP spid="66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300" smtClean="0"/>
              <a:t>A Process Flow for Monolithic 3D:</a:t>
            </a:r>
            <a:br>
              <a:rPr lang="en-US" sz="2300" smtClean="0"/>
            </a:br>
            <a:r>
              <a:rPr lang="en-US" sz="2300" smtClean="0"/>
              <a:t>Recessed Channel Transistors with Activation before Layer Transfer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D2F9FF-A698-4725-B207-51D57145481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7411" name="TextBox 9"/>
          <p:cNvSpPr txBox="1">
            <a:spLocks noChangeArrowheads="1"/>
          </p:cNvSpPr>
          <p:nvPr/>
        </p:nvSpPr>
        <p:spPr bwMode="auto">
          <a:xfrm>
            <a:off x="995363" y="6429375"/>
            <a:ext cx="7158037" cy="276225"/>
          </a:xfrm>
          <a:prstGeom prst="rect">
            <a:avLst/>
          </a:prstGeom>
          <a:noFill/>
          <a:ln w="9525">
            <a:solidFill>
              <a:srgbClr val="99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993300"/>
                </a:solidFill>
                <a:latin typeface="Arial Narrow" pitchFamily="34" charset="0"/>
              </a:rPr>
              <a:t>[D. C. Sekar, Z.Or-Bach, “Monolithic 3D-ICs with Single Crystal Silicon Layers”, Proc. IEEE 3DIC Conference 2011 (Invited)]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2528888" y="2644775"/>
            <a:ext cx="11430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</a:rPr>
              <a:t>p- Si wafer</a:t>
            </a:r>
          </a:p>
        </p:txBody>
      </p:sp>
      <p:sp>
        <p:nvSpPr>
          <p:cNvPr id="17413" name="TextBox 23"/>
          <p:cNvSpPr txBox="1">
            <a:spLocks noChangeArrowheads="1"/>
          </p:cNvSpPr>
          <p:nvPr/>
        </p:nvSpPr>
        <p:spPr bwMode="auto">
          <a:xfrm>
            <a:off x="1544638" y="1382713"/>
            <a:ext cx="28749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Arial Narrow" pitchFamily="34" charset="0"/>
              </a:rPr>
              <a:t>Activate dopants</a:t>
            </a:r>
          </a:p>
        </p:txBody>
      </p:sp>
      <p:cxnSp>
        <p:nvCxnSpPr>
          <p:cNvPr id="116" name="Straight Arrow Connector 115"/>
          <p:cNvCxnSpPr/>
          <p:nvPr/>
        </p:nvCxnSpPr>
        <p:spPr>
          <a:xfrm rot="5400000">
            <a:off x="4852988" y="2149475"/>
            <a:ext cx="2286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rot="5400000">
            <a:off x="5080794" y="2148681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 rot="5400000">
            <a:off x="5309394" y="2148681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 rot="5400000">
            <a:off x="5537994" y="2148681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 rot="5400000">
            <a:off x="5768182" y="2148681"/>
            <a:ext cx="228600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2528888" y="2568575"/>
            <a:ext cx="1143000" cy="762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2" name="Straight Connector 121"/>
          <p:cNvCxnSpPr/>
          <p:nvPr/>
        </p:nvCxnSpPr>
        <p:spPr>
          <a:xfrm rot="10800000">
            <a:off x="3367088" y="2416175"/>
            <a:ext cx="152400" cy="1508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1" name="TextBox 38"/>
          <p:cNvSpPr txBox="1">
            <a:spLocks noChangeArrowheads="1"/>
          </p:cNvSpPr>
          <p:nvPr/>
        </p:nvSpPr>
        <p:spPr bwMode="auto">
          <a:xfrm>
            <a:off x="2986088" y="2057400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Narrow" pitchFamily="34" charset="0"/>
              </a:rPr>
              <a:t>Oxide</a:t>
            </a:r>
          </a:p>
        </p:txBody>
      </p:sp>
      <p:sp>
        <p:nvSpPr>
          <p:cNvPr id="17422" name="TextBox 41"/>
          <p:cNvSpPr txBox="1">
            <a:spLocks noChangeArrowheads="1"/>
          </p:cNvSpPr>
          <p:nvPr/>
        </p:nvSpPr>
        <p:spPr bwMode="auto">
          <a:xfrm>
            <a:off x="6002338" y="2625725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Narrow" pitchFamily="34" charset="0"/>
              </a:rPr>
              <a:t>H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7032625" y="2387600"/>
            <a:ext cx="1143000" cy="762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2528888" y="2720975"/>
            <a:ext cx="1143000" cy="1524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25" name="TextBox 109"/>
          <p:cNvSpPr txBox="1">
            <a:spLocks noChangeArrowheads="1"/>
          </p:cNvSpPr>
          <p:nvPr/>
        </p:nvSpPr>
        <p:spPr bwMode="auto">
          <a:xfrm>
            <a:off x="2147888" y="2763838"/>
            <a:ext cx="685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Narrow" pitchFamily="34" charset="0"/>
              </a:rPr>
              <a:t>n+</a:t>
            </a:r>
          </a:p>
        </p:txBody>
      </p:sp>
      <p:cxnSp>
        <p:nvCxnSpPr>
          <p:cNvPr id="128" name="Straight Connector 127"/>
          <p:cNvCxnSpPr/>
          <p:nvPr/>
        </p:nvCxnSpPr>
        <p:spPr>
          <a:xfrm flipV="1">
            <a:off x="2452688" y="2798763"/>
            <a:ext cx="304800" cy="746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7" name="TextBox 111"/>
          <p:cNvSpPr txBox="1">
            <a:spLocks noChangeArrowheads="1"/>
          </p:cNvSpPr>
          <p:nvPr/>
        </p:nvSpPr>
        <p:spPr bwMode="auto">
          <a:xfrm>
            <a:off x="2147888" y="2339975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Narrow" pitchFamily="34" charset="0"/>
              </a:rPr>
              <a:t>p</a:t>
            </a:r>
          </a:p>
        </p:txBody>
      </p:sp>
      <p:cxnSp>
        <p:nvCxnSpPr>
          <p:cNvPr id="130" name="Straight Connector 129"/>
          <p:cNvCxnSpPr/>
          <p:nvPr/>
        </p:nvCxnSpPr>
        <p:spPr>
          <a:xfrm>
            <a:off x="2452688" y="2568575"/>
            <a:ext cx="3048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4814888" y="2644775"/>
            <a:ext cx="1143000" cy="457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1400" b="1" dirty="0">
                <a:solidFill>
                  <a:schemeClr val="tx1"/>
                </a:solidFill>
              </a:rPr>
              <a:t>p- Si wafer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4814888" y="2568575"/>
            <a:ext cx="1143000" cy="762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" name="Rectangle 132"/>
          <p:cNvSpPr/>
          <p:nvPr/>
        </p:nvSpPr>
        <p:spPr>
          <a:xfrm>
            <a:off x="4814888" y="2720975"/>
            <a:ext cx="1143000" cy="1524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4" name="Straight Connector 133"/>
          <p:cNvCxnSpPr/>
          <p:nvPr/>
        </p:nvCxnSpPr>
        <p:spPr>
          <a:xfrm>
            <a:off x="4814888" y="2795588"/>
            <a:ext cx="1143000" cy="158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33" name="TextBox 118"/>
          <p:cNvSpPr txBox="1">
            <a:spLocks noChangeArrowheads="1"/>
          </p:cNvSpPr>
          <p:nvPr/>
        </p:nvSpPr>
        <p:spPr bwMode="auto">
          <a:xfrm>
            <a:off x="4510088" y="2416175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Narrow" pitchFamily="34" charset="0"/>
              </a:rPr>
              <a:t>p</a:t>
            </a:r>
          </a:p>
        </p:txBody>
      </p:sp>
      <p:sp>
        <p:nvSpPr>
          <p:cNvPr id="17434" name="TextBox 120"/>
          <p:cNvSpPr txBox="1">
            <a:spLocks noChangeArrowheads="1"/>
          </p:cNvSpPr>
          <p:nvPr/>
        </p:nvSpPr>
        <p:spPr bwMode="auto">
          <a:xfrm>
            <a:off x="4510088" y="2644775"/>
            <a:ext cx="685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Narrow" pitchFamily="34" charset="0"/>
              </a:rPr>
              <a:t>n+</a:t>
            </a:r>
          </a:p>
        </p:txBody>
      </p:sp>
      <p:sp>
        <p:nvSpPr>
          <p:cNvPr id="138" name="Rectangle 137"/>
          <p:cNvSpPr/>
          <p:nvPr/>
        </p:nvSpPr>
        <p:spPr>
          <a:xfrm>
            <a:off x="7032625" y="2057400"/>
            <a:ext cx="1143000" cy="33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400" b="1" dirty="0">
              <a:solidFill>
                <a:schemeClr val="tx1"/>
              </a:solidFill>
            </a:endParaRPr>
          </a:p>
        </p:txBody>
      </p:sp>
      <p:grpSp>
        <p:nvGrpSpPr>
          <p:cNvPr id="17436" name="Group 113"/>
          <p:cNvGrpSpPr>
            <a:grpSpLocks/>
          </p:cNvGrpSpPr>
          <p:nvPr/>
        </p:nvGrpSpPr>
        <p:grpSpPr bwMode="auto">
          <a:xfrm>
            <a:off x="457200" y="2339975"/>
            <a:ext cx="1219200" cy="762000"/>
            <a:chOff x="914400" y="2590800"/>
            <a:chExt cx="1295400" cy="989052"/>
          </a:xfrm>
        </p:grpSpPr>
        <p:sp>
          <p:nvSpPr>
            <p:cNvPr id="140" name="Rectangle 139"/>
            <p:cNvSpPr/>
            <p:nvPr/>
          </p:nvSpPr>
          <p:spPr>
            <a:xfrm>
              <a:off x="914400" y="2819519"/>
              <a:ext cx="457101" cy="7623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1" name="Rectangle 140"/>
            <p:cNvSpPr/>
            <p:nvPr/>
          </p:nvSpPr>
          <p:spPr>
            <a:xfrm flipH="1">
              <a:off x="1219697" y="2895758"/>
              <a:ext cx="45541" cy="15247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1523306" y="2590800"/>
              <a:ext cx="534689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990303" y="2590800"/>
              <a:ext cx="153491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4" name="Rectangle 143"/>
            <p:cNvSpPr/>
            <p:nvPr/>
          </p:nvSpPr>
          <p:spPr>
            <a:xfrm flipH="1">
              <a:off x="1934865" y="2590800"/>
              <a:ext cx="45541" cy="45743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1295598" y="2590800"/>
              <a:ext cx="75903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523306" y="2590800"/>
              <a:ext cx="77589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7540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14400" y="3048001"/>
              <a:ext cx="1295400" cy="531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8" name="Rectangle 147"/>
            <p:cNvSpPr/>
            <p:nvPr/>
          </p:nvSpPr>
          <p:spPr>
            <a:xfrm>
              <a:off x="1676797" y="2819519"/>
              <a:ext cx="75903" cy="38119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1600895" y="2819519"/>
              <a:ext cx="303609" cy="9066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1447403" y="2819519"/>
              <a:ext cx="75903" cy="7623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2057995" y="2819519"/>
              <a:ext cx="75903" cy="7623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2057995" y="2590800"/>
              <a:ext cx="75903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7437" name="Group 153"/>
          <p:cNvGrpSpPr>
            <a:grpSpLocks/>
          </p:cNvGrpSpPr>
          <p:nvPr/>
        </p:nvGrpSpPr>
        <p:grpSpPr bwMode="auto">
          <a:xfrm>
            <a:off x="7032625" y="2540000"/>
            <a:ext cx="1219200" cy="685800"/>
            <a:chOff x="914400" y="2590800"/>
            <a:chExt cx="1295400" cy="989052"/>
          </a:xfrm>
        </p:grpSpPr>
        <p:sp>
          <p:nvSpPr>
            <p:cNvPr id="154" name="Rectangle 153"/>
            <p:cNvSpPr/>
            <p:nvPr/>
          </p:nvSpPr>
          <p:spPr>
            <a:xfrm>
              <a:off x="914400" y="2819747"/>
              <a:ext cx="457101" cy="7555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5" name="Rectangle 154"/>
            <p:cNvSpPr/>
            <p:nvPr/>
          </p:nvSpPr>
          <p:spPr>
            <a:xfrm flipH="1">
              <a:off x="1219697" y="2895301"/>
              <a:ext cx="45541" cy="1533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1523306" y="2590800"/>
              <a:ext cx="534689" cy="7555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990303" y="2590800"/>
              <a:ext cx="153491" cy="7555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8" name="Rectangle 157"/>
            <p:cNvSpPr/>
            <p:nvPr/>
          </p:nvSpPr>
          <p:spPr>
            <a:xfrm flipH="1">
              <a:off x="1934865" y="2590800"/>
              <a:ext cx="45541" cy="45789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1295598" y="2590800"/>
              <a:ext cx="75903" cy="7555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1523306" y="2590800"/>
              <a:ext cx="77589" cy="7555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7527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14400" y="3048001"/>
              <a:ext cx="1295400" cy="531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2" name="Rectangle 161"/>
            <p:cNvSpPr/>
            <p:nvPr/>
          </p:nvSpPr>
          <p:spPr>
            <a:xfrm>
              <a:off x="1676797" y="2819747"/>
              <a:ext cx="75903" cy="38005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1600895" y="2819747"/>
              <a:ext cx="303609" cy="9157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1447403" y="2819747"/>
              <a:ext cx="75903" cy="7555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057995" y="2819747"/>
              <a:ext cx="75903" cy="7555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2057995" y="2590800"/>
              <a:ext cx="75903" cy="7555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7438" name="TextBox 23"/>
          <p:cNvSpPr txBox="1">
            <a:spLocks noChangeArrowheads="1"/>
          </p:cNvSpPr>
          <p:nvPr/>
        </p:nvSpPr>
        <p:spPr bwMode="auto">
          <a:xfrm>
            <a:off x="6172200" y="1258888"/>
            <a:ext cx="2743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Arial Narrow" pitchFamily="34" charset="0"/>
              </a:rPr>
              <a:t>Layer transfer un-patterned film. No alignment issues.</a:t>
            </a:r>
          </a:p>
        </p:txBody>
      </p:sp>
      <p:sp>
        <p:nvSpPr>
          <p:cNvPr id="17439" name="TextBox 42"/>
          <p:cNvSpPr txBox="1">
            <a:spLocks noChangeArrowheads="1"/>
          </p:cNvSpPr>
          <p:nvPr/>
        </p:nvSpPr>
        <p:spPr bwMode="auto">
          <a:xfrm>
            <a:off x="381000" y="3429000"/>
            <a:ext cx="27320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Narrow" pitchFamily="34" charset="0"/>
              </a:rPr>
              <a:t>Well-aligned sub-400C RCATs Si thickness &lt; 100nm</a:t>
            </a:r>
          </a:p>
        </p:txBody>
      </p:sp>
      <p:sp>
        <p:nvSpPr>
          <p:cNvPr id="169" name="Rectangle 168"/>
          <p:cNvSpPr/>
          <p:nvPr/>
        </p:nvSpPr>
        <p:spPr>
          <a:xfrm>
            <a:off x="4267200" y="4378325"/>
            <a:ext cx="3556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0" name="Rectangle 169"/>
          <p:cNvSpPr/>
          <p:nvPr/>
        </p:nvSpPr>
        <p:spPr>
          <a:xfrm>
            <a:off x="4495800" y="4378325"/>
            <a:ext cx="762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4953000" y="4378325"/>
            <a:ext cx="762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5105400" y="4378325"/>
            <a:ext cx="762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5003800" y="4378325"/>
            <a:ext cx="3810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4267200" y="4225925"/>
            <a:ext cx="762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4495800" y="4225925"/>
            <a:ext cx="762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4724400" y="4225925"/>
            <a:ext cx="762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4953000" y="4225925"/>
            <a:ext cx="762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9" name="Rectangle 178"/>
          <p:cNvSpPr/>
          <p:nvPr/>
        </p:nvSpPr>
        <p:spPr>
          <a:xfrm>
            <a:off x="5105400" y="4225925"/>
            <a:ext cx="762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0" name="Rectangle 179"/>
          <p:cNvSpPr/>
          <p:nvPr/>
        </p:nvSpPr>
        <p:spPr>
          <a:xfrm>
            <a:off x="5334000" y="4225925"/>
            <a:ext cx="76200" cy="76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7451" name="Group 167"/>
          <p:cNvGrpSpPr>
            <a:grpSpLocks/>
          </p:cNvGrpSpPr>
          <p:nvPr/>
        </p:nvGrpSpPr>
        <p:grpSpPr bwMode="auto">
          <a:xfrm>
            <a:off x="906463" y="5273675"/>
            <a:ext cx="1219200" cy="762000"/>
            <a:chOff x="914400" y="2590800"/>
            <a:chExt cx="1295400" cy="989052"/>
          </a:xfrm>
        </p:grpSpPr>
        <p:sp>
          <p:nvSpPr>
            <p:cNvPr id="192" name="Rectangle 191"/>
            <p:cNvSpPr/>
            <p:nvPr/>
          </p:nvSpPr>
          <p:spPr>
            <a:xfrm>
              <a:off x="914400" y="2819519"/>
              <a:ext cx="457100" cy="7623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3" name="Rectangle 192"/>
            <p:cNvSpPr/>
            <p:nvPr/>
          </p:nvSpPr>
          <p:spPr>
            <a:xfrm flipH="1">
              <a:off x="1219696" y="2895758"/>
              <a:ext cx="45542" cy="15247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1523305" y="2590800"/>
              <a:ext cx="534690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990302" y="2590800"/>
              <a:ext cx="153492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6" name="Rectangle 195"/>
            <p:cNvSpPr/>
            <p:nvPr/>
          </p:nvSpPr>
          <p:spPr>
            <a:xfrm flipH="1">
              <a:off x="1934864" y="2590800"/>
              <a:ext cx="45542" cy="45743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1295598" y="2590800"/>
              <a:ext cx="75902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1523305" y="2590800"/>
              <a:ext cx="77589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7514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14400" y="3048001"/>
              <a:ext cx="1295400" cy="531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0" name="Rectangle 199"/>
            <p:cNvSpPr/>
            <p:nvPr/>
          </p:nvSpPr>
          <p:spPr>
            <a:xfrm>
              <a:off x="1676797" y="2819519"/>
              <a:ext cx="75902" cy="38119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1600894" y="2819519"/>
              <a:ext cx="303609" cy="9066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1447403" y="2819519"/>
              <a:ext cx="75902" cy="7623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2057995" y="2819519"/>
              <a:ext cx="75902" cy="7623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2057995" y="2590800"/>
              <a:ext cx="75902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7452" name="Group 185"/>
          <p:cNvGrpSpPr>
            <a:grpSpLocks/>
          </p:cNvGrpSpPr>
          <p:nvPr/>
        </p:nvGrpSpPr>
        <p:grpSpPr bwMode="auto">
          <a:xfrm>
            <a:off x="4267200" y="5410200"/>
            <a:ext cx="1219200" cy="762000"/>
            <a:chOff x="914400" y="2590800"/>
            <a:chExt cx="1295400" cy="989052"/>
          </a:xfrm>
        </p:grpSpPr>
        <p:sp>
          <p:nvSpPr>
            <p:cNvPr id="209" name="Rectangle 208"/>
            <p:cNvSpPr/>
            <p:nvPr/>
          </p:nvSpPr>
          <p:spPr>
            <a:xfrm>
              <a:off x="914400" y="2819519"/>
              <a:ext cx="457101" cy="7623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0" name="Rectangle 209"/>
            <p:cNvSpPr/>
            <p:nvPr/>
          </p:nvSpPr>
          <p:spPr>
            <a:xfrm flipH="1">
              <a:off x="1219697" y="2895758"/>
              <a:ext cx="45541" cy="15247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1523306" y="2590800"/>
              <a:ext cx="534689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990303" y="2590800"/>
              <a:ext cx="153491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3" name="Rectangle 212"/>
            <p:cNvSpPr/>
            <p:nvPr/>
          </p:nvSpPr>
          <p:spPr>
            <a:xfrm flipH="1">
              <a:off x="1934865" y="2590800"/>
              <a:ext cx="45541" cy="45743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1295598" y="2590800"/>
              <a:ext cx="75903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5" name="Rectangle 214"/>
            <p:cNvSpPr/>
            <p:nvPr/>
          </p:nvSpPr>
          <p:spPr>
            <a:xfrm>
              <a:off x="1523306" y="2590800"/>
              <a:ext cx="77589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7501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14400" y="3048001"/>
              <a:ext cx="1295400" cy="531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7" name="Rectangle 216"/>
            <p:cNvSpPr/>
            <p:nvPr/>
          </p:nvSpPr>
          <p:spPr>
            <a:xfrm>
              <a:off x="1676797" y="2819519"/>
              <a:ext cx="75903" cy="38119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1600895" y="2819519"/>
              <a:ext cx="303609" cy="9066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1447403" y="2819519"/>
              <a:ext cx="75903" cy="7623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057995" y="2819519"/>
              <a:ext cx="75903" cy="7623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2057995" y="2590800"/>
              <a:ext cx="75903" cy="7624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7453" name="TextBox 42"/>
          <p:cNvSpPr txBox="1">
            <a:spLocks noChangeArrowheads="1"/>
          </p:cNvSpPr>
          <p:nvPr/>
        </p:nvSpPr>
        <p:spPr bwMode="auto">
          <a:xfrm>
            <a:off x="3179763" y="3429000"/>
            <a:ext cx="33734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Arial Narrow" pitchFamily="34" charset="0"/>
              </a:rPr>
              <a:t>Min. feature size TSVs since low Si thickness, no misalignment issues</a:t>
            </a:r>
          </a:p>
        </p:txBody>
      </p:sp>
      <p:sp>
        <p:nvSpPr>
          <p:cNvPr id="225" name="Rectangle 224"/>
          <p:cNvSpPr/>
          <p:nvPr/>
        </p:nvSpPr>
        <p:spPr>
          <a:xfrm>
            <a:off x="4275138" y="5286375"/>
            <a:ext cx="1189037" cy="809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031038" y="2057400"/>
            <a:ext cx="1143000" cy="152400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56" name="TextBox 120"/>
          <p:cNvSpPr txBox="1">
            <a:spLocks noChangeArrowheads="1"/>
          </p:cNvSpPr>
          <p:nvPr/>
        </p:nvSpPr>
        <p:spPr bwMode="auto">
          <a:xfrm>
            <a:off x="6553200" y="1947863"/>
            <a:ext cx="6858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Narrow" pitchFamily="34" charset="0"/>
              </a:rPr>
              <a:t>n+</a:t>
            </a:r>
          </a:p>
        </p:txBody>
      </p:sp>
      <p:sp>
        <p:nvSpPr>
          <p:cNvPr id="17457" name="TextBox 118"/>
          <p:cNvSpPr txBox="1">
            <a:spLocks noChangeArrowheads="1"/>
          </p:cNvSpPr>
          <p:nvPr/>
        </p:nvSpPr>
        <p:spPr bwMode="auto">
          <a:xfrm>
            <a:off x="6553200" y="22860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Narrow" pitchFamily="34" charset="0"/>
              </a:rPr>
              <a:t>p</a:t>
            </a:r>
          </a:p>
        </p:txBody>
      </p:sp>
      <p:cxnSp>
        <p:nvCxnSpPr>
          <p:cNvPr id="232" name="Straight Connector 231"/>
          <p:cNvCxnSpPr/>
          <p:nvPr/>
        </p:nvCxnSpPr>
        <p:spPr>
          <a:xfrm>
            <a:off x="6934200" y="21336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 flipV="1">
            <a:off x="6858000" y="22860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/>
          <p:cNvSpPr/>
          <p:nvPr/>
        </p:nvSpPr>
        <p:spPr>
          <a:xfrm>
            <a:off x="4295775" y="5286375"/>
            <a:ext cx="1190625" cy="80963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229225" y="4911725"/>
            <a:ext cx="234950" cy="45720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7" name="TextBox 266"/>
          <p:cNvSpPr txBox="1"/>
          <p:nvPr/>
        </p:nvSpPr>
        <p:spPr>
          <a:xfrm>
            <a:off x="5791200" y="4467225"/>
            <a:ext cx="2895600" cy="13239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b="1" dirty="0">
                <a:latin typeface="+mn-lt"/>
              </a:rPr>
              <a:t> Steps atop Cu/low k &lt; 400</a:t>
            </a:r>
            <a:r>
              <a:rPr lang="en-US" b="1" baseline="30000" dirty="0">
                <a:latin typeface="+mn-lt"/>
              </a:rPr>
              <a:t>o</a:t>
            </a:r>
            <a:r>
              <a:rPr lang="en-US" b="1" dirty="0">
                <a:latin typeface="+mn-lt"/>
              </a:rPr>
              <a:t>C</a:t>
            </a:r>
          </a:p>
          <a:p>
            <a:pPr>
              <a:defRPr/>
            </a:pPr>
            <a:endParaRPr lang="en-US" sz="800" b="1" dirty="0">
              <a:latin typeface="+mn-lt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b="1" dirty="0">
                <a:latin typeface="+mn-lt"/>
              </a:rPr>
              <a:t> RCATs used in production DRAM since the 90nm node</a:t>
            </a:r>
          </a:p>
          <a:p>
            <a:pPr>
              <a:defRPr/>
            </a:pPr>
            <a:r>
              <a:rPr lang="en-US" b="1" dirty="0">
                <a:latin typeface="+mn-lt"/>
                <a:sym typeface="Wingdings" pitchFamily="2" charset="2"/>
              </a:rPr>
              <a:t> Adoption easier</a:t>
            </a:r>
            <a:endParaRPr lang="en-US" b="1" dirty="0">
              <a:latin typeface="+mn-lt"/>
            </a:endParaRPr>
          </a:p>
        </p:txBody>
      </p:sp>
      <p:grpSp>
        <p:nvGrpSpPr>
          <p:cNvPr id="17463" name="Group 282"/>
          <p:cNvGrpSpPr>
            <a:grpSpLocks/>
          </p:cNvGrpSpPr>
          <p:nvPr/>
        </p:nvGrpSpPr>
        <p:grpSpPr bwMode="auto">
          <a:xfrm>
            <a:off x="911225" y="4454525"/>
            <a:ext cx="1222375" cy="803275"/>
            <a:chOff x="910783" y="4454245"/>
            <a:chExt cx="1222817" cy="803555"/>
          </a:xfrm>
        </p:grpSpPr>
        <p:sp>
          <p:nvSpPr>
            <p:cNvPr id="224" name="Rectangle 223"/>
            <p:cNvSpPr/>
            <p:nvPr/>
          </p:nvSpPr>
          <p:spPr>
            <a:xfrm>
              <a:off x="910783" y="5133932"/>
              <a:ext cx="1189468" cy="80991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913959" y="4759151"/>
              <a:ext cx="990958" cy="38113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913959" y="4754388"/>
              <a:ext cx="457365" cy="174686"/>
            </a:xfrm>
            <a:prstGeom prst="rect">
              <a:avLst/>
            </a:prstGeom>
            <a:solidFill>
              <a:srgbClr val="FFFF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1676235" y="4786149"/>
              <a:ext cx="457365" cy="33031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676235" y="4754388"/>
              <a:ext cx="457365" cy="174686"/>
            </a:xfrm>
            <a:prstGeom prst="rect">
              <a:avLst/>
            </a:prstGeom>
            <a:solidFill>
              <a:srgbClr val="FFFF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1896977" y="4759151"/>
              <a:ext cx="236623" cy="457359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4" name="Oval 243"/>
            <p:cNvSpPr/>
            <p:nvPr/>
          </p:nvSpPr>
          <p:spPr>
            <a:xfrm>
              <a:off x="1371324" y="4911604"/>
              <a:ext cx="304910" cy="15245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1371324" y="4606698"/>
              <a:ext cx="304910" cy="38113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1280805" y="4454245"/>
              <a:ext cx="455777" cy="30490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280805" y="4454245"/>
              <a:ext cx="455777" cy="228680"/>
            </a:xfrm>
            <a:prstGeom prst="rect">
              <a:avLst/>
            </a:prstGeom>
            <a:solidFill>
              <a:srgbClr val="4C44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8" name="Rectangle 247"/>
            <p:cNvSpPr/>
            <p:nvPr/>
          </p:nvSpPr>
          <p:spPr>
            <a:xfrm>
              <a:off x="1433260" y="4606698"/>
              <a:ext cx="166747" cy="304906"/>
            </a:xfrm>
            <a:prstGeom prst="rect">
              <a:avLst/>
            </a:prstGeom>
            <a:solidFill>
              <a:srgbClr val="4C44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491" name="TextBox 120"/>
            <p:cNvSpPr txBox="1">
              <a:spLocks noChangeArrowheads="1"/>
            </p:cNvSpPr>
            <p:nvPr/>
          </p:nvSpPr>
          <p:spPr bwMode="auto">
            <a:xfrm>
              <a:off x="914400" y="46482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n+</a:t>
              </a:r>
            </a:p>
          </p:txBody>
        </p:sp>
        <p:sp>
          <p:nvSpPr>
            <p:cNvPr id="17492" name="TextBox 118"/>
            <p:cNvSpPr txBox="1">
              <a:spLocks noChangeArrowheads="1"/>
            </p:cNvSpPr>
            <p:nvPr/>
          </p:nvSpPr>
          <p:spPr bwMode="auto">
            <a:xfrm>
              <a:off x="914400" y="48884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p</a:t>
              </a:r>
            </a:p>
          </p:txBody>
        </p:sp>
        <p:sp>
          <p:nvSpPr>
            <p:cNvPr id="270" name="Oval 269"/>
            <p:cNvSpPr/>
            <p:nvPr/>
          </p:nvSpPr>
          <p:spPr>
            <a:xfrm>
              <a:off x="1434847" y="4800441"/>
              <a:ext cx="165160" cy="193743"/>
            </a:xfrm>
            <a:prstGeom prst="ellipse">
              <a:avLst/>
            </a:prstGeom>
            <a:solidFill>
              <a:srgbClr val="4C44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7464" name="Group 283"/>
          <p:cNvGrpSpPr>
            <a:grpSpLocks/>
          </p:cNvGrpSpPr>
          <p:nvPr/>
        </p:nvGrpSpPr>
        <p:grpSpPr bwMode="auto">
          <a:xfrm>
            <a:off x="4264025" y="4606925"/>
            <a:ext cx="1222375" cy="803275"/>
            <a:chOff x="910783" y="4454245"/>
            <a:chExt cx="1222817" cy="803555"/>
          </a:xfrm>
        </p:grpSpPr>
        <p:sp>
          <p:nvSpPr>
            <p:cNvPr id="285" name="Rectangle 284"/>
            <p:cNvSpPr/>
            <p:nvPr/>
          </p:nvSpPr>
          <p:spPr>
            <a:xfrm>
              <a:off x="910783" y="5133932"/>
              <a:ext cx="1189468" cy="80991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913959" y="4759151"/>
              <a:ext cx="990958" cy="381133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913959" y="4754388"/>
              <a:ext cx="457365" cy="174686"/>
            </a:xfrm>
            <a:prstGeom prst="rect">
              <a:avLst/>
            </a:prstGeom>
            <a:solidFill>
              <a:srgbClr val="FFFF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1676235" y="4786149"/>
              <a:ext cx="457365" cy="33031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1676235" y="4754388"/>
              <a:ext cx="457365" cy="174686"/>
            </a:xfrm>
            <a:prstGeom prst="rect">
              <a:avLst/>
            </a:prstGeom>
            <a:solidFill>
              <a:srgbClr val="FFFF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1896977" y="4759151"/>
              <a:ext cx="236623" cy="457359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1" name="Oval 290"/>
            <p:cNvSpPr/>
            <p:nvPr/>
          </p:nvSpPr>
          <p:spPr>
            <a:xfrm>
              <a:off x="1371324" y="4911604"/>
              <a:ext cx="304910" cy="152453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2" name="Rectangle 291"/>
            <p:cNvSpPr/>
            <p:nvPr/>
          </p:nvSpPr>
          <p:spPr>
            <a:xfrm>
              <a:off x="1371324" y="4606698"/>
              <a:ext cx="304910" cy="381133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3" name="Rectangle 292"/>
            <p:cNvSpPr/>
            <p:nvPr/>
          </p:nvSpPr>
          <p:spPr>
            <a:xfrm>
              <a:off x="1280805" y="4454245"/>
              <a:ext cx="455777" cy="30490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1280805" y="4454245"/>
              <a:ext cx="455777" cy="228680"/>
            </a:xfrm>
            <a:prstGeom prst="rect">
              <a:avLst/>
            </a:prstGeom>
            <a:solidFill>
              <a:srgbClr val="4C44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1433260" y="4606698"/>
              <a:ext cx="166747" cy="304906"/>
            </a:xfrm>
            <a:prstGeom prst="rect">
              <a:avLst/>
            </a:prstGeom>
            <a:solidFill>
              <a:srgbClr val="4C44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477" name="TextBox 120"/>
            <p:cNvSpPr txBox="1">
              <a:spLocks noChangeArrowheads="1"/>
            </p:cNvSpPr>
            <p:nvPr/>
          </p:nvSpPr>
          <p:spPr bwMode="auto">
            <a:xfrm>
              <a:off x="914400" y="4648200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n+</a:t>
              </a:r>
            </a:p>
          </p:txBody>
        </p:sp>
        <p:sp>
          <p:nvSpPr>
            <p:cNvPr id="17478" name="TextBox 118"/>
            <p:cNvSpPr txBox="1">
              <a:spLocks noChangeArrowheads="1"/>
            </p:cNvSpPr>
            <p:nvPr/>
          </p:nvSpPr>
          <p:spPr bwMode="auto">
            <a:xfrm>
              <a:off x="914400" y="4888468"/>
              <a:ext cx="457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>
                  <a:latin typeface="Arial Narrow" pitchFamily="34" charset="0"/>
                </a:rPr>
                <a:t>p</a:t>
              </a:r>
            </a:p>
          </p:txBody>
        </p:sp>
        <p:sp>
          <p:nvSpPr>
            <p:cNvPr id="298" name="Oval 297"/>
            <p:cNvSpPr/>
            <p:nvPr/>
          </p:nvSpPr>
          <p:spPr>
            <a:xfrm>
              <a:off x="1434847" y="4800441"/>
              <a:ext cx="165160" cy="193743"/>
            </a:xfrm>
            <a:prstGeom prst="ellipse">
              <a:avLst/>
            </a:prstGeom>
            <a:solidFill>
              <a:srgbClr val="4C44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62" name="Rectangle 261"/>
          <p:cNvSpPr/>
          <p:nvPr/>
        </p:nvSpPr>
        <p:spPr bwMode="auto">
          <a:xfrm flipH="1">
            <a:off x="5321300" y="4454525"/>
            <a:ext cx="63500" cy="10207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SRAM-Logic Stacking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352425" y="1371600"/>
            <a:ext cx="8229600" cy="19812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000" b="1" smtClean="0"/>
              <a:t>SRAM requirements different from logic today.                                                       Different number of metal levels, V</a:t>
            </a:r>
            <a:r>
              <a:rPr lang="en-US" sz="2000" b="1" baseline="-25000" smtClean="0"/>
              <a:t>t</a:t>
            </a:r>
            <a:r>
              <a:rPr lang="en-US" sz="2000" b="1" smtClean="0"/>
              <a:t>, L</a:t>
            </a:r>
            <a:r>
              <a:rPr lang="en-US" sz="2000" b="1" baseline="-25000" smtClean="0"/>
              <a:t>eff</a:t>
            </a:r>
            <a:r>
              <a:rPr lang="en-US" sz="2000" b="1" smtClean="0"/>
              <a:t>...</a:t>
            </a:r>
          </a:p>
          <a:p>
            <a:pPr eaLnBrk="1" hangingPunct="1">
              <a:spcBef>
                <a:spcPct val="0"/>
              </a:spcBef>
            </a:pPr>
            <a:r>
              <a:rPr lang="en-US" sz="2000" b="1" smtClean="0"/>
              <a:t>Ultra-dense vertical connectivity needed, esp. for small size SRAMs within a logic core </a:t>
            </a:r>
            <a:r>
              <a:rPr lang="en-US" sz="2000" b="1" smtClean="0">
                <a:sym typeface="Wingdings" pitchFamily="2" charset="2"/>
              </a:rPr>
              <a:t> good fit for Monolithic 3D</a:t>
            </a:r>
            <a:endParaRPr lang="en-US" sz="2000" b="1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C7445-D2DF-485A-AF11-F7FDC53780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82763" y="4546600"/>
            <a:ext cx="2997200" cy="787400"/>
          </a:xfrm>
          <a:prstGeom prst="rect">
            <a:avLst/>
          </a:prstGeom>
          <a:solidFill>
            <a:srgbClr val="8AF2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Logic Circuits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12 metal levels</a:t>
            </a:r>
          </a:p>
        </p:txBody>
      </p:sp>
      <p:sp>
        <p:nvSpPr>
          <p:cNvPr id="6" name="Rectangle 5"/>
          <p:cNvSpPr/>
          <p:nvPr/>
        </p:nvSpPr>
        <p:spPr>
          <a:xfrm>
            <a:off x="1795463" y="3629025"/>
            <a:ext cx="2995612" cy="787400"/>
          </a:xfrm>
          <a:prstGeom prst="rect">
            <a:avLst/>
          </a:prstGeom>
          <a:solidFill>
            <a:srgbClr val="8AF2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chemeClr val="tx1"/>
                </a:solidFill>
              </a:rPr>
              <a:t>Optimized SRAM</a:t>
            </a:r>
          </a:p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5 metal levels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2035969" y="4461669"/>
            <a:ext cx="141288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246313" y="4473575"/>
            <a:ext cx="1397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2457450" y="4473575"/>
            <a:ext cx="1397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664619" y="4471194"/>
            <a:ext cx="141288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878138" y="4473575"/>
            <a:ext cx="1397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086894" y="4485482"/>
            <a:ext cx="14128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298031" y="4485482"/>
            <a:ext cx="14128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505994" y="4496594"/>
            <a:ext cx="141288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806031" y="4487069"/>
            <a:ext cx="141288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4016375" y="4498975"/>
            <a:ext cx="1397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4227513" y="4498975"/>
            <a:ext cx="139700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4434681" y="4510882"/>
            <a:ext cx="14128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370513" y="4098925"/>
            <a:ext cx="3108325" cy="7080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cap="small" dirty="0">
                <a:latin typeface="Arial Narrow" pitchFamily="34" charset="0"/>
              </a:rPr>
              <a:t>can save process cost, and improve performance.</a:t>
            </a:r>
            <a:r>
              <a:rPr lang="en-US" sz="2000" b="1" cap="small" dirty="0">
                <a:latin typeface="Arial Narrow" pitchFamily="34" charset="0"/>
                <a:sym typeface="Wingdings" pitchFamily="2" charset="2"/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03200" y="4259263"/>
            <a:ext cx="140811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Ultra-dense connectivity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379538" y="4476750"/>
            <a:ext cx="536575" cy="428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284538" y="6400800"/>
            <a:ext cx="2659062" cy="2762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C00000"/>
                </a:solidFill>
                <a:latin typeface="+mn-lt"/>
              </a:rPr>
              <a:t>Ref.: [D. </a:t>
            </a:r>
            <a:r>
              <a:rPr lang="en-US" sz="1200" dirty="0" err="1">
                <a:solidFill>
                  <a:srgbClr val="C00000"/>
                </a:solidFill>
                <a:latin typeface="+mn-lt"/>
              </a:rPr>
              <a:t>Sekar</a:t>
            </a:r>
            <a:r>
              <a:rPr lang="en-US" sz="1200" dirty="0">
                <a:solidFill>
                  <a:srgbClr val="C00000"/>
                </a:solidFill>
                <a:latin typeface="+mn-lt"/>
              </a:rPr>
              <a:t>, PhD Thesis, Georgia Tech]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28625" y="5780088"/>
            <a:ext cx="8153400" cy="4000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EDA need: Tools to partition designs and stack the SRAM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Logic-Logic Stacking with High TSV Density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4343400"/>
            <a:ext cx="4572000" cy="762000"/>
          </a:xfrm>
        </p:spPr>
        <p:txBody>
          <a:bodyPr/>
          <a:lstStyle/>
          <a:p>
            <a:pPr eaLnBrk="1" hangingPunct="1"/>
            <a:r>
              <a:rPr lang="en-US" sz="1800" smtClean="0"/>
              <a:t>Modify existing 2D tools slightly</a:t>
            </a:r>
          </a:p>
          <a:p>
            <a:pPr eaLnBrk="1" hangingPunct="1"/>
            <a:r>
              <a:rPr lang="en-US" sz="1800" smtClean="0"/>
              <a:t>TSVs in whitespace or modify existing layout slightly for TSVs to stacked layer</a:t>
            </a:r>
          </a:p>
          <a:p>
            <a:pPr eaLnBrk="1" hangingPunct="1"/>
            <a:r>
              <a:rPr lang="en-US" sz="1800" smtClean="0"/>
              <a:t>OK for today’s 5um TSVs (low density)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7E8CA-0DF9-4F46-935D-E1EB1A1FF6D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1295400"/>
            <a:ext cx="3505200" cy="7080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</a:rPr>
              <a:t>Today</a:t>
            </a:r>
          </a:p>
          <a:p>
            <a:pPr algn="ctr">
              <a:defRPr/>
            </a:pPr>
            <a:r>
              <a:rPr lang="en-US" sz="2000" b="1" dirty="0">
                <a:latin typeface="+mn-lt"/>
              </a:rPr>
              <a:t>“Pseudo-3D” EDA Tools</a:t>
            </a:r>
            <a:endParaRPr lang="en-US" sz="16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1295400"/>
            <a:ext cx="3657600" cy="48942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US" sz="2000" b="1" dirty="0">
              <a:latin typeface="+mn-lt"/>
            </a:endParaRPr>
          </a:p>
          <a:p>
            <a:pPr algn="ctr">
              <a:defRPr/>
            </a:pPr>
            <a:r>
              <a:rPr lang="en-US" sz="2400" b="1" dirty="0">
                <a:latin typeface="+mn-lt"/>
              </a:rPr>
              <a:t>Needed for Monolithic 3D</a:t>
            </a:r>
          </a:p>
          <a:p>
            <a:pPr algn="ctr">
              <a:defRPr/>
            </a:pPr>
            <a:r>
              <a:rPr lang="en-US" sz="2400" b="1" dirty="0">
                <a:latin typeface="+mn-lt"/>
              </a:rPr>
              <a:t>“Native-3D” EDA Tools</a:t>
            </a:r>
          </a:p>
          <a:p>
            <a:pPr algn="ctr">
              <a:defRPr/>
            </a:pPr>
            <a:endParaRPr lang="en-US" sz="1000" b="1" dirty="0">
              <a:latin typeface="+mn-lt"/>
            </a:endParaRPr>
          </a:p>
          <a:p>
            <a:pPr algn="ctr">
              <a:defRPr/>
            </a:pPr>
            <a:endParaRPr lang="en-US" sz="2000" b="1" dirty="0">
              <a:latin typeface="+mn-lt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latin typeface="Arial Narrow" pitchFamily="34" charset="0"/>
              </a:rPr>
              <a:t>3D routing, placement, </a:t>
            </a:r>
            <a:r>
              <a:rPr lang="en-US" sz="2000" dirty="0" err="1">
                <a:latin typeface="Arial Narrow" pitchFamily="34" charset="0"/>
              </a:rPr>
              <a:t>floorplanning</a:t>
            </a:r>
            <a:r>
              <a:rPr lang="en-US" sz="2000" dirty="0">
                <a:latin typeface="Arial Narrow" pitchFamily="34" charset="0"/>
              </a:rPr>
              <a:t> tools that work </a:t>
            </a:r>
            <a:r>
              <a:rPr lang="en-US" sz="2000" u="sng" dirty="0">
                <a:latin typeface="Arial Narrow" pitchFamily="34" charset="0"/>
              </a:rPr>
              <a:t>for TSVs close to min. feature size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>
                <a:latin typeface="Arial Narrow" pitchFamily="34" charset="0"/>
              </a:rPr>
              <a:t>Support for both block-level and </a:t>
            </a:r>
            <a:r>
              <a:rPr lang="en-US" sz="2000" u="sng" dirty="0">
                <a:latin typeface="Arial Narrow" pitchFamily="34" charset="0"/>
              </a:rPr>
              <a:t>gate-level</a:t>
            </a:r>
            <a:r>
              <a:rPr lang="en-US" sz="2000" dirty="0">
                <a:latin typeface="Arial Narrow" pitchFamily="34" charset="0"/>
              </a:rPr>
              <a:t> partitioning</a:t>
            </a:r>
            <a:endParaRPr lang="en-US" sz="2000" b="1" dirty="0">
              <a:latin typeface="+mn-lt"/>
            </a:endParaRPr>
          </a:p>
          <a:p>
            <a:pPr algn="ctr">
              <a:defRPr/>
            </a:pPr>
            <a:endParaRPr lang="en-US" sz="2000" b="1" dirty="0">
              <a:latin typeface="+mn-lt"/>
            </a:endParaRPr>
          </a:p>
          <a:p>
            <a:pPr algn="ctr">
              <a:defRPr/>
            </a:pPr>
            <a:endParaRPr lang="en-US" sz="2000" b="1" dirty="0">
              <a:latin typeface="+mn-lt"/>
            </a:endParaRPr>
          </a:p>
          <a:p>
            <a:pPr algn="ctr">
              <a:defRPr/>
            </a:pPr>
            <a:endParaRPr lang="en-US" sz="1600" b="1" dirty="0">
              <a:latin typeface="+mn-lt"/>
            </a:endParaRPr>
          </a:p>
        </p:txBody>
      </p:sp>
      <p:grpSp>
        <p:nvGrpSpPr>
          <p:cNvPr id="19462" name="Group 6"/>
          <p:cNvGrpSpPr>
            <a:grpSpLocks/>
          </p:cNvGrpSpPr>
          <p:nvPr/>
        </p:nvGrpSpPr>
        <p:grpSpPr bwMode="auto">
          <a:xfrm>
            <a:off x="1066800" y="2286000"/>
            <a:ext cx="2819400" cy="1905000"/>
            <a:chOff x="5257800" y="1600200"/>
            <a:chExt cx="3375546" cy="2133600"/>
          </a:xfrm>
        </p:grpSpPr>
        <p:pic>
          <p:nvPicPr>
            <p:cNvPr id="19464" name="Picture 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257800" y="1600200"/>
              <a:ext cx="3375546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6270845" y="2437639"/>
              <a:ext cx="914210" cy="38226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latin typeface="+mn-lt"/>
                </a:rPr>
                <a:t>Logic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70845" y="1904239"/>
              <a:ext cx="914210" cy="38226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 dirty="0">
                  <a:solidFill>
                    <a:schemeClr val="bg1"/>
                  </a:solidFill>
                  <a:latin typeface="+mn-lt"/>
                </a:rPr>
                <a:t>DRAM</a:t>
              </a:r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4876800" y="4343400"/>
            <a:ext cx="3886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dirty="0">
              <a:latin typeface="Arial Narrow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1300" y="14288"/>
            <a:ext cx="3924300" cy="7921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                                                                  </a:t>
            </a:r>
            <a:r>
              <a:rPr lang="en-US" sz="2600" dirty="0" smtClean="0"/>
              <a:t>Power Distribution                            Network Design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A5F38E-5564-4574-A549-6E15753D412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0483" name="Picture 2" descr="http://blog.homegain.com/wp-content/uploads/2010/06/hand-in-hand-buyerlink-lead-conversion-300x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0938" y="0"/>
            <a:ext cx="1160462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304800" y="201613"/>
            <a:ext cx="3276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b="1" i="0" kern="1200" baseline="0">
                <a:solidFill>
                  <a:schemeClr val="tx1"/>
                </a:solidFill>
                <a:latin typeface="Arial Narrow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r>
              <a:rPr lang="en-US" sz="2400" dirty="0" smtClean="0"/>
              <a:t>Thermal-Aware                       Place-and-Route</a:t>
            </a:r>
            <a:endParaRPr lang="en-US" sz="2400" dirty="0"/>
          </a:p>
        </p:txBody>
      </p:sp>
      <p:pic>
        <p:nvPicPr>
          <p:cNvPr id="2048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775" y="2819400"/>
            <a:ext cx="3505200" cy="297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Content Placeholder 2"/>
          <p:cNvSpPr txBox="1">
            <a:spLocks/>
          </p:cNvSpPr>
          <p:nvPr/>
        </p:nvSpPr>
        <p:spPr bwMode="auto">
          <a:xfrm>
            <a:off x="358775" y="1295400"/>
            <a:ext cx="8480425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1600">
                <a:latin typeface="Arial Narrow" pitchFamily="34" charset="0"/>
              </a:rPr>
              <a:t>Most logic gates have V</a:t>
            </a:r>
            <a:r>
              <a:rPr lang="en-US" sz="1600" baseline="-25000">
                <a:latin typeface="Arial Narrow" pitchFamily="34" charset="0"/>
              </a:rPr>
              <a:t>DD</a:t>
            </a:r>
            <a:r>
              <a:rPr lang="en-US" sz="1600">
                <a:latin typeface="Arial Narrow" pitchFamily="34" charset="0"/>
              </a:rPr>
              <a:t> and GND contacts                                                                                               Low (thermal) resistance power grids </a:t>
            </a:r>
            <a:r>
              <a:rPr lang="en-US" sz="1600">
                <a:latin typeface="Arial Narrow" pitchFamily="34" charset="0"/>
                <a:sym typeface="Wingdings" pitchFamily="2" charset="2"/>
              </a:rPr>
              <a:t></a:t>
            </a:r>
            <a:r>
              <a:rPr lang="en-US" sz="1600">
                <a:latin typeface="Arial Narrow" pitchFamily="34" charset="0"/>
              </a:rPr>
              <a:t> low temp. drop between heat sink and stacked logic gate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1600">
                <a:latin typeface="Arial Narrow" pitchFamily="34" charset="0"/>
              </a:rPr>
              <a:t>Promising simulation results</a:t>
            </a:r>
          </a:p>
        </p:txBody>
      </p:sp>
      <p:pic>
        <p:nvPicPr>
          <p:cNvPr id="20487" name="Picture 5" descr="http://www.sccs.swarthmore.edu/users/06/adem/engin/e77vlsi/lab3/inverter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2819400"/>
            <a:ext cx="3084513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" name="TextBox 2047"/>
          <p:cNvSpPr txBox="1"/>
          <p:nvPr/>
        </p:nvSpPr>
        <p:spPr>
          <a:xfrm>
            <a:off x="4989513" y="2892425"/>
            <a:ext cx="457200" cy="30797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CC6600"/>
                </a:solidFill>
                <a:latin typeface="+mn-lt"/>
              </a:rPr>
              <a:t>V</a:t>
            </a:r>
            <a:r>
              <a:rPr lang="en-US" sz="1400" b="1" baseline="-25000" dirty="0">
                <a:solidFill>
                  <a:srgbClr val="CC6600"/>
                </a:solidFill>
                <a:latin typeface="+mn-lt"/>
              </a:rPr>
              <a:t>DD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989513" y="4700588"/>
            <a:ext cx="533400" cy="30797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solidFill>
                  <a:srgbClr val="CC6600"/>
                </a:solidFill>
                <a:latin typeface="+mn-lt"/>
              </a:rPr>
              <a:t>GND</a:t>
            </a:r>
            <a:endParaRPr lang="en-US" sz="1400" b="1" baseline="-25000" dirty="0">
              <a:solidFill>
                <a:srgbClr val="CC6600"/>
              </a:solidFill>
              <a:latin typeface="+mn-lt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962400" y="5248275"/>
            <a:ext cx="4724400" cy="9239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+mn-lt"/>
              </a:rPr>
              <a:t>EDA need:                                                              Integrate power distribution design with              (thermal-aware) place-and-route for monolithic 3D</a:t>
            </a:r>
          </a:p>
        </p:txBody>
      </p:sp>
      <p:sp>
        <p:nvSpPr>
          <p:cNvPr id="20491" name="TextBox 2057"/>
          <p:cNvSpPr txBox="1">
            <a:spLocks noChangeArrowheads="1"/>
          </p:cNvSpPr>
          <p:nvPr/>
        </p:nvSpPr>
        <p:spPr bwMode="auto">
          <a:xfrm>
            <a:off x="5943600" y="436563"/>
            <a:ext cx="609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B050"/>
                </a:solidFill>
              </a:rPr>
              <a:t>=</a:t>
            </a:r>
          </a:p>
        </p:txBody>
      </p:sp>
      <p:sp>
        <p:nvSpPr>
          <p:cNvPr id="73" name="Title 1"/>
          <p:cNvSpPr txBox="1">
            <a:spLocks/>
          </p:cNvSpPr>
          <p:nvPr/>
        </p:nvSpPr>
        <p:spPr bwMode="auto">
          <a:xfrm>
            <a:off x="5562600" y="-149225"/>
            <a:ext cx="39243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 fontScale="97500" lnSpcReduction="100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2800" b="1" i="0" kern="1200" baseline="0">
                <a:solidFill>
                  <a:schemeClr val="tx1"/>
                </a:solidFill>
                <a:latin typeface="Arial Narrow" pitchFamily="34" charset="0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00B050"/>
                </a:solidFill>
              </a:rPr>
              <a:t>                                                                  </a:t>
            </a:r>
            <a:r>
              <a:rPr lang="en-US" sz="2600" dirty="0" smtClean="0">
                <a:solidFill>
                  <a:srgbClr val="00B050"/>
                </a:solidFill>
              </a:rPr>
              <a:t>Good heat removal </a:t>
            </a:r>
          </a:p>
          <a:p>
            <a:pPr>
              <a:defRPr/>
            </a:pPr>
            <a:r>
              <a:rPr lang="en-US" sz="2600" dirty="0" smtClean="0">
                <a:solidFill>
                  <a:srgbClr val="00B050"/>
                </a:solidFill>
              </a:rPr>
              <a:t>for monolithic 3D</a:t>
            </a:r>
            <a:endParaRPr lang="en-US" sz="2600" dirty="0">
              <a:solidFill>
                <a:srgbClr val="00B05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800350" y="6400800"/>
            <a:ext cx="3752850" cy="2762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rgbClr val="C00000"/>
                </a:solidFill>
                <a:latin typeface="+mn-lt"/>
              </a:rPr>
              <a:t>Ref.: [D. </a:t>
            </a:r>
            <a:r>
              <a:rPr lang="en-US" sz="1200" dirty="0" err="1">
                <a:solidFill>
                  <a:srgbClr val="C00000"/>
                </a:solidFill>
                <a:latin typeface="+mn-lt"/>
              </a:rPr>
              <a:t>Sekar</a:t>
            </a:r>
            <a:r>
              <a:rPr lang="en-US" sz="1200" dirty="0">
                <a:solidFill>
                  <a:srgbClr val="C00000"/>
                </a:solidFill>
                <a:latin typeface="+mn-lt"/>
              </a:rPr>
              <a:t>, Z. Or-Bach, US Patent Application #13/041,405]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How will monolithic 3D technology tackle this familiar problem?</a:t>
            </a:r>
            <a:endParaRPr lang="en-US" dirty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533400" y="5105400"/>
            <a:ext cx="8505825" cy="838200"/>
          </a:xfrm>
        </p:spPr>
        <p:txBody>
          <a:bodyPr/>
          <a:lstStyle/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en-US" sz="1600" u="sng" smtClean="0"/>
              <a:t>Suggestion to the EDA community</a:t>
            </a:r>
            <a:r>
              <a:rPr lang="en-US" sz="1600" smtClean="0"/>
              <a:t>: </a:t>
            </a:r>
          </a:p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en-US" sz="1600" smtClean="0"/>
              <a:t>EDA tools for logic-logic stacking starting to be developed for um-scale TSVs.</a:t>
            </a:r>
          </a:p>
          <a:p>
            <a:pPr marL="0" indent="0" eaLnBrk="1" hangingPunct="1">
              <a:lnSpc>
                <a:spcPct val="130000"/>
              </a:lnSpc>
              <a:spcBef>
                <a:spcPct val="0"/>
              </a:spcBef>
              <a:buFont typeface="Arial" charset="0"/>
              <a:buNone/>
            </a:pPr>
            <a:r>
              <a:rPr lang="en-US" sz="1600" smtClean="0"/>
              <a:t>Make sure your algorithms are scalable to nm-scale TSVs… they might happen someday!!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3C1E8-EC84-464A-AF63-5E3560A06EA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295400"/>
            <a:ext cx="6629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tent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28222</TotalTime>
  <Words>399</Words>
  <Application>Microsoft Office PowerPoint</Application>
  <PresentationFormat>On-screen Show (4:3)</PresentationFormat>
  <Paragraphs>99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7</vt:i4>
      </vt:variant>
    </vt:vector>
  </HeadingPairs>
  <TitlesOfParts>
    <vt:vector size="23" baseType="lpstr">
      <vt:lpstr>Arial</vt:lpstr>
      <vt:lpstr>Arial Narrow</vt:lpstr>
      <vt:lpstr>Calibri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Slide 1</vt:lpstr>
      <vt:lpstr>Two Types of 3D Technology</vt:lpstr>
      <vt:lpstr>A Process Flow for Monolithic 3D: Recessed Channel Transistors with Activation before Layer Transfer</vt:lpstr>
      <vt:lpstr>SRAM-Logic Stacking</vt:lpstr>
      <vt:lpstr>Logic-Logic Stacking with High TSV Density</vt:lpstr>
      <vt:lpstr>                                                                  Power Distribution                            Network Design</vt:lpstr>
      <vt:lpstr>How will monolithic 3D technology tackle this familiar problem?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Zvi</cp:lastModifiedBy>
  <cp:revision>543</cp:revision>
  <dcterms:created xsi:type="dcterms:W3CDTF">2010-10-27T02:17:54Z</dcterms:created>
  <dcterms:modified xsi:type="dcterms:W3CDTF">2012-04-02T07:36:24Z</dcterms:modified>
</cp:coreProperties>
</file>