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450" r:id="rId3"/>
    <p:sldId id="451" r:id="rId4"/>
    <p:sldId id="453" r:id="rId5"/>
    <p:sldId id="452" r:id="rId6"/>
    <p:sldId id="391" r:id="rId7"/>
    <p:sldId id="459" r:id="rId8"/>
    <p:sldId id="460" r:id="rId9"/>
    <p:sldId id="461" r:id="rId10"/>
    <p:sldId id="469" r:id="rId11"/>
    <p:sldId id="465" r:id="rId12"/>
    <p:sldId id="466" r:id="rId13"/>
    <p:sldId id="467" r:id="rId14"/>
    <p:sldId id="468" r:id="rId15"/>
    <p:sldId id="471" r:id="rId16"/>
    <p:sldId id="470" r:id="rId17"/>
    <p:sldId id="472" r:id="rId18"/>
    <p:sldId id="457" r:id="rId19"/>
    <p:sldId id="486" r:id="rId20"/>
    <p:sldId id="487" r:id="rId21"/>
    <p:sldId id="488" r:id="rId22"/>
    <p:sldId id="489" r:id="rId23"/>
    <p:sldId id="494" r:id="rId24"/>
    <p:sldId id="490" r:id="rId25"/>
    <p:sldId id="493" r:id="rId26"/>
    <p:sldId id="491" r:id="rId27"/>
    <p:sldId id="496" r:id="rId28"/>
    <p:sldId id="492" r:id="rId29"/>
    <p:sldId id="495" r:id="rId30"/>
    <p:sldId id="499" r:id="rId31"/>
    <p:sldId id="500" r:id="rId32"/>
    <p:sldId id="458" r:id="rId33"/>
    <p:sldId id="485" r:id="rId34"/>
    <p:sldId id="473" r:id="rId35"/>
    <p:sldId id="474" r:id="rId36"/>
    <p:sldId id="480" r:id="rId37"/>
    <p:sldId id="481" r:id="rId38"/>
    <p:sldId id="482" r:id="rId39"/>
    <p:sldId id="483" r:id="rId40"/>
    <p:sldId id="484" r:id="rId41"/>
    <p:sldId id="507" r:id="rId42"/>
    <p:sldId id="439" r:id="rId43"/>
    <p:sldId id="440" r:id="rId44"/>
    <p:sldId id="501" r:id="rId45"/>
    <p:sldId id="502" r:id="rId46"/>
    <p:sldId id="503" r:id="rId47"/>
    <p:sldId id="504" r:id="rId48"/>
    <p:sldId id="505" r:id="rId49"/>
    <p:sldId id="506" r:id="rId50"/>
    <p:sldId id="497" r:id="rId51"/>
    <p:sldId id="49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CC"/>
    <a:srgbClr val="CCECFF"/>
    <a:srgbClr val="990000"/>
    <a:srgbClr val="99CCFF"/>
    <a:srgbClr val="339966"/>
    <a:srgbClr val="33CC33"/>
    <a:srgbClr val="9966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60"/>
  </p:normalViewPr>
  <p:slideViewPr>
    <p:cSldViewPr snapToGrid="0">
      <p:cViewPr>
        <p:scale>
          <a:sx n="66" d="100"/>
          <a:sy n="66" d="100"/>
        </p:scale>
        <p:origin x="-64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79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F576F-634D-4714-BF17-735DAE881097}" type="doc">
      <dgm:prSet loTypeId="urn:microsoft.com/office/officeart/2009/layout/CircleArrowProcess" loCatId="cycle" qsTypeId="urn:microsoft.com/office/officeart/2005/8/quickstyle/simple1#2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2D629F32-2C80-460E-8CA4-B0890A439C3F}">
      <dgm:prSet phldrT="[Text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LOGIC</a:t>
          </a:r>
          <a:endParaRPr lang="en-US" sz="1000" b="1" dirty="0">
            <a:latin typeface="Arial Narrow" pitchFamily="34" charset="0"/>
          </a:endParaRPr>
        </a:p>
      </dgm:t>
    </dgm:pt>
    <dgm:pt modelId="{6D3567BD-8299-4662-BDFF-93CE05B29F7A}" type="parTrans" cxnId="{1FB38C0D-A6DD-4C15-9C21-8225A15CAAD6}">
      <dgm:prSet/>
      <dgm:spPr/>
      <dgm:t>
        <a:bodyPr/>
        <a:lstStyle/>
        <a:p>
          <a:endParaRPr lang="en-US"/>
        </a:p>
      </dgm:t>
    </dgm:pt>
    <dgm:pt modelId="{389C6C9A-232F-451E-9D44-F5D84106C1DD}" type="sibTrans" cxnId="{1FB38C0D-A6DD-4C15-9C21-8225A15CAAD6}">
      <dgm:prSet/>
      <dgm:spPr/>
      <dgm:t>
        <a:bodyPr/>
        <a:lstStyle/>
        <a:p>
          <a:endParaRPr lang="en-US"/>
        </a:p>
      </dgm:t>
    </dgm:pt>
    <dgm:pt modelId="{E9338A8D-E5FA-4B99-87D4-24FF0E9AAD5A}">
      <dgm:prSet phldrT="[Text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MEMORY</a:t>
          </a:r>
          <a:endParaRPr lang="en-US" sz="1800" b="1" dirty="0">
            <a:latin typeface="Arial Narrow" pitchFamily="34" charset="0"/>
          </a:endParaRPr>
        </a:p>
      </dgm:t>
    </dgm:pt>
    <dgm:pt modelId="{12E781A2-DFE2-408A-8918-C3A2E09F828C}" type="parTrans" cxnId="{BAD94CF1-4EC5-4A28-B25E-B8615AD042DE}">
      <dgm:prSet/>
      <dgm:spPr/>
      <dgm:t>
        <a:bodyPr/>
        <a:lstStyle/>
        <a:p>
          <a:endParaRPr lang="en-US"/>
        </a:p>
      </dgm:t>
    </dgm:pt>
    <dgm:pt modelId="{04CA5A72-94EE-44D2-84D1-C82BC7A04312}" type="sibTrans" cxnId="{BAD94CF1-4EC5-4A28-B25E-B8615AD042DE}">
      <dgm:prSet/>
      <dgm:spPr/>
      <dgm:t>
        <a:bodyPr/>
        <a:lstStyle/>
        <a:p>
          <a:endParaRPr lang="en-US"/>
        </a:p>
      </dgm:t>
    </dgm:pt>
    <dgm:pt modelId="{436703C1-88F5-4AC7-9256-001BE880BC5C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</a:rPr>
            <a:t>OPTO-ELECTRONICS</a:t>
          </a:r>
          <a:endParaRPr lang="en-US" sz="1600" b="1" dirty="0">
            <a:latin typeface="Arial Narrow" pitchFamily="34" charset="0"/>
          </a:endParaRPr>
        </a:p>
      </dgm:t>
    </dgm:pt>
    <dgm:pt modelId="{1E0339C6-D623-4F8B-B6F3-B1FA2D871F29}" type="parTrans" cxnId="{F0DEA926-859D-4BCA-ADD6-945F505531DA}">
      <dgm:prSet/>
      <dgm:spPr/>
      <dgm:t>
        <a:bodyPr/>
        <a:lstStyle/>
        <a:p>
          <a:endParaRPr lang="en-US"/>
        </a:p>
      </dgm:t>
    </dgm:pt>
    <dgm:pt modelId="{4B9F42F2-1CAF-4CCE-83C1-D2B7B12D0B3F}" type="sibTrans" cxnId="{F0DEA926-859D-4BCA-ADD6-945F505531DA}">
      <dgm:prSet/>
      <dgm:spPr/>
      <dgm:t>
        <a:bodyPr/>
        <a:lstStyle/>
        <a:p>
          <a:endParaRPr lang="en-US"/>
        </a:p>
      </dgm:t>
    </dgm:pt>
    <dgm:pt modelId="{7395172D-44B0-43D6-B1EC-BC26D220B373}" type="pres">
      <dgm:prSet presAssocID="{F8BF576F-634D-4714-BF17-735DAE88109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546898E-1600-49BA-98DA-740BB2BF8D51}" type="pres">
      <dgm:prSet presAssocID="{2D629F32-2C80-460E-8CA4-B0890A439C3F}" presName="Accent1" presStyleCnt="0"/>
      <dgm:spPr/>
    </dgm:pt>
    <dgm:pt modelId="{FAA28287-7A04-4BC1-AF66-ADF25E5D53CF}" type="pres">
      <dgm:prSet presAssocID="{2D629F32-2C80-460E-8CA4-B0890A439C3F}" presName="Accent" presStyleLbl="node1" presStyleIdx="0" presStyleCnt="3" custLinFactNeighborX="-13391" custLinFactNeighborY="-18840"/>
      <dgm:spPr/>
    </dgm:pt>
    <dgm:pt modelId="{15CD1474-ACD4-4B99-8E99-CF466D56B772}" type="pres">
      <dgm:prSet presAssocID="{2D629F32-2C80-460E-8CA4-B0890A439C3F}" presName="Parent1" presStyleLbl="revTx" presStyleIdx="0" presStyleCnt="3" custLinFactNeighborX="-24559" custLinFactNeighborY="-869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1601A-BDFC-44EA-9A80-CE5A3CF438CF}" type="pres">
      <dgm:prSet presAssocID="{E9338A8D-E5FA-4B99-87D4-24FF0E9AAD5A}" presName="Accent2" presStyleCnt="0"/>
      <dgm:spPr/>
    </dgm:pt>
    <dgm:pt modelId="{5917A181-0A39-4ABF-9CCB-4E6DF6C93858}" type="pres">
      <dgm:prSet presAssocID="{E9338A8D-E5FA-4B99-87D4-24FF0E9AAD5A}" presName="Accent" presStyleLbl="node1" presStyleIdx="1" presStyleCnt="3" custAng="19022592" custLinFactNeighborX="21091" custLinFactNeighborY="20037"/>
      <dgm:spPr/>
    </dgm:pt>
    <dgm:pt modelId="{A518377A-090C-4F71-81C5-35E110D9661A}" type="pres">
      <dgm:prSet presAssocID="{E9338A8D-E5FA-4B99-87D4-24FF0E9AAD5A}" presName="Parent2" presStyleLbl="revTx" presStyleIdx="1" presStyleCnt="3" custLinFactNeighborX="35650" custLinFactNeighborY="299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477D6-C55E-4187-83A1-FBB3464C84C0}" type="pres">
      <dgm:prSet presAssocID="{436703C1-88F5-4AC7-9256-001BE880BC5C}" presName="Accent3" presStyleCnt="0"/>
      <dgm:spPr/>
    </dgm:pt>
    <dgm:pt modelId="{D61F1EB9-A061-46A7-986B-7316ABEEA020}" type="pres">
      <dgm:prSet presAssocID="{436703C1-88F5-4AC7-9256-001BE880BC5C}" presName="Accent" presStyleLbl="node1" presStyleIdx="2" presStyleCnt="3" custScaleX="104998" custScaleY="106158" custLinFactNeighborX="-14117" custLinFactNeighborY="65734"/>
      <dgm:spPr/>
    </dgm:pt>
    <dgm:pt modelId="{753DAE05-3535-4371-8862-C09B50D1BB8B}" type="pres">
      <dgm:prSet presAssocID="{436703C1-88F5-4AC7-9256-001BE880BC5C}" presName="Parent3" presStyleLbl="revTx" presStyleIdx="2" presStyleCnt="3" custScaleX="132795" custScaleY="115657" custLinFactY="90930" custLinFactNeighborX="-2185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38C0D-A6DD-4C15-9C21-8225A15CAAD6}" srcId="{F8BF576F-634D-4714-BF17-735DAE881097}" destId="{2D629F32-2C80-460E-8CA4-B0890A439C3F}" srcOrd="0" destOrd="0" parTransId="{6D3567BD-8299-4662-BDFF-93CE05B29F7A}" sibTransId="{389C6C9A-232F-451E-9D44-F5D84106C1DD}"/>
    <dgm:cxn modelId="{0C3EA7A5-78F3-44DA-AABF-60A0B0DA3BE1}" type="presOf" srcId="{436703C1-88F5-4AC7-9256-001BE880BC5C}" destId="{753DAE05-3535-4371-8862-C09B50D1BB8B}" srcOrd="0" destOrd="0" presId="urn:microsoft.com/office/officeart/2009/layout/CircleArrowProcess"/>
    <dgm:cxn modelId="{F0DEA926-859D-4BCA-ADD6-945F505531DA}" srcId="{F8BF576F-634D-4714-BF17-735DAE881097}" destId="{436703C1-88F5-4AC7-9256-001BE880BC5C}" srcOrd="2" destOrd="0" parTransId="{1E0339C6-D623-4F8B-B6F3-B1FA2D871F29}" sibTransId="{4B9F42F2-1CAF-4CCE-83C1-D2B7B12D0B3F}"/>
    <dgm:cxn modelId="{694EA404-9179-4684-8FC1-8858A29EE58A}" type="presOf" srcId="{2D629F32-2C80-460E-8CA4-B0890A439C3F}" destId="{15CD1474-ACD4-4B99-8E99-CF466D56B772}" srcOrd="0" destOrd="0" presId="urn:microsoft.com/office/officeart/2009/layout/CircleArrowProcess"/>
    <dgm:cxn modelId="{80437FAC-8A34-4EF8-B593-FC39A1887C93}" type="presOf" srcId="{E9338A8D-E5FA-4B99-87D4-24FF0E9AAD5A}" destId="{A518377A-090C-4F71-81C5-35E110D9661A}" srcOrd="0" destOrd="0" presId="urn:microsoft.com/office/officeart/2009/layout/CircleArrowProcess"/>
    <dgm:cxn modelId="{BAD94CF1-4EC5-4A28-B25E-B8615AD042DE}" srcId="{F8BF576F-634D-4714-BF17-735DAE881097}" destId="{E9338A8D-E5FA-4B99-87D4-24FF0E9AAD5A}" srcOrd="1" destOrd="0" parTransId="{12E781A2-DFE2-408A-8918-C3A2E09F828C}" sibTransId="{04CA5A72-94EE-44D2-84D1-C82BC7A04312}"/>
    <dgm:cxn modelId="{11E6EDE7-B312-4484-AB1E-4E9688794F98}" type="presOf" srcId="{F8BF576F-634D-4714-BF17-735DAE881097}" destId="{7395172D-44B0-43D6-B1EC-BC26D220B373}" srcOrd="0" destOrd="0" presId="urn:microsoft.com/office/officeart/2009/layout/CircleArrowProcess"/>
    <dgm:cxn modelId="{B7815D3C-F9FC-408E-8564-F3F5D7A12290}" type="presParOf" srcId="{7395172D-44B0-43D6-B1EC-BC26D220B373}" destId="{6546898E-1600-49BA-98DA-740BB2BF8D51}" srcOrd="0" destOrd="0" presId="urn:microsoft.com/office/officeart/2009/layout/CircleArrowProcess"/>
    <dgm:cxn modelId="{324C676F-2C5F-4A88-B8FF-F9D2F4830C1D}" type="presParOf" srcId="{6546898E-1600-49BA-98DA-740BB2BF8D51}" destId="{FAA28287-7A04-4BC1-AF66-ADF25E5D53CF}" srcOrd="0" destOrd="0" presId="urn:microsoft.com/office/officeart/2009/layout/CircleArrowProcess"/>
    <dgm:cxn modelId="{10949A7A-3130-4BF7-87A9-8FE2F1D59A25}" type="presParOf" srcId="{7395172D-44B0-43D6-B1EC-BC26D220B373}" destId="{15CD1474-ACD4-4B99-8E99-CF466D56B772}" srcOrd="1" destOrd="0" presId="urn:microsoft.com/office/officeart/2009/layout/CircleArrowProcess"/>
    <dgm:cxn modelId="{D9BD6D10-7A9E-4BFB-95C8-667ADC0372BB}" type="presParOf" srcId="{7395172D-44B0-43D6-B1EC-BC26D220B373}" destId="{40E1601A-BDFC-44EA-9A80-CE5A3CF438CF}" srcOrd="2" destOrd="0" presId="urn:microsoft.com/office/officeart/2009/layout/CircleArrowProcess"/>
    <dgm:cxn modelId="{0314C172-FEF3-491E-8931-C9525781579D}" type="presParOf" srcId="{40E1601A-BDFC-44EA-9A80-CE5A3CF438CF}" destId="{5917A181-0A39-4ABF-9CCB-4E6DF6C93858}" srcOrd="0" destOrd="0" presId="urn:microsoft.com/office/officeart/2009/layout/CircleArrowProcess"/>
    <dgm:cxn modelId="{EEFCC76A-3D8D-48A2-9C81-ACCF11685B6E}" type="presParOf" srcId="{7395172D-44B0-43D6-B1EC-BC26D220B373}" destId="{A518377A-090C-4F71-81C5-35E110D9661A}" srcOrd="3" destOrd="0" presId="urn:microsoft.com/office/officeart/2009/layout/CircleArrowProcess"/>
    <dgm:cxn modelId="{FC3250FA-A985-433F-8BA4-763BCF58976C}" type="presParOf" srcId="{7395172D-44B0-43D6-B1EC-BC26D220B373}" destId="{F75477D6-C55E-4187-83A1-FBB3464C84C0}" srcOrd="4" destOrd="0" presId="urn:microsoft.com/office/officeart/2009/layout/CircleArrowProcess"/>
    <dgm:cxn modelId="{D6AC8572-DB5C-4A97-A67D-D18F784DD780}" type="presParOf" srcId="{F75477D6-C55E-4187-83A1-FBB3464C84C0}" destId="{D61F1EB9-A061-46A7-986B-7316ABEEA020}" srcOrd="0" destOrd="0" presId="urn:microsoft.com/office/officeart/2009/layout/CircleArrowProcess"/>
    <dgm:cxn modelId="{DB30B8CF-C0DB-49AD-9A30-83E16672798A}" type="presParOf" srcId="{7395172D-44B0-43D6-B1EC-BC26D220B373}" destId="{753DAE05-3535-4371-8862-C09B50D1BB8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28287-7A04-4BC1-AF66-ADF25E5D53CF}">
      <dsp:nvSpPr>
        <dsp:cNvPr id="0" name=""/>
        <dsp:cNvSpPr/>
      </dsp:nvSpPr>
      <dsp:spPr>
        <a:xfrm>
          <a:off x="738957" y="86485"/>
          <a:ext cx="1664580" cy="16648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D1474-ACD4-4B99-8E99-CF466D56B772}">
      <dsp:nvSpPr>
        <dsp:cNvPr id="0" name=""/>
        <dsp:cNvSpPr/>
      </dsp:nvSpPr>
      <dsp:spPr>
        <a:xfrm>
          <a:off x="1102623" y="599209"/>
          <a:ext cx="924975" cy="462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itchFamily="34" charset="0"/>
            </a:rPr>
            <a:t>LOGIC</a:t>
          </a:r>
          <a:endParaRPr lang="en-US" sz="1000" b="1" kern="1200" dirty="0">
            <a:latin typeface="Arial Narrow" pitchFamily="34" charset="0"/>
          </a:endParaRPr>
        </a:p>
      </dsp:txBody>
      <dsp:txXfrm>
        <a:off x="1102623" y="599209"/>
        <a:ext cx="924975" cy="462376"/>
      </dsp:txXfrm>
    </dsp:sp>
    <dsp:sp modelId="{5917A181-0A39-4ABF-9CCB-4E6DF6C93858}">
      <dsp:nvSpPr>
        <dsp:cNvPr id="0" name=""/>
        <dsp:cNvSpPr/>
      </dsp:nvSpPr>
      <dsp:spPr>
        <a:xfrm rot="19022592">
          <a:off x="850606" y="1690292"/>
          <a:ext cx="1664580" cy="16648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8377A-090C-4F71-81C5-35E110D9661A}">
      <dsp:nvSpPr>
        <dsp:cNvPr id="0" name=""/>
        <dsp:cNvSpPr/>
      </dsp:nvSpPr>
      <dsp:spPr>
        <a:xfrm>
          <a:off x="1199086" y="2101549"/>
          <a:ext cx="924975" cy="462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itchFamily="34" charset="0"/>
            </a:rPr>
            <a:t>MEMORY</a:t>
          </a:r>
          <a:endParaRPr lang="en-US" sz="1800" b="1" kern="1200" dirty="0">
            <a:latin typeface="Arial Narrow" pitchFamily="34" charset="0"/>
          </a:endParaRPr>
        </a:p>
      </dsp:txBody>
      <dsp:txXfrm>
        <a:off x="1199086" y="2101549"/>
        <a:ext cx="924975" cy="462376"/>
      </dsp:txXfrm>
    </dsp:sp>
    <dsp:sp modelId="{D61F1EB9-A061-46A7-986B-7316ABEEA020}">
      <dsp:nvSpPr>
        <dsp:cNvPr id="0" name=""/>
        <dsp:cNvSpPr/>
      </dsp:nvSpPr>
      <dsp:spPr>
        <a:xfrm>
          <a:off x="842705" y="3324158"/>
          <a:ext cx="1501610" cy="151880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DAE05-3535-4371-8862-C09B50D1BB8B}">
      <dsp:nvSpPr>
        <dsp:cNvPr id="0" name=""/>
        <dsp:cNvSpPr/>
      </dsp:nvSpPr>
      <dsp:spPr>
        <a:xfrm>
          <a:off x="978196" y="3767875"/>
          <a:ext cx="1228320" cy="53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</a:rPr>
            <a:t>OPTO-ELECTRONICS</a:t>
          </a:r>
          <a:endParaRPr lang="en-US" sz="1600" b="1" kern="1200" dirty="0">
            <a:latin typeface="Arial Narrow" pitchFamily="34" charset="0"/>
          </a:endParaRPr>
        </a:p>
      </dsp:txBody>
      <dsp:txXfrm>
        <a:off x="978196" y="3767875"/>
        <a:ext cx="1228320" cy="534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0DDE2A-0EEC-428A-AEBE-781598674DB4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E6E5A6-B231-4CC6-94F8-4DBEFFE86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A21B89-C337-49A5-9A3C-11A6A9348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</a:t>
            </a:r>
            <a:r>
              <a:rPr lang="en-US" baseline="0" dirty="0" smtClean="0"/>
              <a:t> to surface scattering, grain boundary scattering, diffusion barrier effects, low k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21B89-C337-49A5-9A3C-11A6A9348B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A132C-A860-4210-9674-99E465D8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0370-D8F4-4525-8F1F-B30D80412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62162" cy="604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274638"/>
            <a:ext cx="6034088" cy="604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3DFE5-6DC6-4855-8D68-0CA4812DA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35D2D-0C74-4645-BCB9-42FE4D15F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EF520-643C-4849-9E46-2F3B9E6D7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DCFD-4E76-466D-8B3F-384EEBCD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83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316B2-C905-4784-BD26-A6352E069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853BB-0897-4F18-90FC-F54AAF54F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68CFE-1EFD-45D4-8FA3-7494BA6EC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2C08-3DAC-465F-A041-6E49D531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5EEB3-F4C7-4649-A3E5-6BB4FC189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3430-84F1-4345-AADB-4DEFFC0B5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6383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73AE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pic>
        <p:nvPicPr>
          <p:cNvPr id="2" name="Picture 7" descr="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1422400"/>
            <a:ext cx="8229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logo Large"/>
          <p:cNvPicPr>
            <a:picLocks noChangeAspect="1" noChangeArrowheads="1"/>
          </p:cNvPicPr>
          <p:nvPr/>
        </p:nvPicPr>
        <p:blipFill>
          <a:blip r:embed="rId15" cstate="print"/>
          <a:srcRect t="5380" b="5380"/>
          <a:stretch>
            <a:fillRect/>
          </a:stretch>
        </p:blipFill>
        <p:spPr bwMode="auto">
          <a:xfrm>
            <a:off x="381000" y="6296025"/>
            <a:ext cx="152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 typeface="Wingdings" pitchFamily="2" charset="2"/>
              <a:buNone/>
              <a:defRPr sz="10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944DFB78-9AAC-40B0-87EC-BD959E22B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381750"/>
            <a:ext cx="10191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73AE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6699"/>
          </a:solidFill>
          <a:latin typeface="+mn-lt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8080"/>
          </a:solidFill>
          <a:latin typeface="+mj-lt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339966"/>
          </a:solidFill>
          <a:latin typeface="+mj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400" i="1">
          <a:solidFill>
            <a:srgbClr val="00CC66"/>
          </a:solidFill>
          <a:latin typeface="Helvetica-Oblique" charset="0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MonolithIC 3D</a:t>
            </a:r>
            <a:r>
              <a:rPr lang="en-US" dirty="0">
                <a:sym typeface="Symbol" pitchFamily="18" charset="2"/>
              </a:rPr>
              <a:t></a:t>
            </a:r>
            <a:r>
              <a:rPr lang="en-US" dirty="0"/>
              <a:t> Inc. Patents Pending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C77CA1-5C0E-42AF-BDD7-08AF26B8AC8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971800" y="6362700"/>
            <a:ext cx="3076575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00025" y="6267450"/>
            <a:ext cx="3076575" cy="561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2545" y="1383393"/>
            <a:ext cx="8342312" cy="319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5028" y="3831766"/>
            <a:ext cx="70539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en-US" sz="1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490308" y="1587494"/>
            <a:ext cx="8174716" cy="19539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FINE-GRAINED 3D INTEGRATION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Deepak C.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Sekar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, Brian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Cronquist</a:t>
            </a:r>
            <a:r>
              <a:rPr lang="en-US" sz="2400" b="1" kern="0" dirty="0" smtClean="0"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, </a:t>
            </a:r>
            <a:r>
              <a:rPr lang="en-US" sz="2400" b="1" kern="0" dirty="0" err="1" smtClean="0"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Zvi</a:t>
            </a:r>
            <a:r>
              <a:rPr lang="en-US" sz="2400" b="1" kern="0" dirty="0" smtClean="0"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Or-Bach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MonolithIC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3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3D Inc.</a:t>
            </a:r>
          </a:p>
        </p:txBody>
      </p:sp>
      <p:pic>
        <p:nvPicPr>
          <p:cNvPr id="10" name="Picture 6" descr="logo Large"/>
          <p:cNvPicPr>
            <a:picLocks noChangeAspect="1" noChangeArrowheads="1"/>
          </p:cNvPicPr>
          <p:nvPr/>
        </p:nvPicPr>
        <p:blipFill>
          <a:blip r:embed="rId2" cstate="print"/>
          <a:srcRect t="3587"/>
          <a:stretch>
            <a:fillRect/>
          </a:stretch>
        </p:blipFill>
        <p:spPr bwMode="auto">
          <a:xfrm>
            <a:off x="1096863" y="4057290"/>
            <a:ext cx="4665305" cy="1856431"/>
          </a:xfrm>
          <a:prstGeom prst="roundRect">
            <a:avLst>
              <a:gd name="adj" fmla="val 1538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 descr="B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8858" y="3786936"/>
            <a:ext cx="1088572" cy="24259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5714" y="6386284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Presentation at the IEEE CPMT Society, 11</a:t>
            </a:r>
            <a:r>
              <a:rPr lang="en-US" baseline="30000" dirty="0" smtClean="0">
                <a:latin typeface="+mn-lt"/>
              </a:rPr>
              <a:t>th</a:t>
            </a:r>
            <a:r>
              <a:rPr lang="en-US" dirty="0" smtClean="0">
                <a:latin typeface="+mn-lt"/>
              </a:rPr>
              <a:t> January 2012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Previous work on Fine-Grained 3D</a:t>
            </a:r>
            <a:br>
              <a:rPr lang="en-US" sz="2400" dirty="0" smtClean="0"/>
            </a:br>
            <a:r>
              <a:rPr lang="en-US" sz="2400" dirty="0" smtClean="0"/>
              <a:t>[J. Davis, J. </a:t>
            </a:r>
            <a:r>
              <a:rPr lang="en-US" sz="2400" dirty="0" err="1" smtClean="0"/>
              <a:t>Meindl</a:t>
            </a:r>
            <a:r>
              <a:rPr lang="en-US" sz="2400" dirty="0" smtClean="0"/>
              <a:t>, K. </a:t>
            </a:r>
            <a:r>
              <a:rPr lang="en-US" sz="2400" dirty="0" err="1" smtClean="0"/>
              <a:t>Saraswat</a:t>
            </a:r>
            <a:r>
              <a:rPr lang="en-US" sz="2400" dirty="0" smtClean="0"/>
              <a:t>, R. </a:t>
            </a:r>
            <a:r>
              <a:rPr lang="en-US" sz="2400" dirty="0" err="1" smtClean="0"/>
              <a:t>Reif</a:t>
            </a:r>
            <a:r>
              <a:rPr lang="en-US" sz="2400" dirty="0" smtClean="0"/>
              <a:t>, et al., Proc. IEEE 2001]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6590" y="4918072"/>
            <a:ext cx="8353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kern="0" dirty="0" smtClean="0">
                <a:solidFill>
                  <a:srgbClr val="0066CC"/>
                </a:solidFill>
                <a:latin typeface="+mn-lt"/>
                <a:cs typeface="+mn-cs"/>
                <a:sym typeface="Wingdings" pitchFamily="2" charset="2"/>
              </a:rPr>
              <a:t>For v</a:t>
            </a:r>
            <a:r>
              <a:rPr kumimoji="0" lang="en-US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ertical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connectivity ~ horizontal connectivity,                                                                   3x reduction in total silicon area + 12x reduction in footprint 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@ 180nm node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01" y="1768481"/>
            <a:ext cx="4263127" cy="31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336039" y="2446797"/>
            <a:ext cx="32067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Simulation study:</a:t>
            </a:r>
          </a:p>
          <a:p>
            <a:r>
              <a:rPr lang="en-US" dirty="0">
                <a:latin typeface="Arial Narrow" pitchFamily="34" charset="0"/>
              </a:rPr>
              <a:t>Frequency = 450MHz, 180nm node</a:t>
            </a:r>
          </a:p>
          <a:p>
            <a:r>
              <a:rPr lang="en-US" dirty="0">
                <a:latin typeface="Arial Narrow" pitchFamily="34" charset="0"/>
              </a:rPr>
              <a:t>ASIC-like chip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906" y="5791198"/>
            <a:ext cx="8360234" cy="40011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But the 180nm node was ages back... What’s the situation today?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IntSim: The CAD tool used for our simulation study</a:t>
            </a:r>
            <a:br>
              <a:rPr lang="en-US" sz="2400" dirty="0" smtClean="0"/>
            </a:br>
            <a:r>
              <a:rPr lang="en-US" sz="2400" dirty="0" smtClean="0"/>
              <a:t>[D. C. </a:t>
            </a:r>
            <a:r>
              <a:rPr lang="en-US" sz="2400" dirty="0" err="1" smtClean="0"/>
              <a:t>Sekar</a:t>
            </a:r>
            <a:r>
              <a:rPr lang="en-US" sz="2400" dirty="0" smtClean="0"/>
              <a:t>, J. D. </a:t>
            </a:r>
            <a:r>
              <a:rPr lang="en-US" sz="2400" dirty="0" err="1" smtClean="0"/>
              <a:t>Meindl</a:t>
            </a:r>
            <a:r>
              <a:rPr lang="en-US" sz="2400" dirty="0" smtClean="0"/>
              <a:t>, et al., ICCAD 2007]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12725" y="5631087"/>
            <a:ext cx="8832850" cy="7318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600" b="1" dirty="0" smtClean="0"/>
              <a:t>IntSim v1.0: Built at Georgia Tech in Prof. James </a:t>
            </a:r>
            <a:r>
              <a:rPr lang="en-US" sz="1600" b="1" dirty="0" err="1" smtClean="0"/>
              <a:t>Meindl’s</a:t>
            </a:r>
            <a:r>
              <a:rPr lang="en-US" sz="1600" b="1" dirty="0" smtClean="0"/>
              <a:t> group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600" b="1" dirty="0" smtClean="0"/>
              <a:t>IntSim v2.0: Extended IntSim v1.0 to monolithic 3D using 3D wire length distribution models in the literature</a:t>
            </a:r>
          </a:p>
          <a:p>
            <a:pPr eaLnBrk="1" hangingPunct="1">
              <a:spcBef>
                <a:spcPct val="0"/>
              </a:spcBef>
            </a:pPr>
            <a:endParaRPr lang="en-US" sz="1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 Inc. Confidential,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449C49-007F-44D4-9F05-6987EFB43D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88" y="1774825"/>
            <a:ext cx="7591425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97650" y="4600575"/>
            <a:ext cx="2109788" cy="83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Open-source tool, available for use at www.monolithic3d.com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 Narrow" pitchFamily="34" charset="0"/>
              </a:rPr>
              <a:t>IntSim-based analysis @ 22nm node</a:t>
            </a:r>
            <a:endParaRPr lang="en-US" sz="24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38150" y="5924095"/>
            <a:ext cx="8229600" cy="4794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800" b="1" dirty="0" smtClean="0"/>
              <a:t>3D with sub-50nm TSVs </a:t>
            </a:r>
            <a:r>
              <a:rPr lang="en-US" sz="1800" b="1" dirty="0" smtClean="0">
                <a:sym typeface="Wingdings" pitchFamily="2" charset="2"/>
              </a:rPr>
              <a:t> 2x reduction in power and active silicon area</a:t>
            </a:r>
            <a:endParaRPr lang="en-US" sz="1800" b="1" dirty="0" smtClean="0"/>
          </a:p>
          <a:p>
            <a:pPr algn="ctr" eaLnBrk="1" hangingPunct="1">
              <a:spcBef>
                <a:spcPct val="0"/>
              </a:spcBef>
            </a:pPr>
            <a:endParaRPr lang="en-US" sz="18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4FE442-C332-4447-89D8-F485138457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87363" y="1690688"/>
          <a:ext cx="8229600" cy="417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1295400"/>
                <a:gridCol w="1519237"/>
                <a:gridCol w="3128963"/>
              </a:tblGrid>
              <a:tr h="5206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22nm node</a:t>
                      </a:r>
                    </a:p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600MHz logic core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2D-IC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Fine-Grain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3D</a:t>
                      </a:r>
                      <a:endParaRPr lang="en-US" sz="1600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 Device Layers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Comments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Metal Levels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Average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 Length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6um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3.1um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Av. Gate Size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3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Since less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 cap. to drive</a:t>
                      </a:r>
                    </a:p>
                  </a:txBody>
                  <a:tcPr/>
                </a:tc>
              </a:tr>
              <a:tr h="3014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Optimal Die Size                           (active silicon area)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50mm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aseline="30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24mm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3D-IC </a:t>
                      </a:r>
                      <a:r>
                        <a:rPr lang="en-US" sz="1600" dirty="0" smtClean="0">
                          <a:latin typeface="Arial Narrow" pitchFamily="34" charset="0"/>
                          <a:sym typeface="Wingdings" pitchFamily="2" charset="2"/>
                        </a:rPr>
                        <a:t> Shorter wires  smaller gates  lower die area  wires even shorter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latin typeface="Arial Narrow" pitchFamily="34" charset="0"/>
                        </a:rPr>
                        <a:t>3D-IC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 Narrow" pitchFamily="34" charset="0"/>
                        </a:rPr>
                        <a:t>footprint = 12mm</a:t>
                      </a:r>
                      <a:r>
                        <a:rPr lang="en-US" sz="1600" b="1" baseline="30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301435">
                <a:tc row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Power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Logic = 0.21W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Logic =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0.1W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to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 smaller Gate Size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Reps.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= 0.17W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Reps. = 0.04W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to s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horter wires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Wires = 0.87W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Wires = 0.44W 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 to shorter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Clock = 0.33W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Clock = 0.19W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Due to less wire cap. to drive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 vMerge="1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Total = 1.6W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Total = 0.8W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Scaling with 3D or conventional 0.7x scaling?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4943928"/>
            <a:ext cx="8229600" cy="6397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b="1" dirty="0" smtClean="0"/>
              <a:t>Fine-Grained 3D could provide similar benefits to a generation of scaling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b="1" dirty="0" smtClean="0"/>
              <a:t>Without the need for costly lithography upgrades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b="1" dirty="0" smtClean="0"/>
              <a:t>Let’s understand this better…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347663" y="1749425"/>
          <a:ext cx="8382001" cy="301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01107"/>
                <a:gridCol w="1404816"/>
                <a:gridCol w="1826847"/>
                <a:gridCol w="2149231"/>
              </a:tblGrid>
              <a:tr h="5206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Analysis with </a:t>
                      </a:r>
                      <a:r>
                        <a:rPr lang="en-US" sz="1600" dirty="0" err="1" smtClean="0">
                          <a:latin typeface="Arial Narrow" pitchFamily="34" charset="0"/>
                        </a:rPr>
                        <a:t>IntSim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v2.0</a:t>
                      </a:r>
                      <a:endParaRPr lang="en-US" sz="1600" dirty="0" smtClean="0">
                        <a:latin typeface="Arial Narrow" pitchFamily="34" charset="0"/>
                      </a:endParaRPr>
                    </a:p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Same logic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core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 scaled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2D-IC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@22nm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2D-IC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@ 15nm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Fine-Grained 3D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 Device Layers @ 22nm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Frequency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600MHz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600MHz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600MHz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Metal Levels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12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10</a:t>
                      </a: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Footprint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50mm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aseline="30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25mm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12mm</a:t>
                      </a:r>
                      <a:r>
                        <a:rPr lang="en-US" sz="1600" baseline="30000" dirty="0" smtClean="0">
                          <a:latin typeface="Arial Narrow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Total Silicon Area (</a:t>
                      </a:r>
                      <a:r>
                        <a:rPr lang="en-US" sz="1600" b="1" dirty="0" err="1" smtClean="0">
                          <a:latin typeface="Arial Narrow" pitchFamily="34" charset="0"/>
                        </a:rPr>
                        <a:t>a.k.a</a:t>
                      </a:r>
                      <a:r>
                        <a:rPr lang="en-US" sz="1600" b="1" dirty="0" smtClean="0">
                          <a:latin typeface="Arial Narrow" pitchFamily="34" charset="0"/>
                        </a:rPr>
                        <a:t> “Die size”)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50mm</a:t>
                      </a:r>
                      <a:r>
                        <a:rPr lang="en-US" sz="1600" b="1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="1" baseline="30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 Narrow" pitchFamily="34" charset="0"/>
                        </a:rPr>
                        <a:t>25mm</a:t>
                      </a:r>
                      <a:r>
                        <a:rPr lang="en-US" sz="1600" b="1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="1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24mm</a:t>
                      </a:r>
                      <a:r>
                        <a:rPr lang="en-US" sz="1600" b="1" baseline="30000" dirty="0" smtClean="0">
                          <a:latin typeface="Arial Narrow" pitchFamily="34" charset="0"/>
                        </a:rPr>
                        <a:t>2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Average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Wire Length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6um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4.2um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3.1um</a:t>
                      </a: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Av. Gate Size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6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4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3 W/L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Narrow" pitchFamily="34" charset="0"/>
                        </a:rPr>
                        <a:t>Power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1.6W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0.7W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0.8W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Theory: 2D Scaling vs. 3D Scaling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Inc.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292FBE-400A-4C04-A06A-AD846B19673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30" name="Content Placeholder 2"/>
          <p:cNvSpPr>
            <a:spLocks noGrp="1"/>
          </p:cNvSpPr>
          <p:nvPr>
            <p:ph idx="1"/>
          </p:nvPr>
        </p:nvSpPr>
        <p:spPr>
          <a:xfrm>
            <a:off x="423863" y="5367338"/>
            <a:ext cx="8229600" cy="5635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b="1" u="sng" dirty="0" smtClean="0"/>
              <a:t>2D scaling scores</a:t>
            </a:r>
            <a:r>
              <a:rPr lang="en-US" sz="1800" b="1" dirty="0" smtClean="0"/>
              <a:t>: Gate capacitance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1800" b="1" u="sng" dirty="0" smtClean="0"/>
              <a:t>3D scaling scores</a:t>
            </a:r>
            <a:r>
              <a:rPr lang="en-US" sz="1800" b="1" dirty="0" smtClean="0"/>
              <a:t>: Wire resistance, driver resistance, wire capacitance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31800" y="1789113"/>
          <a:ext cx="8276490" cy="32994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3142"/>
                <a:gridCol w="1125415"/>
                <a:gridCol w="1786597"/>
                <a:gridCol w="2771336"/>
              </a:tblGrid>
              <a:tr h="381000">
                <a:tc rowSpan="2"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2D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Scaling (0.7x scaling)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Fine-Grained 3D Scaling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(2 device layers)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3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Ideal</a:t>
                      </a:r>
                      <a:endParaRPr lang="en-US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Today,                              V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dd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scales slower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Chip Footprint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0.5x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 Narrow" pitchFamily="34" charset="0"/>
                        </a:rPr>
                        <a:t>0.25x-0.5x (see slide 12)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0.7x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0.5x-0.7x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Long wire capacitance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0.7x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0.5x-0.7x</a:t>
                      </a: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Long wire resistance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Arial Narrow" pitchFamily="34" charset="0"/>
                        </a:rPr>
                        <a:t>&gt;1.4x</a:t>
                      </a:r>
                      <a:endParaRPr lang="en-US" sz="1600" i="1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0.5-0.7x</a:t>
                      </a:r>
                      <a:endParaRPr lang="en-US" sz="1600" i="1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Gate Capacitance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Arial Narrow" pitchFamily="34" charset="0"/>
                        </a:rPr>
                        <a:t>0.7x</a:t>
                      </a:r>
                      <a:endParaRPr lang="en-US" sz="1600" i="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Arial Narrow" pitchFamily="34" charset="0"/>
                        </a:rPr>
                        <a:t>Same</a:t>
                      </a:r>
                    </a:p>
                  </a:txBody>
                  <a:tcPr/>
                </a:tc>
              </a:tr>
              <a:tr h="333405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Arial Narrow" pitchFamily="34" charset="0"/>
                        </a:rPr>
                        <a:t>Driver (Gate) Resistance (Vdd/</a:t>
                      </a:r>
                      <a:r>
                        <a:rPr lang="en-US" sz="1600" baseline="0" dirty="0" err="1" smtClean="0">
                          <a:latin typeface="Arial Narrow" pitchFamily="34" charset="0"/>
                        </a:rPr>
                        <a:t>Idsat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Arial Narrow" pitchFamily="34" charset="0"/>
                        </a:rPr>
                        <a:t>Same</a:t>
                      </a:r>
                      <a:endParaRPr lang="en-US" sz="1600" i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Arial Narrow" pitchFamily="34" charset="0"/>
                        </a:rPr>
                        <a:t>Increases</a:t>
                      </a:r>
                      <a:endParaRPr lang="en-US" sz="1600" i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latin typeface="Arial Narrow" pitchFamily="34" charset="0"/>
                        </a:rPr>
                        <a:t>Same</a:t>
                      </a:r>
                      <a:endParaRPr lang="en-US" sz="1600" i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8475" y="3084513"/>
          <a:ext cx="2527300" cy="304800"/>
        </p:xfrm>
        <a:graphic>
          <a:graphicData uri="http://schemas.openxmlformats.org/presentationml/2006/ole">
            <p:oleObj spid="_x0000_s5122" name="Equation" r:id="rId3" imgW="2527200" imgH="304560" progId="Equation.3">
              <p:embed/>
            </p:oleObj>
          </a:graphicData>
        </a:graphic>
      </p:graphicFrame>
      <p:sp>
        <p:nvSpPr>
          <p:cNvPr id="1077" name="TextBox 8"/>
          <p:cNvSpPr txBox="1">
            <a:spLocks noChangeArrowheads="1"/>
          </p:cNvSpPr>
          <p:nvPr/>
        </p:nvSpPr>
        <p:spPr bwMode="auto">
          <a:xfrm>
            <a:off x="5922963" y="5184775"/>
            <a:ext cx="2855912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Overall benefits seen with IntSim have basis in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Applications of Fine-Grained 3D:</a:t>
            </a:r>
            <a:br>
              <a:rPr lang="en-US" sz="2400" dirty="0" smtClean="0"/>
            </a:br>
            <a:r>
              <a:rPr lang="en-US" sz="2400" dirty="0" smtClean="0"/>
              <a:t>Logic-on-Logic Stacking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64" y="2001160"/>
            <a:ext cx="8229600" cy="1308100"/>
          </a:xfrm>
        </p:spPr>
        <p:txBody>
          <a:bodyPr/>
          <a:lstStyle/>
          <a:p>
            <a:r>
              <a:rPr lang="en-US" sz="2000" b="1" dirty="0" smtClean="0"/>
              <a:t>Single logic core or block split into multiple layers</a:t>
            </a:r>
            <a:endParaRPr lang="en-US" sz="2000" b="1" dirty="0" smtClean="0">
              <a:sym typeface="Wingdings" pitchFamily="2" charset="2"/>
            </a:endParaRPr>
          </a:p>
          <a:p>
            <a:r>
              <a:rPr lang="en-US" sz="2000" b="1" dirty="0" smtClean="0">
                <a:sym typeface="Wingdings" pitchFamily="2" charset="2"/>
              </a:rPr>
              <a:t>Focus of our discussion so far</a:t>
            </a:r>
          </a:p>
          <a:p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2747" y="4264949"/>
            <a:ext cx="2997200" cy="787400"/>
          </a:xfrm>
          <a:prstGeom prst="rect">
            <a:avLst/>
          </a:prstGeom>
          <a:solidFill>
            <a:srgbClr val="8AF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Portion of the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Logic Core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447" y="3347374"/>
            <a:ext cx="2995612" cy="787400"/>
          </a:xfrm>
          <a:prstGeom prst="rect">
            <a:avLst/>
          </a:prstGeom>
          <a:solidFill>
            <a:srgbClr val="8AF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Portion of the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Logic Core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035953" y="4180018"/>
            <a:ext cx="14128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246297" y="4191924"/>
            <a:ext cx="1397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457434" y="4191924"/>
            <a:ext cx="1397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664603" y="4189543"/>
            <a:ext cx="14128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78122" y="4191924"/>
            <a:ext cx="1397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086878" y="4203831"/>
            <a:ext cx="14128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298015" y="4203831"/>
            <a:ext cx="14128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505978" y="4200203"/>
            <a:ext cx="14128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806015" y="4205418"/>
            <a:ext cx="14128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016359" y="4217324"/>
            <a:ext cx="1397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227497" y="4217324"/>
            <a:ext cx="1397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434665" y="4229231"/>
            <a:ext cx="14128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3200" y="3976933"/>
            <a:ext cx="1538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Sub-50nm through-silicon connections</a:t>
            </a:r>
            <a:endParaRPr lang="en-US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378857" y="4194647"/>
            <a:ext cx="537029" cy="435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49369" y="3744472"/>
            <a:ext cx="383177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small" dirty="0" smtClean="0">
                <a:latin typeface="Arial Narrow" pitchFamily="34" charset="0"/>
              </a:rPr>
              <a:t>2x less power, 2x less silicon area </a:t>
            </a:r>
          </a:p>
          <a:p>
            <a:pPr algn="ctr">
              <a:defRPr/>
            </a:pPr>
            <a:r>
              <a:rPr lang="en-US" sz="2000" b="1" cap="small" dirty="0" smtClean="0">
                <a:latin typeface="Arial Narrow" pitchFamily="34" charset="0"/>
              </a:rPr>
              <a:t>for </a:t>
            </a:r>
          </a:p>
          <a:p>
            <a:pPr algn="ctr">
              <a:defRPr/>
            </a:pPr>
            <a:r>
              <a:rPr lang="en-US" sz="2000" b="1" cap="small" dirty="0" smtClean="0">
                <a:latin typeface="Arial Narrow" pitchFamily="34" charset="0"/>
              </a:rPr>
              <a:t>double the number of device layers</a:t>
            </a:r>
            <a:endParaRPr lang="en-US" sz="2000" b="1" cap="small" dirty="0" smtClean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529943"/>
            <a:ext cx="847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+mn-lt"/>
              </a:rPr>
              <a:t>Caveat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: CAD tools for designing fine-grained 3D chips need to improve significantly to see the benefits mentioned above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Applications of Fine-Grained 3D:</a:t>
            </a:r>
            <a:br>
              <a:rPr lang="en-US" sz="2400" dirty="0" smtClean="0"/>
            </a:br>
            <a:r>
              <a:rPr lang="en-US" sz="2400" dirty="0" smtClean="0"/>
              <a:t>SRAM Stacking Atop Logic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38150" y="1768926"/>
            <a:ext cx="8229600" cy="46783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b="1" dirty="0" smtClean="0"/>
              <a:t>SRAM requirements different from logic. Different V</a:t>
            </a:r>
            <a:r>
              <a:rPr lang="en-US" sz="2000" b="1" baseline="-25000" dirty="0" smtClean="0"/>
              <a:t>t</a:t>
            </a:r>
            <a:r>
              <a:rPr lang="en-US" sz="2000" b="1" dirty="0" smtClean="0"/>
              <a:t>, L</a:t>
            </a:r>
            <a:r>
              <a:rPr lang="en-US" sz="2000" b="1" baseline="-25000" dirty="0" smtClean="0"/>
              <a:t>eff</a:t>
            </a:r>
            <a:r>
              <a:rPr lang="en-US" sz="2000" b="1" dirty="0" smtClean="0"/>
              <a:t>, number of metal levels...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b="1" dirty="0" smtClean="0"/>
              <a:t>Ultra-dense vertical connectivity needed, especially for smaller-size SRAM arrays used within logic cores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MonolithIC 3D Inc. Confidential, Patents Pending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72A8BE-CDD7-408B-AC2E-11815586FC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2747" y="5048705"/>
            <a:ext cx="2997200" cy="787400"/>
          </a:xfrm>
          <a:prstGeom prst="rect">
            <a:avLst/>
          </a:prstGeom>
          <a:solidFill>
            <a:srgbClr val="8AF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Logic Circuits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12 metal </a:t>
            </a:r>
            <a:r>
              <a:rPr lang="en-US" dirty="0" smtClean="0">
                <a:solidFill>
                  <a:schemeClr val="tx1"/>
                </a:solidFill>
              </a:rPr>
              <a:t>levels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447" y="4131130"/>
            <a:ext cx="2995612" cy="787400"/>
          </a:xfrm>
          <a:prstGeom prst="rect">
            <a:avLst/>
          </a:prstGeom>
          <a:solidFill>
            <a:srgbClr val="8AF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Optimized SRAM</a:t>
            </a:r>
            <a:endParaRPr 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 metal </a:t>
            </a:r>
            <a:r>
              <a:rPr lang="en-US" dirty="0" smtClean="0">
                <a:solidFill>
                  <a:schemeClr val="tx1"/>
                </a:solidFill>
              </a:rPr>
              <a:t>levels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035953" y="4963774"/>
            <a:ext cx="14128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246297" y="4975680"/>
            <a:ext cx="1397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457434" y="4975680"/>
            <a:ext cx="1397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664603" y="4973299"/>
            <a:ext cx="14128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78122" y="4975680"/>
            <a:ext cx="1397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086878" y="4987587"/>
            <a:ext cx="14128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298015" y="4987587"/>
            <a:ext cx="14128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505978" y="4998473"/>
            <a:ext cx="14128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806015" y="4989174"/>
            <a:ext cx="14128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016359" y="5001080"/>
            <a:ext cx="1397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227497" y="5001080"/>
            <a:ext cx="1397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434665" y="5012987"/>
            <a:ext cx="14128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70287" y="4600800"/>
            <a:ext cx="310809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small" dirty="0" smtClean="0">
                <a:latin typeface="Arial Narrow" pitchFamily="34" charset="0"/>
              </a:rPr>
              <a:t>can </a:t>
            </a:r>
            <a:r>
              <a:rPr lang="en-US" sz="2000" b="1" cap="small" dirty="0">
                <a:latin typeface="Arial Narrow" pitchFamily="34" charset="0"/>
              </a:rPr>
              <a:t>save </a:t>
            </a:r>
            <a:r>
              <a:rPr lang="en-US" sz="2000" b="1" cap="small" dirty="0" smtClean="0">
                <a:latin typeface="Arial Narrow" pitchFamily="34" charset="0"/>
              </a:rPr>
              <a:t>process </a:t>
            </a:r>
            <a:r>
              <a:rPr lang="en-US" sz="2000" b="1" cap="small" dirty="0">
                <a:latin typeface="Arial Narrow" pitchFamily="34" charset="0"/>
              </a:rPr>
              <a:t>cost, and improve </a:t>
            </a:r>
            <a:r>
              <a:rPr lang="en-US" sz="2000" b="1" cap="small" dirty="0" smtClean="0">
                <a:latin typeface="Arial Narrow" pitchFamily="34" charset="0"/>
              </a:rPr>
              <a:t>performance.</a:t>
            </a:r>
            <a:r>
              <a:rPr lang="en-US" sz="2000" b="1" cap="small" dirty="0" smtClean="0">
                <a:latin typeface="Arial Narrow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3201" y="4760689"/>
            <a:ext cx="140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Ultra-dense connectivity</a:t>
            </a:r>
            <a:endParaRPr lang="en-US" dirty="0"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378857" y="4978403"/>
            <a:ext cx="537029" cy="435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07657" y="6125029"/>
            <a:ext cx="468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Ref.: [D. </a:t>
            </a:r>
            <a:r>
              <a:rPr lang="en-US" sz="1400" dirty="0" err="1" smtClean="0">
                <a:latin typeface="+mn-lt"/>
              </a:rPr>
              <a:t>Sekar</a:t>
            </a:r>
            <a:r>
              <a:rPr lang="en-US" sz="1400" dirty="0" smtClean="0">
                <a:latin typeface="+mn-lt"/>
              </a:rPr>
              <a:t>, PhD Thesis, Georgia Tech]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Applications of Fine-Grained 3D:</a:t>
            </a:r>
            <a:br>
              <a:rPr lang="en-US" sz="2400" dirty="0" smtClean="0"/>
            </a:br>
            <a:r>
              <a:rPr lang="en-US" sz="2400" dirty="0" smtClean="0"/>
              <a:t>nMOS and </a:t>
            </a:r>
            <a:r>
              <a:rPr lang="en-US" sz="2400" dirty="0" err="1" smtClean="0"/>
              <a:t>pMOS</a:t>
            </a:r>
            <a:r>
              <a:rPr lang="en-US" sz="2400" dirty="0" smtClean="0"/>
              <a:t> in Stacked Layers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483" y="2078033"/>
            <a:ext cx="5256894" cy="46783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000" b="1" u="sng" dirty="0" smtClean="0"/>
              <a:t>nMOS and </a:t>
            </a:r>
            <a:r>
              <a:rPr lang="en-US" sz="2000" b="1" u="sng" dirty="0" err="1" smtClean="0"/>
              <a:t>pMOS</a:t>
            </a:r>
            <a:r>
              <a:rPr lang="en-US" sz="2000" b="1" u="sng" dirty="0" smtClean="0"/>
              <a:t> transistors:</a:t>
            </a:r>
          </a:p>
          <a:p>
            <a:pPr>
              <a:lnSpc>
                <a:spcPct val="130000"/>
              </a:lnSpc>
              <a:buNone/>
            </a:pPr>
            <a:r>
              <a:rPr lang="en-US" sz="2000" b="1" dirty="0" smtClean="0"/>
              <a:t>	- Different implants, strain layers, gate stacks </a:t>
            </a:r>
          </a:p>
          <a:p>
            <a:pPr>
              <a:lnSpc>
                <a:spcPct val="130000"/>
              </a:lnSpc>
              <a:buNone/>
            </a:pPr>
            <a:r>
              <a:rPr lang="en-US" sz="2000" b="1" dirty="0" smtClean="0"/>
              <a:t>	- Save masks, optimize each separately</a:t>
            </a:r>
          </a:p>
          <a:p>
            <a:pPr>
              <a:lnSpc>
                <a:spcPct val="130000"/>
              </a:lnSpc>
              <a:buNone/>
            </a:pPr>
            <a:r>
              <a:rPr lang="en-US" sz="2000" b="1" dirty="0" smtClean="0"/>
              <a:t>	- No well-to-well spacing overhead</a:t>
            </a:r>
          </a:p>
          <a:p>
            <a:pPr>
              <a:lnSpc>
                <a:spcPct val="130000"/>
              </a:lnSpc>
              <a:buNone/>
            </a:pPr>
            <a:endParaRPr lang="en-US" sz="500" b="1" dirty="0" smtClean="0"/>
          </a:p>
          <a:p>
            <a:pPr>
              <a:lnSpc>
                <a:spcPct val="130000"/>
              </a:lnSpc>
              <a:buNone/>
            </a:pPr>
            <a:endParaRPr lang="en-US" sz="500" b="1" dirty="0" smtClean="0"/>
          </a:p>
          <a:p>
            <a:pPr>
              <a:lnSpc>
                <a:spcPct val="130000"/>
              </a:lnSpc>
            </a:pPr>
            <a:r>
              <a:rPr lang="en-US" sz="2000" b="1" u="sng" dirty="0" smtClean="0"/>
              <a:t>SRAM</a:t>
            </a:r>
            <a:r>
              <a:rPr lang="en-US" sz="2000" b="1" dirty="0" smtClean="0"/>
              <a:t>: From 84F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to 45F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[Samsung, VLSI’04]</a:t>
            </a:r>
          </a:p>
          <a:p>
            <a:pPr>
              <a:lnSpc>
                <a:spcPct val="130000"/>
              </a:lnSpc>
            </a:pPr>
            <a:endParaRPr lang="en-US" sz="500" b="1" dirty="0" smtClean="0"/>
          </a:p>
          <a:p>
            <a:pPr>
              <a:lnSpc>
                <a:spcPct val="130000"/>
              </a:lnSpc>
            </a:pPr>
            <a:endParaRPr lang="en-US" sz="500" b="1" dirty="0" smtClean="0"/>
          </a:p>
          <a:p>
            <a:pPr>
              <a:lnSpc>
                <a:spcPct val="130000"/>
              </a:lnSpc>
            </a:pPr>
            <a:r>
              <a:rPr lang="en-US" sz="2000" b="1" u="sng" dirty="0" smtClean="0"/>
              <a:t>Inverters, 3 input NAND, 3 input NOR</a:t>
            </a:r>
            <a:r>
              <a:rPr lang="en-US" sz="2000" b="1" dirty="0" smtClean="0"/>
              <a:t>:                ~40% reduction in area [IBM, CICC’03]</a:t>
            </a:r>
          </a:p>
          <a:p>
            <a:pPr>
              <a:lnSpc>
                <a:spcPct val="130000"/>
              </a:lnSpc>
              <a:buNone/>
            </a:pPr>
            <a:r>
              <a:rPr lang="en-US" sz="1800" b="1" dirty="0" smtClean="0"/>
              <a:t>	</a:t>
            </a:r>
          </a:p>
          <a:p>
            <a:pPr>
              <a:lnSpc>
                <a:spcPct val="130000"/>
              </a:lnSpc>
              <a:buNone/>
            </a:pPr>
            <a:endParaRPr lang="en-US" sz="1800" b="1" dirty="0" smtClean="0"/>
          </a:p>
          <a:p>
            <a:pPr>
              <a:lnSpc>
                <a:spcPct val="130000"/>
              </a:lnSpc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024" y="2918280"/>
            <a:ext cx="2220691" cy="195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6737" y="3149600"/>
            <a:ext cx="85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pMOS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997" y="4042214"/>
            <a:ext cx="85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nMOS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973" y="5210400"/>
            <a:ext cx="278674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small" dirty="0" smtClean="0">
                <a:latin typeface="Arial Narrow" pitchFamily="34" charset="0"/>
              </a:rPr>
              <a:t>smaller standard cells</a:t>
            </a:r>
          </a:p>
          <a:p>
            <a:pPr algn="ctr">
              <a:defRPr/>
            </a:pPr>
            <a:r>
              <a:rPr lang="en-US" sz="2000" b="1" cap="small" dirty="0" smtClean="0">
                <a:latin typeface="Arial Narrow" pitchFamily="34" charset="0"/>
                <a:sym typeface="Wingdings" pitchFamily="2" charset="2"/>
              </a:rPr>
              <a:t> short wires.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39" y="3148466"/>
            <a:ext cx="7982857" cy="1321933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Evolutionary Methods to Get Fine-Grained 3D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state-of-the-art 3D TSV process 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8191"/>
            <a:ext cx="8882743" cy="45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952999" y="3574906"/>
            <a:ext cx="19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Wafer Backside Processing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141" y="372004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Wafer Thinning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3571276"/>
            <a:ext cx="244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Align and Bond to Bottom Layer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399" y="3574123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Remove Temporary Carrier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3028" y="171268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FEOL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0486" y="168365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BEOL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4143" y="165462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Cu via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1682" y="1662668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Attach to Carrier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28nm CMOS Technology with TSVs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4" y="4818738"/>
            <a:ext cx="8244115" cy="612549"/>
          </a:xfrm>
        </p:spPr>
        <p:txBody>
          <a:bodyPr/>
          <a:lstStyle/>
          <a:p>
            <a:r>
              <a:rPr lang="en-US" sz="1800" b="1" dirty="0" smtClean="0"/>
              <a:t>TSV occupies 6um + 5um + 5um                = 16um</a:t>
            </a:r>
          </a:p>
          <a:p>
            <a:r>
              <a:rPr lang="en-US" sz="1800" b="1" dirty="0" smtClean="0"/>
              <a:t>On-chip Features                                         = 28nm</a:t>
            </a:r>
          </a:p>
          <a:p>
            <a:r>
              <a:rPr lang="en-US" sz="1800" b="1" dirty="0" smtClean="0"/>
              <a:t>Area Ratio                                                     = (16000nm/56nm)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   ~  100,000x</a:t>
            </a:r>
          </a:p>
          <a:p>
            <a:pPr algn="ctr"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TSVs are fat!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14400" y="2332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 bwMode="auto">
          <a:xfrm>
            <a:off x="7725681" y="6411686"/>
            <a:ext cx="10191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fld id="{1AEBB642-CFDA-4EE7-A8FB-42CC734EF6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463" y="2380340"/>
            <a:ext cx="2569937" cy="20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 bwMode="auto">
          <a:xfrm>
            <a:off x="4833265" y="3016206"/>
            <a:ext cx="3136444" cy="72954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7" name="Rectangle 86"/>
          <p:cNvSpPr/>
          <p:nvPr/>
        </p:nvSpPr>
        <p:spPr bwMode="auto">
          <a:xfrm>
            <a:off x="4845911" y="2699030"/>
            <a:ext cx="1598440" cy="753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88" name="Rectangle 87"/>
          <p:cNvSpPr/>
          <p:nvPr/>
        </p:nvSpPr>
        <p:spPr bwMode="auto">
          <a:xfrm>
            <a:off x="4945634" y="2761837"/>
            <a:ext cx="45719" cy="1554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99" name="Trapezoid 98"/>
          <p:cNvSpPr/>
          <p:nvPr/>
        </p:nvSpPr>
        <p:spPr bwMode="auto">
          <a:xfrm rot="10800000">
            <a:off x="5111498" y="3016206"/>
            <a:ext cx="2858211" cy="729543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0" name="Rectangle 99"/>
          <p:cNvSpPr/>
          <p:nvPr/>
        </p:nvSpPr>
        <p:spPr bwMode="auto">
          <a:xfrm>
            <a:off x="6110518" y="3016206"/>
            <a:ext cx="798288" cy="7295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2" name="Rectangle 101"/>
          <p:cNvSpPr/>
          <p:nvPr/>
        </p:nvSpPr>
        <p:spPr bwMode="auto">
          <a:xfrm flipH="1">
            <a:off x="6383802" y="2699030"/>
            <a:ext cx="60548" cy="3442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3" name="Rectangle 102"/>
          <p:cNvSpPr/>
          <p:nvPr/>
        </p:nvSpPr>
        <p:spPr bwMode="auto">
          <a:xfrm>
            <a:off x="4833265" y="3016206"/>
            <a:ext cx="94853" cy="14563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4" name="Rectangle 103"/>
          <p:cNvSpPr/>
          <p:nvPr/>
        </p:nvSpPr>
        <p:spPr bwMode="auto">
          <a:xfrm>
            <a:off x="5025078" y="3016206"/>
            <a:ext cx="94851" cy="14563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5" name="Rectangle 104"/>
          <p:cNvSpPr/>
          <p:nvPr/>
        </p:nvSpPr>
        <p:spPr bwMode="auto">
          <a:xfrm>
            <a:off x="4928118" y="2870572"/>
            <a:ext cx="96960" cy="1456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6" name="Rectangle 105"/>
          <p:cNvSpPr/>
          <p:nvPr/>
        </p:nvSpPr>
        <p:spPr bwMode="auto">
          <a:xfrm>
            <a:off x="4928118" y="2870572"/>
            <a:ext cx="96960" cy="728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94" name="TextBox 193"/>
          <p:cNvSpPr txBox="1"/>
          <p:nvPr/>
        </p:nvSpPr>
        <p:spPr>
          <a:xfrm>
            <a:off x="6197613" y="3377343"/>
            <a:ext cx="696682" cy="29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6um</a:t>
            </a:r>
            <a:endParaRPr lang="en-US" sz="1600" b="1" dirty="0">
              <a:solidFill>
                <a:srgbClr val="990000"/>
              </a:solidFill>
              <a:latin typeface="+mn-lt"/>
            </a:endParaRPr>
          </a:p>
        </p:txBody>
      </p:sp>
      <p:cxnSp>
        <p:nvCxnSpPr>
          <p:cNvPr id="196" name="Straight Arrow Connector 195"/>
          <p:cNvCxnSpPr/>
          <p:nvPr/>
        </p:nvCxnSpPr>
        <p:spPr>
          <a:xfrm>
            <a:off x="6074255" y="3345942"/>
            <a:ext cx="820039" cy="6281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6952370" y="3867241"/>
            <a:ext cx="703943" cy="6281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5406598" y="3848398"/>
            <a:ext cx="703943" cy="6281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6683844" y="3936330"/>
            <a:ext cx="1407886" cy="71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Keep-Out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Zone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5um</a:t>
            </a:r>
            <a:endParaRPr lang="en-US" sz="16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021994" y="3930052"/>
            <a:ext cx="1407886" cy="71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Keep-Out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Zone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5um</a:t>
            </a:r>
            <a:endParaRPr lang="en-US" sz="1600" b="1" dirty="0">
              <a:solidFill>
                <a:srgbClr val="990000"/>
              </a:solidFill>
              <a:latin typeface="+mn-lt"/>
            </a:endParaRPr>
          </a:p>
        </p:txBody>
      </p:sp>
      <p:cxnSp>
        <p:nvCxnSpPr>
          <p:cNvPr id="206" name="Straight Arrow Connector 205"/>
          <p:cNvCxnSpPr/>
          <p:nvPr/>
        </p:nvCxnSpPr>
        <p:spPr>
          <a:xfrm>
            <a:off x="6154065" y="2611101"/>
            <a:ext cx="232229" cy="1374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rot="10800000" flipV="1">
            <a:off x="6422582" y="2611102"/>
            <a:ext cx="254000" cy="7655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6132303" y="2227966"/>
            <a:ext cx="696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+mn-lt"/>
              </a:rPr>
              <a:t>28nm</a:t>
            </a:r>
            <a:endParaRPr lang="en-US" sz="16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2917366" y="1669142"/>
            <a:ext cx="357051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Symposium on VLSI Technology 2011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20906" y="5907310"/>
            <a:ext cx="8360234" cy="36933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TSVs are fat!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TSV sizes in the um range today?</a:t>
            </a:r>
            <a:br>
              <a:rPr lang="en-US" dirty="0" smtClean="0"/>
            </a:br>
            <a:r>
              <a:rPr lang="en-US" dirty="0" smtClean="0"/>
              <a:t>Reason 1: Wafer-thinning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2" y="4677916"/>
            <a:ext cx="8682264" cy="2136542"/>
          </a:xfrm>
        </p:spPr>
        <p:txBody>
          <a:bodyPr/>
          <a:lstStyle/>
          <a:p>
            <a:r>
              <a:rPr lang="en-US" sz="2000" b="1" dirty="0" smtClean="0"/>
              <a:t>AR limits ~ 10:1 today</a:t>
            </a:r>
            <a:endParaRPr lang="en-US" sz="500" b="1" dirty="0" smtClean="0"/>
          </a:p>
          <a:p>
            <a:r>
              <a:rPr lang="en-US" sz="2000" b="1" dirty="0" smtClean="0"/>
              <a:t>For 1um diameter TSVs,</a:t>
            </a:r>
          </a:p>
          <a:p>
            <a:pPr>
              <a:buNone/>
            </a:pPr>
            <a:r>
              <a:rPr lang="en-US" sz="2000" b="1" dirty="0" smtClean="0"/>
              <a:t>      Uniformly thin from 775um to 10um +/- 1um </a:t>
            </a:r>
            <a:r>
              <a:rPr lang="en-US" sz="2000" b="1" dirty="0" smtClean="0">
                <a:sym typeface="Wingdings" pitchFamily="2" charset="2"/>
              </a:rPr>
              <a:t> Hard, esp. at high throughput.</a:t>
            </a:r>
            <a:endParaRPr lang="en-US" sz="500" b="1" dirty="0" smtClean="0">
              <a:sym typeface="Wingdings" pitchFamily="2" charset="2"/>
            </a:endParaRPr>
          </a:p>
          <a:p>
            <a:r>
              <a:rPr lang="en-US" sz="2000" b="1" dirty="0" smtClean="0">
                <a:sym typeface="Wingdings" pitchFamily="2" charset="2"/>
              </a:rPr>
              <a:t>Easier to go from 775um to 50um +/- 5um  5um diameter TSVs</a:t>
            </a:r>
            <a:endParaRPr lang="en-US" sz="20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395" y="2452915"/>
            <a:ext cx="1828800" cy="536377"/>
          </a:xfrm>
          <a:prstGeom prst="rect">
            <a:avLst/>
          </a:prstGeom>
          <a:solidFill>
            <a:srgbClr val="D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395" y="2986315"/>
            <a:ext cx="1828800" cy="11357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78275" y="2757715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8275" y="2910115"/>
            <a:ext cx="3810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Operation 9"/>
          <p:cNvSpPr/>
          <p:nvPr/>
        </p:nvSpPr>
        <p:spPr>
          <a:xfrm>
            <a:off x="2042155" y="2986315"/>
            <a:ext cx="304800" cy="304800"/>
          </a:xfrm>
          <a:prstGeom prst="flowChartManualOperati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59275" y="2989292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395" y="2989292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395" y="2989292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395" y="2757715"/>
            <a:ext cx="609600" cy="762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66995" y="2757715"/>
            <a:ext cx="2286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5395" y="2529115"/>
            <a:ext cx="6858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676396" y="2605315"/>
            <a:ext cx="76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5995" y="2529115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66995" y="2529115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2743195" y="2605315"/>
            <a:ext cx="76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95395" y="1995715"/>
            <a:ext cx="1828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itchFamily="34" charset="0"/>
              </a:rPr>
              <a:t>Carrier Wafer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79755" y="3512449"/>
            <a:ext cx="1189386" cy="794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8342" y="3193139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+mn-lt"/>
              </a:rPr>
              <a:t>775um</a:t>
            </a:r>
            <a:endParaRPr lang="en-US" dirty="0">
              <a:solidFill>
                <a:srgbClr val="990000"/>
              </a:solidFill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021250" y="3077028"/>
            <a:ext cx="449150" cy="7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397166" y="2648854"/>
            <a:ext cx="1828800" cy="536377"/>
          </a:xfrm>
          <a:prstGeom prst="rect">
            <a:avLst/>
          </a:prstGeom>
          <a:solidFill>
            <a:srgbClr val="D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97166" y="3182254"/>
            <a:ext cx="1828800" cy="4753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80046" y="2953654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80046" y="3106054"/>
            <a:ext cx="3810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Manual Operation 31"/>
          <p:cNvSpPr/>
          <p:nvPr/>
        </p:nvSpPr>
        <p:spPr>
          <a:xfrm>
            <a:off x="7143926" y="3182254"/>
            <a:ext cx="304800" cy="304800"/>
          </a:xfrm>
          <a:prstGeom prst="flowChartManualOperati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61046" y="3185231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97166" y="3185231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97166" y="3185231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540166" y="2953654"/>
            <a:ext cx="609600" cy="70394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768766" y="2953654"/>
            <a:ext cx="2286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97166" y="2725054"/>
            <a:ext cx="6858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V="1">
            <a:off x="6778167" y="2801254"/>
            <a:ext cx="76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387766" y="2725054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768766" y="2725054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flipV="1">
            <a:off x="7844966" y="2801254"/>
            <a:ext cx="76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97166" y="2191654"/>
            <a:ext cx="1828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itchFamily="34" charset="0"/>
              </a:rPr>
              <a:t>Carrier Wafer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6200000" flipH="1">
            <a:off x="6016954" y="3375356"/>
            <a:ext cx="543509" cy="20983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01029" y="3185887"/>
            <a:ext cx="195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90000"/>
                </a:solidFill>
                <a:latin typeface="+mn-lt"/>
              </a:rPr>
              <a:t>10um +/-  1um</a:t>
            </a:r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TSV sizes in the um range today?</a:t>
            </a:r>
            <a:br>
              <a:rPr lang="en-US" dirty="0" smtClean="0"/>
            </a:br>
            <a:r>
              <a:rPr lang="en-US" dirty="0" smtClean="0"/>
              <a:t>Reason 2: Misalignment during bonding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41" y="1600892"/>
            <a:ext cx="5529945" cy="3537171"/>
          </a:xfrm>
        </p:spPr>
        <p:txBody>
          <a:bodyPr/>
          <a:lstStyle/>
          <a:p>
            <a:pPr>
              <a:buNone/>
            </a:pPr>
            <a:endParaRPr lang="en-US" sz="500" b="1" dirty="0" smtClean="0">
              <a:sym typeface="Wingdings" pitchFamily="2" charset="2"/>
            </a:endParaRPr>
          </a:p>
          <a:p>
            <a:pPr>
              <a:buNone/>
            </a:pPr>
            <a:endParaRPr lang="en-US" sz="500" b="1" dirty="0" smtClean="0">
              <a:sym typeface="Wingdings" pitchFamily="2" charset="2"/>
            </a:endParaRPr>
          </a:p>
          <a:p>
            <a:r>
              <a:rPr lang="en-US" sz="1800" b="1" dirty="0" smtClean="0"/>
              <a:t>Alignment system stability of 3D tools</a:t>
            </a:r>
          </a:p>
          <a:p>
            <a:endParaRPr lang="en-US" sz="1800" b="1" u="sng" dirty="0" smtClean="0"/>
          </a:p>
          <a:p>
            <a:r>
              <a:rPr lang="en-US" sz="1800" b="1" u="sng" dirty="0" smtClean="0"/>
              <a:t>CTE mismatch between bonded wafers:</a:t>
            </a:r>
            <a:r>
              <a:rPr lang="en-US" sz="1800" b="1" dirty="0" smtClean="0"/>
              <a:t>                            um-range error possible                                                         (For glass carriers, Glass-Si mismatch </a:t>
            </a:r>
            <a:r>
              <a:rPr lang="en-US" sz="1800" b="1" dirty="0" smtClean="0">
                <a:sym typeface="Wingdings" pitchFamily="2" charset="2"/>
              </a:rPr>
              <a:t></a:t>
            </a:r>
            <a:r>
              <a:rPr lang="en-US" sz="1800" b="1" dirty="0" smtClean="0"/>
              <a:t>)</a:t>
            </a:r>
          </a:p>
          <a:p>
            <a:pPr>
              <a:buNone/>
            </a:pPr>
            <a:endParaRPr lang="en-US" sz="500" b="1" dirty="0" smtClean="0"/>
          </a:p>
          <a:p>
            <a:pPr>
              <a:buNone/>
            </a:pPr>
            <a:endParaRPr lang="en-US" sz="500" b="1" dirty="0" smtClean="0"/>
          </a:p>
          <a:p>
            <a:pPr>
              <a:buNone/>
            </a:pPr>
            <a:endParaRPr lang="en-US" sz="500" b="1" dirty="0" smtClean="0"/>
          </a:p>
          <a:p>
            <a:r>
              <a:rPr lang="en-US" sz="1800" b="1" u="sng" dirty="0" smtClean="0"/>
              <a:t>Wafer bow difference for bonded wafers</a:t>
            </a:r>
            <a:r>
              <a:rPr lang="en-US" sz="1800" b="1" dirty="0" smtClean="0"/>
              <a:t>:                        Bow often 50um for wafers. um-range error possible</a:t>
            </a:r>
          </a:p>
          <a:p>
            <a:pPr>
              <a:buNone/>
            </a:pPr>
            <a:endParaRPr lang="en-US" sz="500" b="1" dirty="0" smtClean="0"/>
          </a:p>
          <a:p>
            <a:pPr>
              <a:buNone/>
            </a:pPr>
            <a:endParaRPr lang="en-US" sz="500" b="1" dirty="0" smtClean="0"/>
          </a:p>
          <a:p>
            <a:pPr>
              <a:buNone/>
            </a:pPr>
            <a:endParaRPr lang="en-US" sz="500" b="1" dirty="0" smtClean="0"/>
          </a:p>
          <a:p>
            <a:r>
              <a:rPr lang="en-US" sz="1800" b="1" dirty="0" smtClean="0"/>
              <a:t>Thermal or stress induced flow of temporary bonding adhesives, localized bonding imperfections, etc</a:t>
            </a:r>
          </a:p>
          <a:p>
            <a:endParaRPr lang="en-US" sz="500" b="1" dirty="0" smtClean="0"/>
          </a:p>
          <a:p>
            <a:endParaRPr lang="en-US" sz="500" b="1" dirty="0" smtClean="0"/>
          </a:p>
          <a:p>
            <a:endParaRPr lang="en-US" sz="500" b="1" dirty="0" smtClean="0"/>
          </a:p>
          <a:p>
            <a:r>
              <a:rPr lang="en-US" sz="1800" b="1" dirty="0" smtClean="0"/>
              <a:t>Best alignment accuracy ~ 0.5um-1um today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41872" y="2402136"/>
            <a:ext cx="1828800" cy="536377"/>
          </a:xfrm>
          <a:prstGeom prst="rect">
            <a:avLst/>
          </a:prstGeom>
          <a:solidFill>
            <a:srgbClr val="D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41872" y="2935536"/>
            <a:ext cx="18288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24752" y="2706936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24752" y="2859336"/>
            <a:ext cx="3810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anual Operation 49"/>
          <p:cNvSpPr/>
          <p:nvPr/>
        </p:nvSpPr>
        <p:spPr>
          <a:xfrm>
            <a:off x="1588632" y="2935536"/>
            <a:ext cx="304800" cy="304800"/>
          </a:xfrm>
          <a:prstGeom prst="flowChartManualOperati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405752" y="2938513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41872" y="2938513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41872" y="2938513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061072" y="2706936"/>
            <a:ext cx="533400" cy="6858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213472" y="2706936"/>
            <a:ext cx="2286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41872" y="2478336"/>
            <a:ext cx="6858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flipV="1">
            <a:off x="1222873" y="2554536"/>
            <a:ext cx="76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832472" y="2478336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213472" y="2478336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flipV="1">
            <a:off x="2289672" y="2554536"/>
            <a:ext cx="76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41872" y="1944936"/>
            <a:ext cx="1828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itchFamily="34" charset="0"/>
              </a:rPr>
              <a:t>Carrier Wafer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37272" y="3392736"/>
            <a:ext cx="3810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787008" y="4441374"/>
            <a:ext cx="1905000" cy="1219200"/>
            <a:chOff x="6477000" y="5257800"/>
            <a:chExt cx="1905000" cy="1219200"/>
          </a:xfrm>
        </p:grpSpPr>
        <p:sp>
          <p:nvSpPr>
            <p:cNvPr id="64" name="Rectangle 70"/>
            <p:cNvSpPr>
              <a:spLocks noChangeArrowheads="1"/>
            </p:cNvSpPr>
            <p:nvPr/>
          </p:nvSpPr>
          <p:spPr bwMode="auto">
            <a:xfrm>
              <a:off x="6477000" y="6096000"/>
              <a:ext cx="1905000" cy="381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522720" y="5486400"/>
              <a:ext cx="1828800" cy="460177"/>
            </a:xfrm>
            <a:prstGeom prst="rect">
              <a:avLst/>
            </a:prstGeom>
            <a:solidFill>
              <a:srgbClr val="DAE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22720" y="5943600"/>
              <a:ext cx="18288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705600" y="5867400"/>
              <a:ext cx="3810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772400" y="5715000"/>
              <a:ext cx="3810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772400" y="5867400"/>
              <a:ext cx="3810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Manual Operation 69"/>
            <p:cNvSpPr/>
            <p:nvPr/>
          </p:nvSpPr>
          <p:spPr>
            <a:xfrm>
              <a:off x="7269480" y="5943600"/>
              <a:ext cx="304800" cy="304800"/>
            </a:xfrm>
            <a:prstGeom prst="flowChartManualOperati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86600" y="5946577"/>
              <a:ext cx="173736" cy="15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522720" y="5946577"/>
              <a:ext cx="173736" cy="15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522720" y="5946577"/>
              <a:ext cx="173736" cy="15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159496" y="5946577"/>
              <a:ext cx="173736" cy="15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568184" y="5946577"/>
              <a:ext cx="173736" cy="15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568184" y="5946577"/>
              <a:ext cx="173736" cy="152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05600" y="5715000"/>
              <a:ext cx="381000" cy="228600"/>
            </a:xfrm>
            <a:prstGeom prst="rect">
              <a:avLst/>
            </a:prstGeom>
            <a:solidFill>
              <a:srgbClr val="8EE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781800" y="5715000"/>
              <a:ext cx="228600" cy="152400"/>
            </a:xfrm>
            <a:prstGeom prst="rect">
              <a:avLst/>
            </a:prstGeom>
            <a:solidFill>
              <a:srgbClr val="7D6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772400" y="5867400"/>
              <a:ext cx="381000" cy="76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772400" y="5715000"/>
              <a:ext cx="381000" cy="228600"/>
            </a:xfrm>
            <a:prstGeom prst="rect">
              <a:avLst/>
            </a:prstGeom>
            <a:solidFill>
              <a:srgbClr val="8EE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848600" y="5715000"/>
              <a:ext cx="228600" cy="152400"/>
            </a:xfrm>
            <a:prstGeom prst="rect">
              <a:avLst/>
            </a:prstGeom>
            <a:solidFill>
              <a:srgbClr val="7D6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77000" y="5486400"/>
              <a:ext cx="685800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flipV="1">
              <a:off x="6858001" y="5562600"/>
              <a:ext cx="762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848600" y="5257800"/>
              <a:ext cx="3810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V="1">
              <a:off x="7924800" y="5562600"/>
              <a:ext cx="76200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" name="Straight Arrow Connector 88"/>
          <p:cNvCxnSpPr/>
          <p:nvPr/>
        </p:nvCxnSpPr>
        <p:spPr>
          <a:xfrm rot="5400000">
            <a:off x="1444174" y="3998686"/>
            <a:ext cx="420915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75776" y="3744687"/>
            <a:ext cx="119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Align and bond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304801" y="5921830"/>
            <a:ext cx="8650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Ref.: [S. Steen, et al., Microelectronic Engineering, 2007] [Tan, </a:t>
            </a:r>
            <a:r>
              <a:rPr lang="en-US" sz="1400" dirty="0" err="1" smtClean="0">
                <a:latin typeface="+mn-lt"/>
              </a:rPr>
              <a:t>Gutmann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err="1" smtClean="0">
                <a:latin typeface="+mn-lt"/>
              </a:rPr>
              <a:t>Reif</a:t>
            </a:r>
            <a:r>
              <a:rPr lang="en-US" sz="1400" dirty="0" smtClean="0">
                <a:latin typeface="+mn-lt"/>
              </a:rPr>
              <a:t>, Wafer Level 3D-IC Process Technology, Springer]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for wafer thinning problems:</a:t>
            </a:r>
            <a:br>
              <a:rPr lang="en-US" dirty="0" smtClean="0"/>
            </a:br>
            <a:r>
              <a:rPr lang="en-US" dirty="0" smtClean="0"/>
              <a:t>(1) Use SOI wafers and Buried Oxide as etch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4731660"/>
            <a:ext cx="8142515" cy="260100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/>
              <a:t>Used by Sony for its BSI image sensor products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u="sng" dirty="0" smtClean="0"/>
              <a:t>Pros</a:t>
            </a:r>
            <a:r>
              <a:rPr lang="en-US" sz="2000" b="1" dirty="0" smtClean="0"/>
              <a:t>: Very low silicon thickness, excellent uniformity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/>
              <a:t>	</a:t>
            </a:r>
            <a:r>
              <a:rPr lang="en-US" sz="2000" b="1" u="sng" dirty="0" smtClean="0"/>
              <a:t>Cons</a:t>
            </a:r>
            <a:r>
              <a:rPr lang="en-US" sz="2000" b="1" dirty="0" smtClean="0"/>
              <a:t>: SOI a niche, so applications of this technique limited. Expensive.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395" y="2612569"/>
            <a:ext cx="1828800" cy="536377"/>
          </a:xfrm>
          <a:prstGeom prst="rect">
            <a:avLst/>
          </a:prstGeom>
          <a:solidFill>
            <a:srgbClr val="D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395" y="3145969"/>
            <a:ext cx="1828800" cy="11357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78275" y="2917369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8275" y="3069769"/>
            <a:ext cx="3810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Operation 9"/>
          <p:cNvSpPr/>
          <p:nvPr/>
        </p:nvSpPr>
        <p:spPr>
          <a:xfrm>
            <a:off x="2042155" y="3145969"/>
            <a:ext cx="304800" cy="304800"/>
          </a:xfrm>
          <a:prstGeom prst="flowChartManualOperati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59275" y="3148946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395" y="3148946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395" y="3148946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5395" y="2688769"/>
            <a:ext cx="6858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676396" y="2764969"/>
            <a:ext cx="76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5995" y="2688769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66995" y="2688769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95395" y="2155369"/>
            <a:ext cx="1828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itchFamily="34" charset="0"/>
              </a:rPr>
              <a:t>Carrier Wafer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479755" y="3672103"/>
            <a:ext cx="1189386" cy="794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8342" y="3352793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+mn-lt"/>
              </a:rPr>
              <a:t>775um</a:t>
            </a:r>
            <a:endParaRPr lang="en-US" dirty="0">
              <a:solidFill>
                <a:srgbClr val="990000"/>
              </a:solidFill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39886" y="3555997"/>
            <a:ext cx="1872343" cy="145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97166" y="2808508"/>
            <a:ext cx="1828800" cy="536377"/>
          </a:xfrm>
          <a:prstGeom prst="rect">
            <a:avLst/>
          </a:prstGeom>
          <a:solidFill>
            <a:srgbClr val="D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97166" y="3341908"/>
            <a:ext cx="1828800" cy="4753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80046" y="3113308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80046" y="3265708"/>
            <a:ext cx="3810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nual Operation 28"/>
          <p:cNvSpPr/>
          <p:nvPr/>
        </p:nvSpPr>
        <p:spPr>
          <a:xfrm>
            <a:off x="7143926" y="3341908"/>
            <a:ext cx="304800" cy="304800"/>
          </a:xfrm>
          <a:prstGeom prst="flowChartManualOperati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61046" y="3344885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97166" y="3344885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97166" y="3344885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84509" y="3439883"/>
            <a:ext cx="1850577" cy="23222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97166" y="2884708"/>
            <a:ext cx="6858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6778167" y="2960908"/>
            <a:ext cx="76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87766" y="2884708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768766" y="2884708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97166" y="2351308"/>
            <a:ext cx="1828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itchFamily="34" charset="0"/>
              </a:rPr>
              <a:t>Carrier Wafer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6016954" y="3535010"/>
            <a:ext cx="543509" cy="20983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20337" y="3345541"/>
            <a:ext cx="195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90000"/>
                </a:solidFill>
                <a:latin typeface="+mn-lt"/>
              </a:rPr>
              <a:t>200nm</a:t>
            </a:r>
            <a:endParaRPr lang="en-US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00796" y="3621311"/>
            <a:ext cx="1850577" cy="23222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38289" y="2510969"/>
            <a:ext cx="2307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First grind, then use a Si etch agent like TMAH that is selective to oxide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for wafer thinning problems:</a:t>
            </a:r>
            <a:br>
              <a:rPr lang="en-US" dirty="0" smtClean="0"/>
            </a:br>
            <a:r>
              <a:rPr lang="en-US" dirty="0" smtClean="0"/>
              <a:t>(2) Use etch stop regions in bulk wafers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086" y="5442856"/>
            <a:ext cx="5109027" cy="1120549"/>
          </a:xfrm>
        </p:spPr>
        <p:txBody>
          <a:bodyPr/>
          <a:lstStyle/>
          <a:p>
            <a:r>
              <a:rPr lang="en-US" sz="2000" b="1" dirty="0" smtClean="0"/>
              <a:t>Pros: Bulk-Si, well-known MEMS technique</a:t>
            </a:r>
          </a:p>
          <a:p>
            <a:r>
              <a:rPr lang="en-US" sz="2000" b="1" dirty="0" smtClean="0"/>
              <a:t>Cons: Cost of </a:t>
            </a:r>
            <a:r>
              <a:rPr lang="en-US" sz="2000" b="1" dirty="0" err="1" smtClean="0"/>
              <a:t>epi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395" y="2148121"/>
            <a:ext cx="1828800" cy="536377"/>
          </a:xfrm>
          <a:prstGeom prst="rect">
            <a:avLst/>
          </a:prstGeom>
          <a:solidFill>
            <a:srgbClr val="D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395" y="2681521"/>
            <a:ext cx="1828800" cy="11357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78275" y="2452921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8275" y="2605321"/>
            <a:ext cx="3810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Operation 9"/>
          <p:cNvSpPr/>
          <p:nvPr/>
        </p:nvSpPr>
        <p:spPr>
          <a:xfrm>
            <a:off x="2042155" y="2681521"/>
            <a:ext cx="304800" cy="304800"/>
          </a:xfrm>
          <a:prstGeom prst="flowChartManualOperati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59275" y="2684498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395" y="2684498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395" y="2684498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395" y="2224321"/>
            <a:ext cx="6858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676396" y="2300521"/>
            <a:ext cx="76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5995" y="2224321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6995" y="2224321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95395" y="1690921"/>
            <a:ext cx="1828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itchFamily="34" charset="0"/>
              </a:rPr>
              <a:t>Carrier Wafer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79755" y="3207655"/>
            <a:ext cx="1189386" cy="794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8342" y="2888345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+mn-lt"/>
              </a:rPr>
              <a:t>775um</a:t>
            </a:r>
            <a:endParaRPr lang="en-US" dirty="0">
              <a:solidFill>
                <a:srgbClr val="990000"/>
              </a:solidFill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857828" y="4296227"/>
            <a:ext cx="58057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30079" y="5159822"/>
            <a:ext cx="1828800" cy="536377"/>
          </a:xfrm>
          <a:prstGeom prst="rect">
            <a:avLst/>
          </a:prstGeom>
          <a:solidFill>
            <a:srgbClr val="D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30079" y="5693222"/>
            <a:ext cx="1828800" cy="4753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                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2959" y="5464622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12959" y="5617022"/>
            <a:ext cx="3810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nual Operation 25"/>
          <p:cNvSpPr/>
          <p:nvPr/>
        </p:nvSpPr>
        <p:spPr>
          <a:xfrm>
            <a:off x="1976839" y="5693222"/>
            <a:ext cx="304800" cy="304800"/>
          </a:xfrm>
          <a:prstGeom prst="flowChartManualOperati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93959" y="5696199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30079" y="5696199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30079" y="5696199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30079" y="5236022"/>
            <a:ext cx="6858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1611080" y="5312222"/>
            <a:ext cx="76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20679" y="5236022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01679" y="5236022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230079" y="4702622"/>
            <a:ext cx="1828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itchFamily="34" charset="0"/>
              </a:rPr>
              <a:t>Carrier Wafer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849867" y="5886324"/>
            <a:ext cx="543509" cy="20983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246750" y="5696855"/>
            <a:ext cx="195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90000"/>
                </a:solidFill>
                <a:latin typeface="+mn-lt"/>
              </a:rPr>
              <a:t>1um</a:t>
            </a:r>
            <a:endParaRPr lang="en-US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20693" y="4122052"/>
            <a:ext cx="166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EDP</a:t>
            </a:r>
            <a:endParaRPr lang="en-US" dirty="0"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06285" y="3193152"/>
            <a:ext cx="1814286" cy="2177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p++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481943" y="2772238"/>
            <a:ext cx="66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36335" y="1741717"/>
            <a:ext cx="281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EDP Etch </a:t>
            </a:r>
            <a:endParaRPr lang="en-US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89203" y="3374572"/>
            <a:ext cx="66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p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55485" y="6146809"/>
            <a:ext cx="1814286" cy="2539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p++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688" y="2069192"/>
            <a:ext cx="3458254" cy="328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for wafer thinning problems:</a:t>
            </a:r>
            <a:br>
              <a:rPr lang="en-US" dirty="0" smtClean="0"/>
            </a:br>
            <a:r>
              <a:rPr lang="en-US" dirty="0" smtClean="0"/>
              <a:t>(2) Use etch stop regions in bulk wafers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457" y="5500913"/>
            <a:ext cx="5007427" cy="1120549"/>
          </a:xfrm>
        </p:spPr>
        <p:txBody>
          <a:bodyPr/>
          <a:lstStyle/>
          <a:p>
            <a:r>
              <a:rPr lang="en-US" sz="2000" b="1" dirty="0" smtClean="0"/>
              <a:t>Pros: Bulk-Si, well-known MEMS technique</a:t>
            </a:r>
          </a:p>
          <a:p>
            <a:r>
              <a:rPr lang="en-US" sz="2000" b="1" dirty="0" smtClean="0"/>
              <a:t>Cons: Cost of </a:t>
            </a:r>
            <a:r>
              <a:rPr lang="en-US" sz="2000" b="1" dirty="0" err="1" smtClean="0"/>
              <a:t>epi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395" y="2148121"/>
            <a:ext cx="1828800" cy="536377"/>
          </a:xfrm>
          <a:prstGeom prst="rect">
            <a:avLst/>
          </a:prstGeom>
          <a:solidFill>
            <a:srgbClr val="D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395" y="2681521"/>
            <a:ext cx="1828800" cy="11357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78275" y="2452921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8275" y="2605321"/>
            <a:ext cx="3810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Operation 9"/>
          <p:cNvSpPr/>
          <p:nvPr/>
        </p:nvSpPr>
        <p:spPr>
          <a:xfrm>
            <a:off x="2042155" y="2681521"/>
            <a:ext cx="304800" cy="304800"/>
          </a:xfrm>
          <a:prstGeom prst="flowChartManualOperati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59275" y="2684498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395" y="2684498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395" y="2684498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395" y="2224321"/>
            <a:ext cx="6858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676396" y="2300521"/>
            <a:ext cx="76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5995" y="2224321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6995" y="2224321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95395" y="1690921"/>
            <a:ext cx="1828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itchFamily="34" charset="0"/>
              </a:rPr>
              <a:t>Carrier Wafer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79755" y="3207655"/>
            <a:ext cx="1189386" cy="794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8342" y="2888345"/>
            <a:ext cx="8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+mn-lt"/>
              </a:rPr>
              <a:t>775um</a:t>
            </a:r>
            <a:endParaRPr lang="en-US" dirty="0">
              <a:solidFill>
                <a:srgbClr val="990000"/>
              </a:solidFill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857828" y="4296227"/>
            <a:ext cx="58057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30079" y="5159822"/>
            <a:ext cx="1828800" cy="536377"/>
          </a:xfrm>
          <a:prstGeom prst="rect">
            <a:avLst/>
          </a:prstGeom>
          <a:solidFill>
            <a:srgbClr val="DAE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30079" y="5693222"/>
            <a:ext cx="1828800" cy="4753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                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2959" y="5464622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12959" y="5617022"/>
            <a:ext cx="3810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nual Operation 25"/>
          <p:cNvSpPr/>
          <p:nvPr/>
        </p:nvSpPr>
        <p:spPr>
          <a:xfrm>
            <a:off x="1976839" y="5693222"/>
            <a:ext cx="304800" cy="304800"/>
          </a:xfrm>
          <a:prstGeom prst="flowChartManualOperation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93959" y="5696199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30079" y="5696199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30079" y="5696199"/>
            <a:ext cx="173736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30079" y="5236022"/>
            <a:ext cx="6858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1611080" y="5312222"/>
            <a:ext cx="762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20679" y="5236022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01679" y="5236022"/>
            <a:ext cx="228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230079" y="4702622"/>
            <a:ext cx="1828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Narrow" pitchFamily="34" charset="0"/>
              </a:rPr>
              <a:t>Carrier Wafer</a:t>
            </a:r>
            <a:endParaRPr lang="en-US" b="1" dirty="0">
              <a:latin typeface="Arial Narrow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849867" y="5886324"/>
            <a:ext cx="543509" cy="20983"/>
          </a:xfrm>
          <a:prstGeom prst="straightConnector1">
            <a:avLst/>
          </a:prstGeom>
          <a:ln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246750" y="5696855"/>
            <a:ext cx="195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90000"/>
                </a:solidFill>
                <a:latin typeface="+mn-lt"/>
              </a:rPr>
              <a:t>1um</a:t>
            </a:r>
            <a:endParaRPr lang="en-US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64235" y="3933370"/>
            <a:ext cx="166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Use agent like HNA</a:t>
            </a:r>
            <a:endParaRPr lang="en-US" dirty="0"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06285" y="3193152"/>
            <a:ext cx="1814286" cy="6241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p++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481943" y="2772238"/>
            <a:ext cx="66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p</a:t>
            </a:r>
            <a:endParaRPr lang="en-US" b="1" dirty="0">
              <a:latin typeface="+mn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4627" y="2108428"/>
            <a:ext cx="432616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5079996" y="1727202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HNA [HF, Nitric, Acetic Acids] Etch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for bonding misalignment problems:</a:t>
            </a:r>
            <a:br>
              <a:rPr lang="en-US" dirty="0" smtClean="0"/>
            </a:br>
            <a:r>
              <a:rPr lang="en-US" dirty="0" smtClean="0"/>
              <a:t>(1) If glass carriers, use CTE-matched 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4833245"/>
            <a:ext cx="8940801" cy="1407886"/>
          </a:xfrm>
        </p:spPr>
        <p:txBody>
          <a:bodyPr/>
          <a:lstStyle/>
          <a:p>
            <a:r>
              <a:rPr lang="en-US" sz="1800" b="1" u="sng" dirty="0" smtClean="0">
                <a:sym typeface="Wingdings" pitchFamily="2" charset="2"/>
              </a:rPr>
              <a:t>Glass carriers: </a:t>
            </a:r>
            <a:r>
              <a:rPr lang="en-US" sz="1800" b="1" dirty="0" smtClean="0">
                <a:sym typeface="Wingdings" pitchFamily="2" charset="2"/>
              </a:rPr>
              <a:t>Transparency  better alignment. Optical </a:t>
            </a:r>
            <a:r>
              <a:rPr lang="en-US" sz="1800" b="1" dirty="0" err="1" smtClean="0">
                <a:sym typeface="Wingdings" pitchFamily="2" charset="2"/>
              </a:rPr>
              <a:t>debond</a:t>
            </a:r>
            <a:r>
              <a:rPr lang="en-US" sz="1800" b="1" dirty="0" smtClean="0">
                <a:sym typeface="Wingdings" pitchFamily="2" charset="2"/>
              </a:rPr>
              <a:t> possible  convenient.</a:t>
            </a:r>
          </a:p>
          <a:p>
            <a:r>
              <a:rPr lang="en-US" sz="1800" b="1" dirty="0" smtClean="0"/>
              <a:t>But CTE mismatch: Si = 3.8ppm/</a:t>
            </a:r>
            <a:r>
              <a:rPr lang="en-US" sz="1800" b="1" baseline="30000" dirty="0" smtClean="0"/>
              <a:t>o</a:t>
            </a:r>
            <a:r>
              <a:rPr lang="en-US" sz="1800" b="1" dirty="0" smtClean="0"/>
              <a:t>C, Borosilicate Glass = 3.2ppm/</a:t>
            </a:r>
            <a:r>
              <a:rPr lang="en-US" sz="1800" b="1" baseline="30000" dirty="0" smtClean="0"/>
              <a:t>o</a:t>
            </a:r>
            <a:r>
              <a:rPr lang="en-US" sz="1800" b="1" dirty="0" smtClean="0"/>
              <a:t>C</a:t>
            </a:r>
          </a:p>
          <a:p>
            <a:r>
              <a:rPr lang="en-US" sz="1800" b="1" dirty="0" smtClean="0"/>
              <a:t>Delta(300mm wafer diameter at 300</a:t>
            </a:r>
            <a:r>
              <a:rPr lang="en-US" sz="1800" b="1" baseline="30000" dirty="0" smtClean="0"/>
              <a:t>o</a:t>
            </a:r>
            <a:r>
              <a:rPr lang="en-US" sz="1800" b="1" dirty="0" smtClean="0"/>
              <a:t>C) for Si = 314um, Borosilicate Glass = 264um.Error!</a:t>
            </a:r>
          </a:p>
          <a:p>
            <a:r>
              <a:rPr lang="en-US" sz="1800" b="1" dirty="0" smtClean="0"/>
              <a:t>Use special glasses with Si-matched CTE curves </a:t>
            </a:r>
            <a:r>
              <a:rPr lang="en-US" sz="1800" b="1" dirty="0" err="1" smtClean="0"/>
              <a:t>eg</a:t>
            </a:r>
            <a:r>
              <a:rPr lang="en-US" sz="1800" b="1" dirty="0" smtClean="0"/>
              <a:t>. SD-2. Also, glass needs to be uniform.</a:t>
            </a:r>
            <a:endParaRPr lang="en-US" sz="1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2971" y="1773242"/>
            <a:ext cx="5087258" cy="295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1743529"/>
            <a:ext cx="1712685" cy="287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1" name="Straight Arrow Connector 50"/>
          <p:cNvCxnSpPr/>
          <p:nvPr/>
        </p:nvCxnSpPr>
        <p:spPr>
          <a:xfrm rot="5400000">
            <a:off x="921657" y="2416629"/>
            <a:ext cx="609600" cy="1451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75773" y="2278743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Sub-100nm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for bonding misalignment problems:</a:t>
            </a:r>
            <a:br>
              <a:rPr lang="en-US" dirty="0" smtClean="0"/>
            </a:br>
            <a:r>
              <a:rPr lang="en-US" dirty="0" smtClean="0"/>
              <a:t>(2) Use oxide-oxide bonding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2856" y="4789713"/>
            <a:ext cx="3802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Room temperature oxide-oxide bonding </a:t>
            </a:r>
          </a:p>
          <a:p>
            <a:pPr>
              <a:buFont typeface="Wingdings" pitchFamily="2" charset="2"/>
              <a:buChar char="à"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 Less CTE mismatch issues</a:t>
            </a:r>
          </a:p>
          <a:p>
            <a:pPr>
              <a:buFont typeface="Wingdings" pitchFamily="2" charset="2"/>
              <a:buChar char="à"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 Better alignment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943" y="1990952"/>
            <a:ext cx="4630057" cy="395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Content Placeholder 5"/>
          <p:cNvGraphicFramePr>
            <a:graphicFrameLocks/>
          </p:cNvGraphicFramePr>
          <p:nvPr/>
        </p:nvGraphicFramePr>
        <p:xfrm>
          <a:off x="438151" y="2018171"/>
          <a:ext cx="3930649" cy="2377440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1444499"/>
                <a:gridCol w="248615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Oxide-Oxide</a:t>
                      </a:r>
                      <a:r>
                        <a:rPr lang="en-US" baseline="0" dirty="0" smtClean="0"/>
                        <a:t> Bonding with Plasma Activation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Align and pre-bond at</a:t>
                      </a:r>
                      <a:r>
                        <a:rPr lang="en-US" baseline="0" dirty="0" smtClean="0"/>
                        <a:t> room temperature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Then 200-300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baseline="0" dirty="0" smtClean="0"/>
                        <a:t>C anneal. Pre-bond alignment largely maintained – changes by less than 400nm.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Cu-Cu Bonding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300-400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C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78514" y="5617029"/>
            <a:ext cx="2336800" cy="667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75085" y="6052458"/>
            <a:ext cx="544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Ref.: [A. </a:t>
            </a:r>
            <a:r>
              <a:rPr lang="en-US" sz="1400" dirty="0" err="1" smtClean="0">
                <a:latin typeface="+mn-lt"/>
              </a:rPr>
              <a:t>Topol</a:t>
            </a:r>
            <a:r>
              <a:rPr lang="en-US" sz="1400" dirty="0" smtClean="0">
                <a:latin typeface="+mn-lt"/>
              </a:rPr>
              <a:t>, et al., IEDM 2005]]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for bonding misalignment problems:</a:t>
            </a:r>
            <a:br>
              <a:rPr lang="en-US" dirty="0" smtClean="0"/>
            </a:br>
            <a:r>
              <a:rPr lang="en-US" dirty="0" smtClean="0"/>
              <a:t>(2) Use oxide-oxide bonding (contd.)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5426" y="5878284"/>
            <a:ext cx="8040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EVG roadmap confirms oxide-oxide bonding gives better alignment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677" y="1637393"/>
            <a:ext cx="768418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48342" y="5341259"/>
            <a:ext cx="2336800" cy="420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95142" y="5203373"/>
            <a:ext cx="2336800" cy="64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45943" y="5268686"/>
            <a:ext cx="259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EVG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for bonding misalignment problems:</a:t>
            </a:r>
            <a:br>
              <a:rPr lang="en-US" dirty="0" smtClean="0"/>
            </a:br>
            <a:r>
              <a:rPr lang="en-US" dirty="0" smtClean="0"/>
              <a:t>(3) Wafer bow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8" y="5471882"/>
            <a:ext cx="8403772" cy="815749"/>
          </a:xfrm>
        </p:spPr>
        <p:txBody>
          <a:bodyPr/>
          <a:lstStyle/>
          <a:p>
            <a:r>
              <a:rPr lang="en-US" sz="2000" b="1" dirty="0" smtClean="0"/>
              <a:t>50-100um bow on wafers based on process history</a:t>
            </a:r>
          </a:p>
          <a:p>
            <a:r>
              <a:rPr lang="en-US" sz="2000" b="1" u="sng" dirty="0" smtClean="0"/>
              <a:t>Bow compensation</a:t>
            </a:r>
            <a:r>
              <a:rPr lang="en-US" sz="2000" b="1" dirty="0" smtClean="0"/>
              <a:t>: Deposit films on wafers’ back-sides to make bow smaller</a:t>
            </a:r>
          </a:p>
          <a:p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070" y="1786164"/>
            <a:ext cx="5328330" cy="323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04457" y="5109029"/>
            <a:ext cx="544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Ref.: [A. </a:t>
            </a:r>
            <a:r>
              <a:rPr lang="en-US" sz="1400" dirty="0" err="1" smtClean="0">
                <a:latin typeface="+mn-lt"/>
              </a:rPr>
              <a:t>Topol</a:t>
            </a:r>
            <a:r>
              <a:rPr lang="en-US" sz="1400" dirty="0" smtClean="0">
                <a:latin typeface="+mn-lt"/>
              </a:rPr>
              <a:t>, et al., IEDM 2005]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IBM’s work in this area</a:t>
            </a:r>
            <a:br>
              <a:rPr lang="en-US" dirty="0" smtClean="0"/>
            </a:br>
            <a:r>
              <a:rPr lang="en-US" sz="2000" dirty="0" smtClean="0"/>
              <a:t>[S. Koester, et al. IBM Journal R&amp;D, 2008] [A. </a:t>
            </a:r>
            <a:r>
              <a:rPr lang="en-US" sz="2000" dirty="0" err="1" smtClean="0"/>
              <a:t>Topol</a:t>
            </a:r>
            <a:r>
              <a:rPr lang="en-US" sz="2000" dirty="0" smtClean="0"/>
              <a:t>, et al., IEDM 2005]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57" y="1947409"/>
            <a:ext cx="5518151" cy="46783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/>
              <a:t>Borofloat glass carrier – ok CTE match, transparent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/>
              <a:t>Thinning with SOI wafers and BOX etch stop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/>
              <a:t>Low temperature oxide-oxide bonding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/>
              <a:t>Wafer bow compensation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686" y="1786620"/>
            <a:ext cx="2507343" cy="265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33829" y="5007428"/>
            <a:ext cx="8374744" cy="849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 Best demo so far = 6.7um pitch. 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</a:rPr>
              <a:t> IBM: “2um pitch possible if bonder with sub-0.5um misalignment available”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TSV diameter typically in the 5-50um range...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5086" y="2148114"/>
            <a:ext cx="3701143" cy="1698172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  TSV Diameter = 6um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Keep-Out Zone = 5um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[Ref: 2011 VLSI Symposium]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13086" y="2155372"/>
            <a:ext cx="3701143" cy="1698172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	   TSV Diameter = 50um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[Ref: IEDM 2011]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864" y="2342712"/>
            <a:ext cx="1205593" cy="92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057" y="2498271"/>
            <a:ext cx="1074057" cy="80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558804" y="4201848"/>
            <a:ext cx="3701143" cy="1698172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         TSV Diameter = 10um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</a:t>
            </a: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[Ref: 2011 VLSI Symposium]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536" y="4395107"/>
            <a:ext cx="1105807" cy="98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4949292" y="4136538"/>
            <a:ext cx="3701143" cy="1698172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TSV Diameter = 5um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Keep-Out Zone = 6um                       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(Digital), 20um (Analog)  </a:t>
            </a: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endParaRPr lang="en-US" sz="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[Ref: 2011 VLSI Symposium]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0630" y="4476525"/>
            <a:ext cx="1016000" cy="77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Opportunities: </a:t>
            </a:r>
            <a:br>
              <a:rPr lang="en-US" dirty="0" smtClean="0"/>
            </a:br>
            <a:r>
              <a:rPr lang="en-US" dirty="0" smtClean="0"/>
              <a:t>Silicon Temporary Carriers for High-Density TSVs?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4458" y="1681844"/>
            <a:ext cx="8069944" cy="376101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u="sng" dirty="0" smtClean="0"/>
              <a:t>Reasons for historic preference towards glass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/>
              <a:t>Transparent. Look through and align.</a:t>
            </a:r>
            <a:r>
              <a:rPr lang="en-US" sz="2000" b="1" dirty="0" smtClean="0">
                <a:sym typeface="Wingdings" pitchFamily="2" charset="2"/>
              </a:rPr>
              <a:t> Less error.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/>
              <a:t>Temporary bonding adhesives optically de-bondable.                                       Withstand 300-350</a:t>
            </a:r>
            <a:r>
              <a:rPr lang="en-US" sz="2000" b="1" baseline="30000" dirty="0" smtClean="0"/>
              <a:t>o</a:t>
            </a:r>
            <a:r>
              <a:rPr lang="en-US" sz="2000" b="1" dirty="0" smtClean="0"/>
              <a:t>C </a:t>
            </a:r>
            <a:r>
              <a:rPr lang="en-US" sz="2000" b="1" dirty="0" err="1" smtClean="0"/>
              <a:t>bumpless</a:t>
            </a:r>
            <a:r>
              <a:rPr lang="en-US" sz="2000" b="1" dirty="0" smtClean="0"/>
              <a:t> bonding.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8002" y="3701145"/>
            <a:ext cx="8040913" cy="2569026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Why silicon has promise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CTE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Cheap, highly smooth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Emerging high T stable temporary bonding adhesives for silicon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Alignment tools for non-transparent carriers improving fast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$$$ invested in silicon temporary carriers for bump-based 3D-TSV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Opportunities in the High-Density TSV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54412"/>
            <a:ext cx="8229600" cy="4678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Throughput and cost optimization for all process steps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Improved wafer bow compensation schemes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Bonders with better alignment capabilities. A number of ideas from regular litho can be applied to 3D.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Lower thermal budget for bonding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Temporary bonding adhesives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39" y="3148466"/>
            <a:ext cx="7982857" cy="1321933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Revolutionary Methods to Get Fine-Grained 3D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Monolithic 3D Approach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Box 353"/>
          <p:cNvSpPr txBox="1">
            <a:spLocks noChangeArrowheads="1"/>
          </p:cNvSpPr>
          <p:nvPr/>
        </p:nvSpPr>
        <p:spPr bwMode="auto">
          <a:xfrm>
            <a:off x="116118" y="2998325"/>
            <a:ext cx="13795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D6427"/>
                </a:solidFill>
                <a:latin typeface="Arial Narrow" pitchFamily="34" charset="0"/>
              </a:rPr>
              <a:t>Top wafer processed at regular temperatures </a:t>
            </a:r>
            <a:endParaRPr lang="en-US" sz="1600" b="1" dirty="0">
              <a:solidFill>
                <a:srgbClr val="7D6427"/>
              </a:solidFill>
              <a:latin typeface="Arial Narrow" pitchFamily="34" charset="0"/>
            </a:endParaRPr>
          </a:p>
        </p:txBody>
      </p:sp>
      <p:sp>
        <p:nvSpPr>
          <p:cNvPr id="8" name="TextBox 354"/>
          <p:cNvSpPr txBox="1">
            <a:spLocks noChangeArrowheads="1"/>
          </p:cNvSpPr>
          <p:nvPr/>
        </p:nvSpPr>
        <p:spPr bwMode="auto">
          <a:xfrm>
            <a:off x="116118" y="4714412"/>
            <a:ext cx="13001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D6427"/>
                </a:solidFill>
                <a:latin typeface="Arial Narrow" pitchFamily="34" charset="0"/>
              </a:rPr>
              <a:t>Bottom wafer processed at regular temperatures</a:t>
            </a:r>
            <a:endParaRPr lang="en-US" sz="1600" b="1" dirty="0">
              <a:solidFill>
                <a:srgbClr val="7D6427"/>
              </a:solidFill>
              <a:latin typeface="Arial Narrow" pitchFamily="34" charset="0"/>
            </a:endParaRPr>
          </a:p>
        </p:txBody>
      </p:sp>
      <p:sp>
        <p:nvSpPr>
          <p:cNvPr id="9" name="Up-Down Arrow 8"/>
          <p:cNvSpPr/>
          <p:nvPr/>
        </p:nvSpPr>
        <p:spPr bwMode="auto">
          <a:xfrm>
            <a:off x="1736052" y="4212762"/>
            <a:ext cx="400050" cy="477838"/>
          </a:xfrm>
          <a:prstGeom prst="upDownArrow">
            <a:avLst/>
          </a:prstGeom>
          <a:solidFill>
            <a:srgbClr val="7D6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" name="TextBox 356"/>
          <p:cNvSpPr txBox="1">
            <a:spLocks noChangeArrowheads="1"/>
          </p:cNvSpPr>
          <p:nvPr/>
        </p:nvSpPr>
        <p:spPr bwMode="auto">
          <a:xfrm>
            <a:off x="2136102" y="4288962"/>
            <a:ext cx="191928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7D6427"/>
                </a:solidFill>
                <a:latin typeface="Arial Narrow" pitchFamily="34" charset="0"/>
              </a:rPr>
              <a:t>Align and bond</a:t>
            </a:r>
          </a:p>
        </p:txBody>
      </p:sp>
      <p:cxnSp>
        <p:nvCxnSpPr>
          <p:cNvPr id="11" name="Straight Arrow Connector 10"/>
          <p:cNvCxnSpPr>
            <a:endCxn id="318" idx="0"/>
          </p:cNvCxnSpPr>
          <p:nvPr/>
        </p:nvCxnSpPr>
        <p:spPr bwMode="auto">
          <a:xfrm rot="16200000" flipH="1">
            <a:off x="6650625" y="3770634"/>
            <a:ext cx="298634" cy="14516"/>
          </a:xfrm>
          <a:prstGeom prst="straightConnector1">
            <a:avLst/>
          </a:prstGeom>
          <a:ln w="38100">
            <a:solidFill>
              <a:srgbClr val="7D6427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98"/>
          <p:cNvGrpSpPr>
            <a:grpSpLocks/>
          </p:cNvGrpSpPr>
          <p:nvPr/>
        </p:nvGrpSpPr>
        <p:grpSpPr bwMode="auto">
          <a:xfrm>
            <a:off x="1556664" y="2536362"/>
            <a:ext cx="2362200" cy="1579563"/>
            <a:chOff x="1905000" y="2286000"/>
            <a:chExt cx="2514600" cy="1580073"/>
          </a:xfrm>
        </p:grpSpPr>
        <p:sp>
          <p:nvSpPr>
            <p:cNvPr id="163" name="Rectangle 162"/>
            <p:cNvSpPr/>
            <p:nvPr/>
          </p:nvSpPr>
          <p:spPr>
            <a:xfrm>
              <a:off x="1905000" y="3022838"/>
              <a:ext cx="2514600" cy="843235"/>
            </a:xfrm>
            <a:prstGeom prst="rect">
              <a:avLst/>
            </a:prstGeom>
            <a:solidFill>
              <a:srgbClr val="929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1915140" y="2676651"/>
              <a:ext cx="175752" cy="762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65" name="Rectangle 164"/>
            <p:cNvSpPr/>
            <p:nvPr/>
          </p:nvSpPr>
          <p:spPr bwMode="auto">
            <a:xfrm flipH="1">
              <a:off x="2031744" y="2752876"/>
              <a:ext cx="16899" cy="1556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2148348" y="2444801"/>
              <a:ext cx="204481" cy="778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1943869" y="2444801"/>
              <a:ext cx="59147" cy="778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68" name="Rectangle 167"/>
            <p:cNvSpPr/>
            <p:nvPr/>
          </p:nvSpPr>
          <p:spPr bwMode="auto">
            <a:xfrm flipH="1">
              <a:off x="2307201" y="2444801"/>
              <a:ext cx="16899" cy="463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2060473" y="2444801"/>
              <a:ext cx="30419" cy="778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2239604" y="2684592"/>
              <a:ext cx="10140" cy="3763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2178767" y="2676651"/>
              <a:ext cx="116605" cy="921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2119620" y="2676651"/>
              <a:ext cx="28728" cy="762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2352829" y="2676651"/>
              <a:ext cx="28728" cy="762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2352829" y="2444801"/>
              <a:ext cx="28728" cy="778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160178" y="2286000"/>
              <a:ext cx="449519" cy="797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6" name="Trapezoid 175"/>
            <p:cNvSpPr/>
            <p:nvPr/>
          </p:nvSpPr>
          <p:spPr>
            <a:xfrm rot="10800000">
              <a:off x="2128069" y="3022838"/>
              <a:ext cx="2291531" cy="843235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2393387" y="3022838"/>
              <a:ext cx="1722027" cy="84323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8" name="Rectangle 177"/>
            <p:cNvSpPr/>
            <p:nvPr/>
          </p:nvSpPr>
          <p:spPr bwMode="auto">
            <a:xfrm flipV="1">
              <a:off x="2148348" y="2468622"/>
              <a:ext cx="366713" cy="460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9" name="Rectangle 178"/>
            <p:cNvSpPr/>
            <p:nvPr/>
          </p:nvSpPr>
          <p:spPr bwMode="auto">
            <a:xfrm flipH="1">
              <a:off x="2496472" y="2525790"/>
              <a:ext cx="18590" cy="55739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905000" y="3022838"/>
              <a:ext cx="76047" cy="1683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058783" y="3022838"/>
              <a:ext cx="76046" cy="1683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81047" y="2854508"/>
              <a:ext cx="77736" cy="1683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981047" y="2854508"/>
              <a:ext cx="77736" cy="841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sp>
        <p:nvSpPr>
          <p:cNvPr id="133" name="Rectangle 132"/>
          <p:cNvSpPr/>
          <p:nvPr/>
        </p:nvSpPr>
        <p:spPr bwMode="auto">
          <a:xfrm>
            <a:off x="1499514" y="5068416"/>
            <a:ext cx="187325" cy="65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34" name="Rectangle 133"/>
          <p:cNvSpPr/>
          <p:nvPr/>
        </p:nvSpPr>
        <p:spPr bwMode="auto">
          <a:xfrm flipH="1">
            <a:off x="1624927" y="5133502"/>
            <a:ext cx="19050" cy="1317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35" name="Rectangle 134"/>
          <p:cNvSpPr/>
          <p:nvPr/>
        </p:nvSpPr>
        <p:spPr bwMode="auto">
          <a:xfrm>
            <a:off x="1750339" y="4871570"/>
            <a:ext cx="219075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36" name="Rectangle 135"/>
          <p:cNvSpPr/>
          <p:nvPr/>
        </p:nvSpPr>
        <p:spPr bwMode="auto">
          <a:xfrm>
            <a:off x="1531264" y="4871570"/>
            <a:ext cx="61913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37" name="Rectangle 136"/>
          <p:cNvSpPr/>
          <p:nvPr/>
        </p:nvSpPr>
        <p:spPr bwMode="auto">
          <a:xfrm flipH="1">
            <a:off x="1918614" y="4871570"/>
            <a:ext cx="19050" cy="3936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38" name="Rectangle 137"/>
          <p:cNvSpPr/>
          <p:nvPr/>
        </p:nvSpPr>
        <p:spPr bwMode="auto">
          <a:xfrm>
            <a:off x="1655089" y="4871570"/>
            <a:ext cx="31750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39" name="Rectangle 138"/>
          <p:cNvSpPr/>
          <p:nvPr/>
        </p:nvSpPr>
        <p:spPr bwMode="auto">
          <a:xfrm>
            <a:off x="1750339" y="4871570"/>
            <a:ext cx="30163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514" y="5279203"/>
            <a:ext cx="534546" cy="4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Rectangle 140"/>
          <p:cNvSpPr/>
          <p:nvPr/>
        </p:nvSpPr>
        <p:spPr bwMode="auto">
          <a:xfrm>
            <a:off x="1847177" y="5074766"/>
            <a:ext cx="11112" cy="3206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42" name="Rectangle 141"/>
          <p:cNvSpPr/>
          <p:nvPr/>
        </p:nvSpPr>
        <p:spPr bwMode="auto">
          <a:xfrm>
            <a:off x="1780502" y="5068416"/>
            <a:ext cx="125412" cy="7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43" name="Rectangle 142"/>
          <p:cNvSpPr/>
          <p:nvPr/>
        </p:nvSpPr>
        <p:spPr bwMode="auto">
          <a:xfrm>
            <a:off x="1718589" y="5068416"/>
            <a:ext cx="31750" cy="65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44" name="Rectangle 143"/>
          <p:cNvSpPr/>
          <p:nvPr/>
        </p:nvSpPr>
        <p:spPr bwMode="auto">
          <a:xfrm>
            <a:off x="1969414" y="5068416"/>
            <a:ext cx="30163" cy="65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45" name="Rectangle 144"/>
          <p:cNvSpPr/>
          <p:nvPr/>
        </p:nvSpPr>
        <p:spPr bwMode="auto">
          <a:xfrm>
            <a:off x="1969414" y="4871570"/>
            <a:ext cx="30163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46" name="Trapezoid 145"/>
          <p:cNvSpPr/>
          <p:nvPr/>
        </p:nvSpPr>
        <p:spPr bwMode="auto">
          <a:xfrm rot="10800000">
            <a:off x="1686839" y="5414484"/>
            <a:ext cx="152400" cy="307968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48" name="Rectangle 147"/>
          <p:cNvSpPr/>
          <p:nvPr/>
        </p:nvSpPr>
        <p:spPr bwMode="auto">
          <a:xfrm>
            <a:off x="2118639" y="5068416"/>
            <a:ext cx="187325" cy="65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49" name="Rectangle 148"/>
          <p:cNvSpPr/>
          <p:nvPr/>
        </p:nvSpPr>
        <p:spPr bwMode="auto">
          <a:xfrm flipH="1">
            <a:off x="2244051" y="5133502"/>
            <a:ext cx="19050" cy="1317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50" name="Rectangle 149"/>
          <p:cNvSpPr/>
          <p:nvPr/>
        </p:nvSpPr>
        <p:spPr bwMode="auto">
          <a:xfrm>
            <a:off x="2369463" y="4871570"/>
            <a:ext cx="219075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51" name="Rectangle 150"/>
          <p:cNvSpPr/>
          <p:nvPr/>
        </p:nvSpPr>
        <p:spPr bwMode="auto">
          <a:xfrm>
            <a:off x="2150388" y="4871570"/>
            <a:ext cx="61913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52" name="Rectangle 151"/>
          <p:cNvSpPr/>
          <p:nvPr/>
        </p:nvSpPr>
        <p:spPr bwMode="auto">
          <a:xfrm flipH="1">
            <a:off x="2537738" y="4871570"/>
            <a:ext cx="19050" cy="3936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53" name="Rectangle 152"/>
          <p:cNvSpPr/>
          <p:nvPr/>
        </p:nvSpPr>
        <p:spPr bwMode="auto">
          <a:xfrm>
            <a:off x="2274213" y="4871570"/>
            <a:ext cx="31750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54" name="Rectangle 153"/>
          <p:cNvSpPr/>
          <p:nvPr/>
        </p:nvSpPr>
        <p:spPr bwMode="auto">
          <a:xfrm>
            <a:off x="2369463" y="4871570"/>
            <a:ext cx="30163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655" y="5264969"/>
            <a:ext cx="657123" cy="47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Rectangle 155"/>
          <p:cNvSpPr/>
          <p:nvPr/>
        </p:nvSpPr>
        <p:spPr bwMode="auto">
          <a:xfrm>
            <a:off x="2466301" y="5074766"/>
            <a:ext cx="11112" cy="3206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57" name="Rectangle 156"/>
          <p:cNvSpPr/>
          <p:nvPr/>
        </p:nvSpPr>
        <p:spPr bwMode="auto">
          <a:xfrm>
            <a:off x="2399626" y="5068416"/>
            <a:ext cx="125412" cy="7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58" name="Rectangle 157"/>
          <p:cNvSpPr/>
          <p:nvPr/>
        </p:nvSpPr>
        <p:spPr bwMode="auto">
          <a:xfrm>
            <a:off x="2337713" y="5068416"/>
            <a:ext cx="31750" cy="65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59" name="Rectangle 158"/>
          <p:cNvSpPr/>
          <p:nvPr/>
        </p:nvSpPr>
        <p:spPr bwMode="auto">
          <a:xfrm>
            <a:off x="2588538" y="5068416"/>
            <a:ext cx="30163" cy="65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60" name="Rectangle 159"/>
          <p:cNvSpPr/>
          <p:nvPr/>
        </p:nvSpPr>
        <p:spPr bwMode="auto">
          <a:xfrm>
            <a:off x="2588538" y="4871570"/>
            <a:ext cx="30163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61" name="Trapezoid 160"/>
          <p:cNvSpPr/>
          <p:nvPr/>
        </p:nvSpPr>
        <p:spPr bwMode="auto">
          <a:xfrm rot="10800000">
            <a:off x="2362235" y="5414484"/>
            <a:ext cx="152400" cy="307968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62" name="Trapezoid 161"/>
          <p:cNvSpPr/>
          <p:nvPr/>
        </p:nvSpPr>
        <p:spPr bwMode="auto">
          <a:xfrm rot="10800000">
            <a:off x="2004339" y="5414484"/>
            <a:ext cx="152400" cy="307968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3" name="Rectangle 102"/>
          <p:cNvSpPr/>
          <p:nvPr/>
        </p:nvSpPr>
        <p:spPr bwMode="auto">
          <a:xfrm>
            <a:off x="2767927" y="5068416"/>
            <a:ext cx="187325" cy="65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4" name="Rectangle 103"/>
          <p:cNvSpPr/>
          <p:nvPr/>
        </p:nvSpPr>
        <p:spPr bwMode="auto">
          <a:xfrm flipH="1">
            <a:off x="2893339" y="5133502"/>
            <a:ext cx="19050" cy="1317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5" name="Rectangle 104"/>
          <p:cNvSpPr/>
          <p:nvPr/>
        </p:nvSpPr>
        <p:spPr bwMode="auto">
          <a:xfrm>
            <a:off x="3018752" y="4871570"/>
            <a:ext cx="219075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6" name="Rectangle 105"/>
          <p:cNvSpPr/>
          <p:nvPr/>
        </p:nvSpPr>
        <p:spPr bwMode="auto">
          <a:xfrm>
            <a:off x="2799677" y="4871570"/>
            <a:ext cx="61912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7" name="Rectangle 106"/>
          <p:cNvSpPr/>
          <p:nvPr/>
        </p:nvSpPr>
        <p:spPr bwMode="auto">
          <a:xfrm flipH="1">
            <a:off x="3187027" y="4871570"/>
            <a:ext cx="19050" cy="3936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8" name="Rectangle 107"/>
          <p:cNvSpPr/>
          <p:nvPr/>
        </p:nvSpPr>
        <p:spPr bwMode="auto">
          <a:xfrm>
            <a:off x="2923502" y="4871570"/>
            <a:ext cx="31750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9" name="Rectangle 108"/>
          <p:cNvSpPr/>
          <p:nvPr/>
        </p:nvSpPr>
        <p:spPr bwMode="auto">
          <a:xfrm>
            <a:off x="3018752" y="4871570"/>
            <a:ext cx="30162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pic>
        <p:nvPicPr>
          <p:cNvPr id="1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132" y="5279203"/>
            <a:ext cx="534546" cy="4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Rectangle 110"/>
          <p:cNvSpPr/>
          <p:nvPr/>
        </p:nvSpPr>
        <p:spPr bwMode="auto">
          <a:xfrm>
            <a:off x="3115589" y="5074766"/>
            <a:ext cx="11113" cy="3206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2" name="Rectangle 111"/>
          <p:cNvSpPr/>
          <p:nvPr/>
        </p:nvSpPr>
        <p:spPr bwMode="auto">
          <a:xfrm>
            <a:off x="3048914" y="5068416"/>
            <a:ext cx="125413" cy="7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3" name="Rectangle 112"/>
          <p:cNvSpPr/>
          <p:nvPr/>
        </p:nvSpPr>
        <p:spPr bwMode="auto">
          <a:xfrm>
            <a:off x="2987002" y="5068416"/>
            <a:ext cx="31750" cy="65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4" name="Rectangle 113"/>
          <p:cNvSpPr/>
          <p:nvPr/>
        </p:nvSpPr>
        <p:spPr bwMode="auto">
          <a:xfrm>
            <a:off x="3237827" y="5068416"/>
            <a:ext cx="30162" cy="65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5" name="Rectangle 114"/>
          <p:cNvSpPr/>
          <p:nvPr/>
        </p:nvSpPr>
        <p:spPr bwMode="auto">
          <a:xfrm>
            <a:off x="3237827" y="4871570"/>
            <a:ext cx="30162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6" name="Trapezoid 115"/>
          <p:cNvSpPr/>
          <p:nvPr/>
        </p:nvSpPr>
        <p:spPr bwMode="auto">
          <a:xfrm rot="10800000">
            <a:off x="2955252" y="5414484"/>
            <a:ext cx="152400" cy="307968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8" name="Rectangle 117"/>
          <p:cNvSpPr/>
          <p:nvPr/>
        </p:nvSpPr>
        <p:spPr bwMode="auto">
          <a:xfrm>
            <a:off x="3387052" y="5068416"/>
            <a:ext cx="187325" cy="65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19" name="Rectangle 118"/>
          <p:cNvSpPr/>
          <p:nvPr/>
        </p:nvSpPr>
        <p:spPr bwMode="auto">
          <a:xfrm flipH="1">
            <a:off x="3512464" y="5133502"/>
            <a:ext cx="19050" cy="1317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20" name="Rectangle 119"/>
          <p:cNvSpPr/>
          <p:nvPr/>
        </p:nvSpPr>
        <p:spPr bwMode="auto">
          <a:xfrm>
            <a:off x="3637877" y="4871570"/>
            <a:ext cx="219075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21" name="Rectangle 120"/>
          <p:cNvSpPr/>
          <p:nvPr/>
        </p:nvSpPr>
        <p:spPr bwMode="auto">
          <a:xfrm>
            <a:off x="3418802" y="4871570"/>
            <a:ext cx="61912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22" name="Rectangle 121"/>
          <p:cNvSpPr/>
          <p:nvPr/>
        </p:nvSpPr>
        <p:spPr bwMode="auto">
          <a:xfrm flipH="1">
            <a:off x="3806152" y="4871570"/>
            <a:ext cx="19050" cy="3936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23" name="Rectangle 122"/>
          <p:cNvSpPr/>
          <p:nvPr/>
        </p:nvSpPr>
        <p:spPr bwMode="auto">
          <a:xfrm>
            <a:off x="3542627" y="4871570"/>
            <a:ext cx="31750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24" name="Rectangle 123"/>
          <p:cNvSpPr/>
          <p:nvPr/>
        </p:nvSpPr>
        <p:spPr bwMode="auto">
          <a:xfrm>
            <a:off x="3637877" y="4871570"/>
            <a:ext cx="30162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7273" y="5264969"/>
            <a:ext cx="531591" cy="4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Rectangle 125"/>
          <p:cNvSpPr/>
          <p:nvPr/>
        </p:nvSpPr>
        <p:spPr bwMode="auto">
          <a:xfrm>
            <a:off x="3734714" y="5074766"/>
            <a:ext cx="11113" cy="3206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27" name="Rectangle 126"/>
          <p:cNvSpPr/>
          <p:nvPr/>
        </p:nvSpPr>
        <p:spPr bwMode="auto">
          <a:xfrm>
            <a:off x="3668039" y="5068416"/>
            <a:ext cx="125413" cy="77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28" name="Rectangle 127"/>
          <p:cNvSpPr/>
          <p:nvPr/>
        </p:nvSpPr>
        <p:spPr bwMode="auto">
          <a:xfrm>
            <a:off x="3606127" y="5068416"/>
            <a:ext cx="31750" cy="65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29" name="Rectangle 128"/>
          <p:cNvSpPr/>
          <p:nvPr/>
        </p:nvSpPr>
        <p:spPr bwMode="auto">
          <a:xfrm>
            <a:off x="3856952" y="5068416"/>
            <a:ext cx="30162" cy="65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30" name="Rectangle 129"/>
          <p:cNvSpPr/>
          <p:nvPr/>
        </p:nvSpPr>
        <p:spPr bwMode="auto">
          <a:xfrm>
            <a:off x="3856952" y="4871570"/>
            <a:ext cx="30162" cy="666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31" name="Trapezoid 130"/>
          <p:cNvSpPr/>
          <p:nvPr/>
        </p:nvSpPr>
        <p:spPr bwMode="auto">
          <a:xfrm rot="10800000">
            <a:off x="3574377" y="5414484"/>
            <a:ext cx="152400" cy="307968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32" name="Trapezoid 131"/>
          <p:cNvSpPr/>
          <p:nvPr/>
        </p:nvSpPr>
        <p:spPr bwMode="auto">
          <a:xfrm rot="10800000">
            <a:off x="3272752" y="5414484"/>
            <a:ext cx="153987" cy="307968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2" name="Trapezoid 101"/>
          <p:cNvSpPr/>
          <p:nvPr/>
        </p:nvSpPr>
        <p:spPr bwMode="auto">
          <a:xfrm rot="10800000">
            <a:off x="2642514" y="5428792"/>
            <a:ext cx="152400" cy="30797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17" name="TextBox 353"/>
          <p:cNvSpPr txBox="1">
            <a:spLocks noChangeArrowheads="1"/>
          </p:cNvSpPr>
          <p:nvPr/>
        </p:nvSpPr>
        <p:spPr bwMode="auto">
          <a:xfrm>
            <a:off x="4934859" y="2265365"/>
            <a:ext cx="3570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D6427"/>
                </a:solidFill>
                <a:latin typeface="Arial Narrow" pitchFamily="34" charset="0"/>
              </a:rPr>
              <a:t>Process Bottom Wafer with Cu/low k</a:t>
            </a:r>
            <a:endParaRPr lang="en-US" sz="1600" b="1" dirty="0">
              <a:solidFill>
                <a:srgbClr val="7D6427"/>
              </a:solidFill>
              <a:latin typeface="Arial Narrow" pitchFamily="34" charset="0"/>
            </a:endParaRPr>
          </a:p>
        </p:txBody>
      </p:sp>
      <p:sp>
        <p:nvSpPr>
          <p:cNvPr id="318" name="TextBox 353"/>
          <p:cNvSpPr txBox="1">
            <a:spLocks noChangeArrowheads="1"/>
          </p:cNvSpPr>
          <p:nvPr/>
        </p:nvSpPr>
        <p:spPr bwMode="auto">
          <a:xfrm>
            <a:off x="4992915" y="3927209"/>
            <a:ext cx="3628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D6427"/>
                </a:solidFill>
                <a:latin typeface="Arial Narrow" pitchFamily="34" charset="0"/>
              </a:rPr>
              <a:t>Then process thin-film layers of devices and wires at less than 400</a:t>
            </a:r>
            <a:r>
              <a:rPr lang="en-US" sz="1600" b="1" baseline="30000" dirty="0" smtClean="0">
                <a:solidFill>
                  <a:srgbClr val="7D6427"/>
                </a:solidFill>
                <a:latin typeface="Arial Narrow" pitchFamily="34" charset="0"/>
              </a:rPr>
              <a:t>o</a:t>
            </a:r>
            <a:r>
              <a:rPr lang="en-US" sz="1600" b="1" dirty="0" smtClean="0">
                <a:solidFill>
                  <a:srgbClr val="7D6427"/>
                </a:solidFill>
                <a:latin typeface="Arial Narrow" pitchFamily="34" charset="0"/>
              </a:rPr>
              <a:t>C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870863" y="1799770"/>
            <a:ext cx="3454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Today’s 3D-TSV Technology</a:t>
            </a:r>
            <a:endParaRPr lang="en-US" b="1" dirty="0"/>
          </a:p>
        </p:txBody>
      </p:sp>
      <p:sp>
        <p:nvSpPr>
          <p:cNvPr id="321" name="TextBox 320"/>
          <p:cNvSpPr txBox="1"/>
          <p:nvPr/>
        </p:nvSpPr>
        <p:spPr>
          <a:xfrm>
            <a:off x="5036459" y="1763489"/>
            <a:ext cx="32802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Monolithic 3D</a:t>
            </a:r>
            <a:endParaRPr lang="en-US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914" y="2743202"/>
            <a:ext cx="2438400" cy="73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6780" y="4731660"/>
            <a:ext cx="2447925" cy="16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all SOI wafers manufactured today?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696028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81000" y="2769053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467428"/>
            <a:ext cx="1371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2924628"/>
            <a:ext cx="304800" cy="153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38400" y="3077028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2878591"/>
            <a:ext cx="1371600" cy="198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62200" y="3153228"/>
            <a:ext cx="1828800" cy="1588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362201" y="2696028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590007" y="269523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820194" y="2696822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047207" y="269523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276601" y="2696028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504407" y="2695234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6"/>
          <p:cNvSpPr txBox="1">
            <a:spLocks noChangeArrowheads="1"/>
          </p:cNvSpPr>
          <p:nvPr/>
        </p:nvSpPr>
        <p:spPr bwMode="auto">
          <a:xfrm>
            <a:off x="3810000" y="3043691"/>
            <a:ext cx="45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33400" y="3229428"/>
            <a:ext cx="213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Arial Narrow" pitchFamily="34" charset="0"/>
                <a:cs typeface="+mn-cs"/>
              </a:rPr>
              <a:t>Top layer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514600" y="4938486"/>
            <a:ext cx="1676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sz="1800" kern="0" dirty="0">
                <a:latin typeface="Arial Narrow" pitchFamily="34" charset="0"/>
                <a:cs typeface="+mn-cs"/>
              </a:rPr>
              <a:t>Bottom layer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24400" y="4067628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362200" y="1577298"/>
            <a:ext cx="1676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Hydrogen implant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of top layer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419600" y="1577298"/>
            <a:ext cx="1905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Flip top layer and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bond to bottom layer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24400" y="3534228"/>
            <a:ext cx="1363663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648200" y="3961266"/>
            <a:ext cx="1636713" cy="317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438400" y="4220028"/>
            <a:ext cx="1362075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" name="TextBox 99"/>
          <p:cNvSpPr txBox="1">
            <a:spLocks noChangeArrowheads="1"/>
          </p:cNvSpPr>
          <p:nvPr/>
        </p:nvSpPr>
        <p:spPr bwMode="auto">
          <a:xfrm>
            <a:off x="6096000" y="3805691"/>
            <a:ext cx="45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6516914" y="1531260"/>
            <a:ext cx="232228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Cleave using 400</a:t>
            </a:r>
            <a:r>
              <a:rPr lang="en-US" u="sng" kern="0" baseline="30000" dirty="0">
                <a:latin typeface="Arial Narrow" pitchFamily="34" charset="0"/>
                <a:cs typeface="+mn-cs"/>
              </a:rPr>
              <a:t>o</a:t>
            </a:r>
            <a:r>
              <a:rPr lang="en-US" u="sng" kern="0" dirty="0">
                <a:latin typeface="Arial Narrow" pitchFamily="34" charset="0"/>
                <a:cs typeface="+mn-cs"/>
              </a:rPr>
              <a:t>C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anneal or sideways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mechanical force. CMP.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91000" y="3610428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77000" y="3610428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86600" y="3991428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86600" y="3839028"/>
            <a:ext cx="1363663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122"/>
          <p:cNvSpPr txBox="1">
            <a:spLocks noChangeArrowheads="1"/>
          </p:cNvSpPr>
          <p:nvPr/>
        </p:nvSpPr>
        <p:spPr bwMode="auto">
          <a:xfrm>
            <a:off x="6934200" y="3305628"/>
            <a:ext cx="1752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Activated n Si</a:t>
            </a:r>
          </a:p>
        </p:txBody>
      </p:sp>
      <p:cxnSp>
        <p:nvCxnSpPr>
          <p:cNvPr id="35" name="Straight Connector 34"/>
          <p:cNvCxnSpPr>
            <a:stCxn id="34" idx="2"/>
          </p:cNvCxnSpPr>
          <p:nvPr/>
        </p:nvCxnSpPr>
        <p:spPr>
          <a:xfrm rot="5400000">
            <a:off x="7579519" y="3608047"/>
            <a:ext cx="195262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98"/>
          <p:cNvSpPr txBox="1">
            <a:spLocks noChangeArrowheads="1"/>
          </p:cNvSpPr>
          <p:nvPr/>
        </p:nvSpPr>
        <p:spPr bwMode="auto">
          <a:xfrm>
            <a:off x="2514600" y="3256416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sp>
        <p:nvSpPr>
          <p:cNvPr id="37" name="TextBox 100"/>
          <p:cNvSpPr txBox="1">
            <a:spLocks noChangeArrowheads="1"/>
          </p:cNvSpPr>
          <p:nvPr/>
        </p:nvSpPr>
        <p:spPr bwMode="auto">
          <a:xfrm>
            <a:off x="4800600" y="3610428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438400" y="4448628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TextBox 102"/>
          <p:cNvSpPr txBox="1">
            <a:spLocks noChangeArrowheads="1"/>
          </p:cNvSpPr>
          <p:nvPr/>
        </p:nvSpPr>
        <p:spPr bwMode="auto">
          <a:xfrm>
            <a:off x="2819400" y="4524828"/>
            <a:ext cx="685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Silicon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724400" y="4296228"/>
            <a:ext cx="135255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124"/>
          <p:cNvSpPr txBox="1">
            <a:spLocks noChangeArrowheads="1"/>
          </p:cNvSpPr>
          <p:nvPr/>
        </p:nvSpPr>
        <p:spPr bwMode="auto">
          <a:xfrm>
            <a:off x="5105400" y="4372428"/>
            <a:ext cx="685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Silicon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105650" y="4220028"/>
            <a:ext cx="1325563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127"/>
          <p:cNvSpPr txBox="1">
            <a:spLocks noChangeArrowheads="1"/>
          </p:cNvSpPr>
          <p:nvPr/>
        </p:nvSpPr>
        <p:spPr bwMode="auto">
          <a:xfrm>
            <a:off x="7467600" y="4372428"/>
            <a:ext cx="685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Silicon</a:t>
            </a:r>
          </a:p>
        </p:txBody>
      </p:sp>
      <p:sp>
        <p:nvSpPr>
          <p:cNvPr id="44" name="TextBox 128"/>
          <p:cNvSpPr txBox="1">
            <a:spLocks noChangeArrowheads="1"/>
          </p:cNvSpPr>
          <p:nvPr/>
        </p:nvSpPr>
        <p:spPr bwMode="auto">
          <a:xfrm>
            <a:off x="522515" y="5562595"/>
            <a:ext cx="775062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 Narrow" pitchFamily="34" charset="0"/>
              </a:rPr>
              <a:t>Using Ion-Cut (a.k.a. Smart-Cut) </a:t>
            </a:r>
            <a:r>
              <a:rPr lang="en-US" sz="2000" dirty="0" smtClean="0">
                <a:latin typeface="Arial Narrow" pitchFamily="34" charset="0"/>
              </a:rPr>
              <a:t>technology. </a:t>
            </a:r>
          </a:p>
          <a:p>
            <a:pPr algn="ctr"/>
            <a:r>
              <a:rPr lang="en-US" sz="2000" dirty="0" smtClean="0">
                <a:latin typeface="Arial Narrow" pitchFamily="34" charset="0"/>
              </a:rPr>
              <a:t>Controllable thickness due to uniformity of implant. Silicon can be ~10nm!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2667000" y="3580266"/>
            <a:ext cx="2133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Arial Narrow" pitchFamily="34" charset="0"/>
                <a:cs typeface="+mn-cs"/>
              </a:rPr>
              <a:t>Top layer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191000" y="4372428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Ion-cut (</a:t>
            </a:r>
            <a:r>
              <a:rPr lang="en-US" sz="2200" dirty="0" err="1" smtClean="0"/>
              <a:t>a.k.a</a:t>
            </a:r>
            <a:r>
              <a:rPr lang="en-US" sz="2200" dirty="0" smtClean="0"/>
              <a:t> Smart-</a:t>
            </a:r>
            <a:r>
              <a:rPr lang="en-US" sz="2200" dirty="0" err="1" smtClean="0"/>
              <a:t>Cut</a:t>
            </a:r>
            <a:r>
              <a:rPr lang="en-US" sz="2200" baseline="30000" dirty="0" err="1" smtClean="0"/>
              <a:t>TM</a:t>
            </a:r>
            <a:r>
              <a:rPr lang="en-US" sz="2200" dirty="0" smtClean="0"/>
              <a:t>) </a:t>
            </a:r>
            <a:br>
              <a:rPr lang="en-US" sz="2200" dirty="0" smtClean="0"/>
            </a:br>
            <a:r>
              <a:rPr lang="en-US" sz="2200" dirty="0" smtClean="0">
                <a:sym typeface="Wingdings" pitchFamily="2" charset="2"/>
              </a:rPr>
              <a:t> Can also give </a:t>
            </a:r>
            <a:r>
              <a:rPr lang="en-US" sz="2200" i="1" dirty="0" smtClean="0">
                <a:sym typeface="Wingdings" pitchFamily="2" charset="2"/>
              </a:rPr>
              <a:t>stacked sub-100nm c-</a:t>
            </a:r>
            <a:r>
              <a:rPr lang="en-US" sz="2200" i="1" dirty="0" smtClean="0"/>
              <a:t>Si layers atop Cu/low 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381000" y="2587625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800" y="2286000"/>
            <a:ext cx="1371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81200" y="28956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38400" y="3193140"/>
            <a:ext cx="13716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38400" y="2994703"/>
            <a:ext cx="1371600" cy="198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362200" y="3269340"/>
            <a:ext cx="1828800" cy="1588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2362201" y="281214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90007" y="2811346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820194" y="2812934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047207" y="2811346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276601" y="281214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504407" y="2811346"/>
            <a:ext cx="304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2" name="TextBox 46"/>
          <p:cNvSpPr txBox="1">
            <a:spLocks noChangeArrowheads="1"/>
          </p:cNvSpPr>
          <p:nvPr/>
        </p:nvSpPr>
        <p:spPr bwMode="auto">
          <a:xfrm>
            <a:off x="3810000" y="311694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" y="3017838"/>
            <a:ext cx="2133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kern="0" dirty="0">
                <a:latin typeface="Arial Narrow" pitchFamily="34" charset="0"/>
                <a:cs typeface="+mn-cs"/>
              </a:rPr>
              <a:t>Top layer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590800" y="5684838"/>
            <a:ext cx="1676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sz="1800" kern="0" dirty="0">
                <a:latin typeface="Arial Narrow" pitchFamily="34" charset="0"/>
                <a:cs typeface="+mn-cs"/>
              </a:rPr>
              <a:t>Bottom layer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724400" y="3813175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800600" y="4041775"/>
            <a:ext cx="1295400" cy="1066800"/>
            <a:chOff x="914400" y="2590800"/>
            <a:chExt cx="1295400" cy="989052"/>
          </a:xfrm>
        </p:grpSpPr>
        <p:sp>
          <p:nvSpPr>
            <p:cNvPr id="52" name="Rectangle 51"/>
            <p:cNvSpPr/>
            <p:nvPr/>
          </p:nvSpPr>
          <p:spPr>
            <a:xfrm>
              <a:off x="914400" y="2818930"/>
              <a:ext cx="457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1219200" y="2895464"/>
              <a:ext cx="46038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24000" y="2590800"/>
              <a:ext cx="533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2590800"/>
              <a:ext cx="152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flipH="1">
              <a:off x="1935163" y="2590800"/>
              <a:ext cx="46037" cy="4577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95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240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8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1676400" y="2818930"/>
              <a:ext cx="76200" cy="3811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00200" y="2818930"/>
              <a:ext cx="304800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4478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574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57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2289630" y="1736952"/>
            <a:ext cx="1676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Hydrogen implant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of top layer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4419600" y="1722438"/>
            <a:ext cx="1905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Flip top layer and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bond to bottom layer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724400" y="3276600"/>
            <a:ext cx="1363663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4648200" y="3703638"/>
            <a:ext cx="1636713" cy="317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438400" y="4267200"/>
            <a:ext cx="151288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514600" y="4495800"/>
            <a:ext cx="1447800" cy="1066800"/>
            <a:chOff x="914400" y="2590800"/>
            <a:chExt cx="1295400" cy="989052"/>
          </a:xfrm>
        </p:grpSpPr>
        <p:sp>
          <p:nvSpPr>
            <p:cNvPr id="86" name="Rectangle 85"/>
            <p:cNvSpPr/>
            <p:nvPr/>
          </p:nvSpPr>
          <p:spPr>
            <a:xfrm>
              <a:off x="914400" y="2818930"/>
              <a:ext cx="457367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H="1">
              <a:off x="1219785" y="2895464"/>
              <a:ext cx="45453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523750" y="2590800"/>
              <a:ext cx="534068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91101" y="2590800"/>
              <a:ext cx="151983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flipH="1">
              <a:off x="1935664" y="2590800"/>
              <a:ext cx="45453" cy="4577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95066" y="2590800"/>
              <a:ext cx="7670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523750" y="2590800"/>
              <a:ext cx="7670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7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Rectangle 93"/>
            <p:cNvSpPr/>
            <p:nvPr/>
          </p:nvSpPr>
          <p:spPr>
            <a:xfrm>
              <a:off x="1675732" y="2818930"/>
              <a:ext cx="76701" cy="3811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00451" y="2818930"/>
              <a:ext cx="303964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48468" y="2818930"/>
              <a:ext cx="75281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7818" y="2818930"/>
              <a:ext cx="7528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057818" y="2590800"/>
              <a:ext cx="7528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243" name="TextBox 99"/>
          <p:cNvSpPr txBox="1">
            <a:spLocks noChangeArrowheads="1"/>
          </p:cNvSpPr>
          <p:nvPr/>
        </p:nvSpPr>
        <p:spPr bwMode="auto">
          <a:xfrm>
            <a:off x="6096000" y="358140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 bwMode="auto">
          <a:xfrm>
            <a:off x="6705600" y="1676400"/>
            <a:ext cx="213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Cleave using 400</a:t>
            </a:r>
            <a:r>
              <a:rPr lang="en-US" u="sng" kern="0" baseline="30000" dirty="0">
                <a:latin typeface="Arial Narrow" pitchFamily="34" charset="0"/>
                <a:cs typeface="+mn-cs"/>
              </a:rPr>
              <a:t>o</a:t>
            </a:r>
            <a:r>
              <a:rPr lang="en-US" u="sng" kern="0" dirty="0">
                <a:latin typeface="Arial Narrow" pitchFamily="34" charset="0"/>
                <a:cs typeface="+mn-cs"/>
              </a:rPr>
              <a:t>C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anneal or sideways 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ts val="0"/>
              </a:spcBef>
              <a:buClr>
                <a:srgbClr val="66FF33"/>
              </a:buClr>
              <a:buFont typeface="Arial" pitchFamily="34" charset="0"/>
              <a:buNone/>
              <a:defRPr/>
            </a:pPr>
            <a:r>
              <a:rPr lang="en-US" u="sng" kern="0" dirty="0">
                <a:latin typeface="Arial Narrow" pitchFamily="34" charset="0"/>
                <a:cs typeface="+mn-cs"/>
              </a:rPr>
              <a:t>mechanical force. CMP.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4191000" y="3579813"/>
            <a:ext cx="228600" cy="1539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553200" y="3656013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086600" y="3810000"/>
            <a:ext cx="1354138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Oxide</a:t>
            </a:r>
            <a:endParaRPr lang="en-US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7162800" y="4038600"/>
            <a:ext cx="1295400" cy="1066800"/>
            <a:chOff x="914400" y="2590800"/>
            <a:chExt cx="1295400" cy="989052"/>
          </a:xfrm>
        </p:grpSpPr>
        <p:sp>
          <p:nvSpPr>
            <p:cNvPr id="108" name="Rectangle 107"/>
            <p:cNvSpPr/>
            <p:nvPr/>
          </p:nvSpPr>
          <p:spPr>
            <a:xfrm>
              <a:off x="914400" y="2818930"/>
              <a:ext cx="457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flipH="1">
              <a:off x="1219200" y="2895464"/>
              <a:ext cx="46038" cy="15306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524000" y="2590800"/>
              <a:ext cx="533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90600" y="2590800"/>
              <a:ext cx="1524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flipH="1">
              <a:off x="1935163" y="2590800"/>
              <a:ext cx="46037" cy="4577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95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240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6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Rectangle 115"/>
            <p:cNvSpPr/>
            <p:nvPr/>
          </p:nvSpPr>
          <p:spPr>
            <a:xfrm>
              <a:off x="1676400" y="2818930"/>
              <a:ext cx="76200" cy="3811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600200" y="2818930"/>
              <a:ext cx="304800" cy="912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4478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057400" y="281893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57400" y="2590800"/>
              <a:ext cx="76200" cy="765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7086600" y="3657600"/>
            <a:ext cx="1363663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50" name="TextBox 122"/>
          <p:cNvSpPr txBox="1">
            <a:spLocks noChangeArrowheads="1"/>
          </p:cNvSpPr>
          <p:nvPr/>
        </p:nvSpPr>
        <p:spPr bwMode="auto">
          <a:xfrm>
            <a:off x="6934200" y="3080658"/>
            <a:ext cx="1752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Activated n Si</a:t>
            </a:r>
          </a:p>
        </p:txBody>
      </p:sp>
      <p:cxnSp>
        <p:nvCxnSpPr>
          <p:cNvPr id="127" name="Straight Connector 126"/>
          <p:cNvCxnSpPr>
            <a:stCxn id="9250" idx="2"/>
          </p:cNvCxnSpPr>
          <p:nvPr/>
        </p:nvCxnSpPr>
        <p:spPr>
          <a:xfrm rot="5400000">
            <a:off x="7579519" y="3383077"/>
            <a:ext cx="195262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2" name="TextBox 98"/>
          <p:cNvSpPr txBox="1">
            <a:spLocks noChangeArrowheads="1"/>
          </p:cNvSpPr>
          <p:nvPr/>
        </p:nvSpPr>
        <p:spPr bwMode="auto">
          <a:xfrm>
            <a:off x="2514600" y="3372528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sp>
        <p:nvSpPr>
          <p:cNvPr id="9253" name="TextBox 100"/>
          <p:cNvSpPr txBox="1">
            <a:spLocks noChangeArrowheads="1"/>
          </p:cNvSpPr>
          <p:nvPr/>
        </p:nvSpPr>
        <p:spPr bwMode="auto">
          <a:xfrm>
            <a:off x="4800600" y="3352800"/>
            <a:ext cx="1219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Activated n Si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4267200" y="44958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Monolithic 3D needs Sub-400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Transistors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21987" y="5388760"/>
            <a:ext cx="777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Junction Activation: Key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barrier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81742" y="2165197"/>
          <a:ext cx="7507515" cy="2622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5007"/>
                <a:gridCol w="1347502"/>
                <a:gridCol w="3465006"/>
              </a:tblGrid>
              <a:tr h="766689">
                <a:tc>
                  <a:txBody>
                    <a:bodyPr/>
                    <a:lstStyle/>
                    <a:p>
                      <a:pPr algn="ctr"/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Sub-400</a:t>
                      </a:r>
                      <a:r>
                        <a:rPr lang="en-US" sz="1800" baseline="30000" dirty="0" smtClean="0"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C possible?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Method</a:t>
                      </a:r>
                    </a:p>
                  </a:txBody>
                  <a:tcPr marL="10363" marR="10363" marT="9285" marB="9285"/>
                </a:tc>
              </a:tr>
              <a:tr h="3687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Single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Crystal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Silicon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Ion-Cut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</a:tr>
              <a:tr h="38061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STI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sz="1800" baseline="30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Radical Oxidation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 HDP</a:t>
                      </a:r>
                      <a:endParaRPr lang="en-US" sz="1800" baseline="3000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</a:tr>
              <a:tr h="3687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High</a:t>
                      </a:r>
                      <a:r>
                        <a:rPr lang="en-US" sz="18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k/Metal Gate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ALD/CVD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</a:tr>
              <a:tr h="3687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Source-Drain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opant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Activation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&gt;750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 anneal</a:t>
                      </a:r>
                    </a:p>
                  </a:txBody>
                  <a:tcPr marL="10363" marR="10363" marT="9285" marB="9285"/>
                </a:tc>
              </a:tr>
              <a:tr h="3687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Contacts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Nickel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Silicide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0363" marR="10363" marT="9285" marB="928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76" y="260570"/>
            <a:ext cx="8686800" cy="1143000"/>
          </a:xfrm>
        </p:spPr>
        <p:txBody>
          <a:bodyPr/>
          <a:lstStyle/>
          <a:p>
            <a:r>
              <a:rPr lang="en-US" sz="2400" b="1" dirty="0" smtClean="0"/>
              <a:t>One path to solving the </a:t>
            </a:r>
            <a:r>
              <a:rPr lang="en-US" sz="2400" b="1" dirty="0" err="1" smtClean="0"/>
              <a:t>dopant</a:t>
            </a:r>
            <a:r>
              <a:rPr lang="en-US" sz="2400" b="1" dirty="0" smtClean="0"/>
              <a:t> activation problem:</a:t>
            </a:r>
            <a:br>
              <a:rPr lang="en-US" sz="2400" b="1" dirty="0" smtClean="0"/>
            </a:br>
            <a:r>
              <a:rPr lang="en-US" sz="2400" b="1" dirty="0" smtClean="0"/>
              <a:t>Recessed Channel Transistors with Activation before Layer Transfer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29126" y="2971800"/>
            <a:ext cx="11430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p- Si wafer</a:t>
            </a: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1712028" y="1709058"/>
            <a:ext cx="2874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latin typeface="Arial Narrow" pitchFamily="34" charset="0"/>
              </a:rPr>
              <a:t>Idea 1</a:t>
            </a:r>
            <a:r>
              <a:rPr lang="en-US" sz="1600" b="1" dirty="0" smtClean="0">
                <a:latin typeface="Arial Narrow" pitchFamily="34" charset="0"/>
              </a:rPr>
              <a:t>: Activate </a:t>
            </a:r>
            <a:r>
              <a:rPr lang="en-US" sz="1600" b="1" dirty="0" err="1" smtClean="0">
                <a:latin typeface="Arial Narrow" pitchFamily="34" charset="0"/>
              </a:rPr>
              <a:t>dopants</a:t>
            </a:r>
            <a:r>
              <a:rPr lang="en-US" sz="1600" b="1" dirty="0" smtClean="0">
                <a:latin typeface="Arial Narrow" pitchFamily="34" charset="0"/>
              </a:rPr>
              <a:t> before layer transfer</a:t>
            </a:r>
            <a:endParaRPr lang="en-US" sz="1600" b="1" dirty="0">
              <a:latin typeface="Arial Narrow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853227" y="2476500"/>
            <a:ext cx="228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081033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309633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538233" y="2475706"/>
            <a:ext cx="228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768420" y="24757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29126" y="2895600"/>
            <a:ext cx="1143000" cy="76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3367326" y="2743200"/>
            <a:ext cx="152400" cy="150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2986326" y="24812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Oxide</a:t>
            </a:r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6001657" y="2952977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H</a:t>
            </a:r>
          </a:p>
        </p:txBody>
      </p:sp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344711" y="3844382"/>
            <a:ext cx="2732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latin typeface="Arial Narrow" pitchFamily="34" charset="0"/>
              </a:rPr>
              <a:t>Idea 2</a:t>
            </a:r>
            <a:r>
              <a:rPr lang="en-US" sz="1600" b="1" dirty="0" smtClean="0">
                <a:latin typeface="Arial Narrow" pitchFamily="34" charset="0"/>
              </a:rPr>
              <a:t>: Use sub-400C steps to define recessed channel transistors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32180" y="2714172"/>
            <a:ext cx="1143000" cy="76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80122" y="48659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08722" y="48659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37322" y="48659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65922" y="48659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18322" y="48659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46922" y="48659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80122" y="47135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08722" y="47135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37322" y="47135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65922" y="47135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18322" y="47135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46922" y="4713572"/>
            <a:ext cx="762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107"/>
          <p:cNvSpPr txBox="1">
            <a:spLocks noChangeArrowheads="1"/>
          </p:cNvSpPr>
          <p:nvPr/>
        </p:nvSpPr>
        <p:spPr bwMode="auto">
          <a:xfrm>
            <a:off x="6516915" y="4775200"/>
            <a:ext cx="2217056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Note:</a:t>
            </a:r>
          </a:p>
          <a:p>
            <a:pPr algn="ctr"/>
            <a:r>
              <a:rPr lang="en-US" dirty="0">
                <a:latin typeface="Arial Narrow" pitchFamily="34" charset="0"/>
              </a:rPr>
              <a:t>All steps after Next Layer attached to Previous Layer are </a:t>
            </a:r>
            <a:br>
              <a:rPr lang="en-US" dirty="0">
                <a:latin typeface="Arial Narrow" pitchFamily="34" charset="0"/>
              </a:rPr>
            </a:br>
            <a:r>
              <a:rPr lang="en-US" dirty="0">
                <a:latin typeface="Arial Narrow" pitchFamily="34" charset="0"/>
              </a:rPr>
              <a:t>@ &lt; 400</a:t>
            </a:r>
            <a:r>
              <a:rPr lang="en-US" baseline="30000" dirty="0">
                <a:latin typeface="Arial Narrow" pitchFamily="34" charset="0"/>
              </a:rPr>
              <a:t>o</a:t>
            </a:r>
            <a:r>
              <a:rPr lang="en-US" dirty="0">
                <a:latin typeface="Arial Narrow" pitchFamily="34" charset="0"/>
              </a:rPr>
              <a:t>C!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29126" y="3048000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109"/>
          <p:cNvSpPr txBox="1">
            <a:spLocks noChangeArrowheads="1"/>
          </p:cNvSpPr>
          <p:nvPr/>
        </p:nvSpPr>
        <p:spPr bwMode="auto">
          <a:xfrm>
            <a:off x="2148126" y="30908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n+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452926" y="3125788"/>
            <a:ext cx="304800" cy="74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11"/>
          <p:cNvSpPr txBox="1">
            <a:spLocks noChangeArrowheads="1"/>
          </p:cNvSpPr>
          <p:nvPr/>
        </p:nvSpPr>
        <p:spPr bwMode="auto">
          <a:xfrm>
            <a:off x="2148126" y="2667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452926" y="2895600"/>
            <a:ext cx="304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815126" y="2971800"/>
            <a:ext cx="1143000" cy="457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p- Si wafer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15126" y="2895600"/>
            <a:ext cx="1143000" cy="76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15126" y="3048000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815126" y="3122613"/>
            <a:ext cx="11430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18"/>
          <p:cNvSpPr txBox="1">
            <a:spLocks noChangeArrowheads="1"/>
          </p:cNvSpPr>
          <p:nvPr/>
        </p:nvSpPr>
        <p:spPr bwMode="auto">
          <a:xfrm>
            <a:off x="4510326" y="27432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2" name="TextBox 120"/>
          <p:cNvSpPr txBox="1">
            <a:spLocks noChangeArrowheads="1"/>
          </p:cNvSpPr>
          <p:nvPr/>
        </p:nvSpPr>
        <p:spPr bwMode="auto">
          <a:xfrm>
            <a:off x="4510326" y="29718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n+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032180" y="2409372"/>
            <a:ext cx="11430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n+ Si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32180" y="2561772"/>
            <a:ext cx="11430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 Narrow" pitchFamily="34" charset="0"/>
              </a:rPr>
              <a:t>p </a:t>
            </a:r>
            <a:r>
              <a:rPr lang="en-US" sz="1400" b="1" dirty="0">
                <a:solidFill>
                  <a:schemeClr val="tx1"/>
                </a:solidFill>
                <a:latin typeface="Arial Narrow" pitchFamily="34" charset="0"/>
              </a:rPr>
              <a:t>Si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458" y="4896846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1175658" y="5049246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37658" y="5049246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133"/>
          <p:cNvSpPr txBox="1">
            <a:spLocks noChangeArrowheads="1"/>
          </p:cNvSpPr>
          <p:nvPr/>
        </p:nvSpPr>
        <p:spPr bwMode="auto">
          <a:xfrm>
            <a:off x="1099458" y="4973046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n+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122" y="5018372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4256322" y="5170772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018322" y="5170772"/>
            <a:ext cx="228600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TextBox 139"/>
          <p:cNvSpPr txBox="1">
            <a:spLocks noChangeArrowheads="1"/>
          </p:cNvSpPr>
          <p:nvPr/>
        </p:nvSpPr>
        <p:spPr bwMode="auto">
          <a:xfrm>
            <a:off x="4180122" y="5094572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n+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56322" y="5399372"/>
            <a:ext cx="2286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141"/>
          <p:cNvSpPr txBox="1">
            <a:spLocks noChangeArrowheads="1"/>
          </p:cNvSpPr>
          <p:nvPr/>
        </p:nvSpPr>
        <p:spPr bwMode="auto">
          <a:xfrm>
            <a:off x="4180122" y="5246972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p</a:t>
            </a:r>
            <a:endParaRPr lang="en-US" sz="1400" b="1" dirty="0">
              <a:latin typeface="Arial Narrow" pitchFamily="34" charset="0"/>
            </a:endParaRPr>
          </a:p>
        </p:txBody>
      </p: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457206" y="2667000"/>
            <a:ext cx="1219200" cy="762000"/>
            <a:chOff x="914400" y="2590800"/>
            <a:chExt cx="1295400" cy="989052"/>
          </a:xfrm>
        </p:grpSpPr>
        <p:sp>
          <p:nvSpPr>
            <p:cNvPr id="57" name="Rectangle 56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Rectangle 64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6" name="Group 153"/>
          <p:cNvGrpSpPr>
            <a:grpSpLocks/>
          </p:cNvGrpSpPr>
          <p:nvPr/>
        </p:nvGrpSpPr>
        <p:grpSpPr bwMode="auto">
          <a:xfrm>
            <a:off x="7032180" y="2866572"/>
            <a:ext cx="1219200" cy="685800"/>
            <a:chOff x="914400" y="2590800"/>
            <a:chExt cx="1295400" cy="989052"/>
          </a:xfrm>
        </p:grpSpPr>
        <p:sp>
          <p:nvSpPr>
            <p:cNvPr id="71" name="Rectangle 70"/>
            <p:cNvSpPr/>
            <p:nvPr/>
          </p:nvSpPr>
          <p:spPr>
            <a:xfrm>
              <a:off x="914400" y="2819747"/>
              <a:ext cx="457101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flipH="1">
              <a:off x="1219697" y="2895301"/>
              <a:ext cx="45541" cy="1533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23306" y="2590800"/>
              <a:ext cx="534689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90303" y="2590800"/>
              <a:ext cx="153491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H="1">
              <a:off x="1934865" y="2590800"/>
              <a:ext cx="45541" cy="4578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95598" y="2590800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23306" y="2590800"/>
              <a:ext cx="77589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1676797" y="2819747"/>
              <a:ext cx="75903" cy="3800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00895" y="2819747"/>
              <a:ext cx="303609" cy="915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447403" y="2819747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057995" y="2819747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57995" y="2590800"/>
              <a:ext cx="75903" cy="755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0" name="Group 167"/>
          <p:cNvGrpSpPr>
            <a:grpSpLocks/>
          </p:cNvGrpSpPr>
          <p:nvPr/>
        </p:nvGrpSpPr>
        <p:grpSpPr bwMode="auto">
          <a:xfrm>
            <a:off x="1099458" y="5531844"/>
            <a:ext cx="1219200" cy="762000"/>
            <a:chOff x="914400" y="2590800"/>
            <a:chExt cx="1295400" cy="989052"/>
          </a:xfrm>
        </p:grpSpPr>
        <p:sp>
          <p:nvSpPr>
            <p:cNvPr id="85" name="Rectangle 84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Rectangle 92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175658" y="5201646"/>
            <a:ext cx="2286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TextBox 183"/>
          <p:cNvSpPr txBox="1">
            <a:spLocks noChangeArrowheads="1"/>
          </p:cNvSpPr>
          <p:nvPr/>
        </p:nvSpPr>
        <p:spPr bwMode="auto">
          <a:xfrm>
            <a:off x="1099458" y="5125446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p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181603" y="5167087"/>
            <a:ext cx="203197" cy="391886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185"/>
          <p:cNvGrpSpPr>
            <a:grpSpLocks/>
          </p:cNvGrpSpPr>
          <p:nvPr/>
        </p:nvGrpSpPr>
        <p:grpSpPr bwMode="auto">
          <a:xfrm>
            <a:off x="4180122" y="5667884"/>
            <a:ext cx="1219200" cy="762000"/>
            <a:chOff x="914400" y="2590800"/>
            <a:chExt cx="1295400" cy="989052"/>
          </a:xfrm>
        </p:grpSpPr>
        <p:sp>
          <p:nvSpPr>
            <p:cNvPr id="101" name="Rectangle 100"/>
            <p:cNvSpPr/>
            <p:nvPr/>
          </p:nvSpPr>
          <p:spPr>
            <a:xfrm>
              <a:off x="914400" y="2819519"/>
              <a:ext cx="457101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flipH="1">
              <a:off x="1219697" y="2895758"/>
              <a:ext cx="45541" cy="1524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23306" y="2590800"/>
              <a:ext cx="5346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90303" y="2590800"/>
              <a:ext cx="153491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H="1">
              <a:off x="1934865" y="2590800"/>
              <a:ext cx="45541" cy="4574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295598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523306" y="2590800"/>
              <a:ext cx="77589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3048001"/>
              <a:ext cx="1295400" cy="53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Rectangle 108"/>
            <p:cNvSpPr/>
            <p:nvPr/>
          </p:nvSpPr>
          <p:spPr>
            <a:xfrm>
              <a:off x="1676797" y="2819519"/>
              <a:ext cx="75903" cy="3811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600895" y="2819519"/>
              <a:ext cx="303609" cy="90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47403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057995" y="2819519"/>
              <a:ext cx="75903" cy="762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057995" y="2590800"/>
              <a:ext cx="75903" cy="76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4" name="TextBox 42"/>
          <p:cNvSpPr txBox="1">
            <a:spLocks noChangeArrowheads="1"/>
          </p:cNvSpPr>
          <p:nvPr/>
        </p:nvSpPr>
        <p:spPr bwMode="auto">
          <a:xfrm>
            <a:off x="3144003" y="3797529"/>
            <a:ext cx="30390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latin typeface="Arial Narrow" pitchFamily="34" charset="0"/>
              </a:rPr>
              <a:t>Idea 3</a:t>
            </a:r>
            <a:r>
              <a:rPr lang="en-US" sz="1600" b="1" dirty="0" smtClean="0">
                <a:latin typeface="Arial Narrow" pitchFamily="34" charset="0"/>
              </a:rPr>
              <a:t>: Thin-film sub-100nm silicon layer allows perfect alignment. TSVs can be minimum feature size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15" name="TextBox 23"/>
          <p:cNvSpPr txBox="1">
            <a:spLocks noChangeArrowheads="1"/>
          </p:cNvSpPr>
          <p:nvPr/>
        </p:nvSpPr>
        <p:spPr bwMode="auto">
          <a:xfrm>
            <a:off x="6066974" y="1698175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Layer transfer of un-patterned film. No alignment issues.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111895" y="5029207"/>
            <a:ext cx="159657" cy="391886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103094" y="5392057"/>
            <a:ext cx="1190163" cy="7982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187382" y="5544458"/>
            <a:ext cx="1190163" cy="7982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ectangle 121"/>
          <p:cNvSpPr/>
          <p:nvPr/>
        </p:nvSpPr>
        <p:spPr bwMode="auto">
          <a:xfrm flipH="1">
            <a:off x="5234900" y="4876799"/>
            <a:ext cx="62813" cy="856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Recessed channel transistors used in manufacturing today</a:t>
            </a:r>
            <a:br>
              <a:rPr lang="en-US" sz="2400" dirty="0" smtClean="0"/>
            </a:br>
            <a:r>
              <a:rPr lang="en-US" sz="2400" dirty="0" smtClean="0">
                <a:sym typeface="Wingdings" pitchFamily="2" charset="2"/>
              </a:rPr>
              <a:t> easier adoption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2704508"/>
            <a:ext cx="24384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475908"/>
            <a:ext cx="2438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apezoid 7"/>
          <p:cNvSpPr/>
          <p:nvPr/>
        </p:nvSpPr>
        <p:spPr>
          <a:xfrm rot="10800000">
            <a:off x="1676400" y="2475908"/>
            <a:ext cx="914400" cy="457200"/>
          </a:xfrm>
          <a:prstGeom prst="trapezoid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2399708"/>
            <a:ext cx="1219200" cy="762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rapezoid 9"/>
          <p:cNvSpPr/>
          <p:nvPr/>
        </p:nvSpPr>
        <p:spPr>
          <a:xfrm rot="10800000">
            <a:off x="1676400" y="2171108"/>
            <a:ext cx="914400" cy="685800"/>
          </a:xfrm>
          <a:prstGeom prst="trapezoid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2171108"/>
            <a:ext cx="1219200" cy="2286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6"/>
          <p:cNvSpPr txBox="1">
            <a:spLocks noChangeArrowheads="1"/>
          </p:cNvSpPr>
          <p:nvPr/>
        </p:nvSpPr>
        <p:spPr bwMode="auto">
          <a:xfrm>
            <a:off x="1143000" y="25521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13" name="TextBox 117"/>
          <p:cNvSpPr txBox="1">
            <a:spLocks noChangeArrowheads="1"/>
          </p:cNvSpPr>
          <p:nvPr/>
        </p:nvSpPr>
        <p:spPr bwMode="auto">
          <a:xfrm>
            <a:off x="2743200" y="25521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14" name="TextBox 118"/>
          <p:cNvSpPr txBox="1">
            <a:spLocks noChangeArrowheads="1"/>
          </p:cNvSpPr>
          <p:nvPr/>
        </p:nvSpPr>
        <p:spPr bwMode="auto">
          <a:xfrm>
            <a:off x="1981200" y="3009308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5" name="TextBox 119"/>
          <p:cNvSpPr txBox="1">
            <a:spLocks noChangeArrowheads="1"/>
          </p:cNvSpPr>
          <p:nvPr/>
        </p:nvSpPr>
        <p:spPr bwMode="auto">
          <a:xfrm>
            <a:off x="1800663" y="2194560"/>
            <a:ext cx="956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GATE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2704508"/>
            <a:ext cx="24384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0200" y="2475908"/>
            <a:ext cx="24384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9800" y="2399708"/>
            <a:ext cx="1219200" cy="762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9800" y="2171108"/>
            <a:ext cx="1219200" cy="2286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27"/>
          <p:cNvSpPr txBox="1">
            <a:spLocks noChangeArrowheads="1"/>
          </p:cNvSpPr>
          <p:nvPr/>
        </p:nvSpPr>
        <p:spPr bwMode="auto">
          <a:xfrm>
            <a:off x="5638800" y="25521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21" name="TextBox 128"/>
          <p:cNvSpPr txBox="1">
            <a:spLocks noChangeArrowheads="1"/>
          </p:cNvSpPr>
          <p:nvPr/>
        </p:nvSpPr>
        <p:spPr bwMode="auto">
          <a:xfrm>
            <a:off x="7239000" y="25521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n+</a:t>
            </a:r>
          </a:p>
        </p:txBody>
      </p:sp>
      <p:sp>
        <p:nvSpPr>
          <p:cNvPr id="22" name="TextBox 129"/>
          <p:cNvSpPr txBox="1">
            <a:spLocks noChangeArrowheads="1"/>
          </p:cNvSpPr>
          <p:nvPr/>
        </p:nvSpPr>
        <p:spPr bwMode="auto">
          <a:xfrm>
            <a:off x="5632940" y="3085508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3" name="TextBox 130"/>
          <p:cNvSpPr txBox="1">
            <a:spLocks noChangeArrowheads="1"/>
          </p:cNvSpPr>
          <p:nvPr/>
        </p:nvSpPr>
        <p:spPr bwMode="auto">
          <a:xfrm>
            <a:off x="6324600" y="2247308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GATE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24600" y="2399708"/>
            <a:ext cx="685800" cy="685800"/>
          </a:xfrm>
          <a:prstGeom prst="rect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00800" y="2323508"/>
            <a:ext cx="533400" cy="762000"/>
          </a:xfrm>
          <a:prstGeom prst="rect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lowchart: Delay 25"/>
          <p:cNvSpPr/>
          <p:nvPr/>
        </p:nvSpPr>
        <p:spPr>
          <a:xfrm rot="5400000">
            <a:off x="6477000" y="2856908"/>
            <a:ext cx="381000" cy="685800"/>
          </a:xfrm>
          <a:prstGeom prst="flowChartDelay">
            <a:avLst/>
          </a:prstGeom>
          <a:solidFill>
            <a:srgbClr val="FF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lowchart: Delay 26"/>
          <p:cNvSpPr/>
          <p:nvPr/>
        </p:nvSpPr>
        <p:spPr>
          <a:xfrm rot="5400000">
            <a:off x="6477000" y="2856908"/>
            <a:ext cx="381000" cy="533400"/>
          </a:xfrm>
          <a:prstGeom prst="flowChartDelay">
            <a:avLst/>
          </a:prstGeom>
          <a:solidFill>
            <a:srgbClr val="676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136"/>
          <p:cNvSpPr txBox="1">
            <a:spLocks noChangeArrowheads="1"/>
          </p:cNvSpPr>
          <p:nvPr/>
        </p:nvSpPr>
        <p:spPr bwMode="auto">
          <a:xfrm>
            <a:off x="6324599" y="2110154"/>
            <a:ext cx="962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GATE</a:t>
            </a:r>
          </a:p>
        </p:txBody>
      </p:sp>
      <p:sp>
        <p:nvSpPr>
          <p:cNvPr id="29" name="TextBox 137"/>
          <p:cNvSpPr txBox="1">
            <a:spLocks noChangeArrowheads="1"/>
          </p:cNvSpPr>
          <p:nvPr/>
        </p:nvSpPr>
        <p:spPr bwMode="auto">
          <a:xfrm>
            <a:off x="228600" y="3963573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V-groove recessed channel transistor:                             Used in the </a:t>
            </a:r>
            <a:r>
              <a:rPr lang="en-US" b="1" dirty="0">
                <a:latin typeface="Arial Narrow" pitchFamily="34" charset="0"/>
              </a:rPr>
              <a:t>TFT industry </a:t>
            </a:r>
            <a:r>
              <a:rPr lang="en-US" dirty="0">
                <a:latin typeface="Arial Narrow" pitchFamily="34" charset="0"/>
              </a:rPr>
              <a:t>today</a:t>
            </a:r>
          </a:p>
        </p:txBody>
      </p:sp>
      <p:sp>
        <p:nvSpPr>
          <p:cNvPr id="30" name="TextBox 138"/>
          <p:cNvSpPr txBox="1">
            <a:spLocks noChangeArrowheads="1"/>
          </p:cNvSpPr>
          <p:nvPr/>
        </p:nvSpPr>
        <p:spPr bwMode="auto">
          <a:xfrm>
            <a:off x="4719712" y="3816030"/>
            <a:ext cx="35802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</a:rPr>
              <a:t>RCAT recessed channel transistor:                          </a:t>
            </a:r>
          </a:p>
          <a:p>
            <a:pPr algn="ctr"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 Used in </a:t>
            </a:r>
            <a:r>
              <a:rPr lang="en-US" b="1" dirty="0">
                <a:latin typeface="Arial Narrow" pitchFamily="34" charset="0"/>
              </a:rPr>
              <a:t>DRAM production </a:t>
            </a:r>
            <a:endParaRPr lang="en-US" b="1" dirty="0" smtClean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@ </a:t>
            </a:r>
            <a:r>
              <a:rPr lang="en-US" dirty="0">
                <a:latin typeface="Arial Narrow" pitchFamily="34" charset="0"/>
              </a:rPr>
              <a:t>90nm, 60nm, 50nm nodes</a:t>
            </a:r>
          </a:p>
          <a:p>
            <a:pPr algn="ctr">
              <a:buFont typeface="Arial" charset="0"/>
              <a:buChar char="•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Longer channel length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low leakage, at same footprint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4908447" y="5367996"/>
            <a:ext cx="333521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 Narrow" pitchFamily="34" charset="0"/>
              </a:rPr>
              <a:t>   J. Kim, et al. Samsung,  VLSI 2003</a:t>
            </a:r>
          </a:p>
          <a:p>
            <a:pPr algn="ctr"/>
            <a:r>
              <a:rPr lang="en-US" dirty="0">
                <a:latin typeface="Arial Narrow" pitchFamily="34" charset="0"/>
              </a:rPr>
              <a:t>ITRS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RCATs vs. Planar Transistors:</a:t>
            </a:r>
            <a:br>
              <a:rPr lang="en-US" sz="2400" dirty="0" smtClean="0"/>
            </a:br>
            <a:r>
              <a:rPr lang="en-US" sz="2400" dirty="0" smtClean="0"/>
              <a:t>Experimental data from Samsung 88nm devices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15729" y="2349304"/>
            <a:ext cx="4192173" cy="3643533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4996" y="17830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[J. Y. Kim, et al. (Samsung), VLSI Symposium, 2003]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212" y="2321169"/>
            <a:ext cx="4033908" cy="3698631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547" y="3180472"/>
            <a:ext cx="34385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04936" y="2486464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RCATs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Less DIBL i.e. short-channel effects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539425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RCATs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Less junction leakage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24" y="3123027"/>
            <a:ext cx="3419475" cy="274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TSVs in the 5-50um range pretty useful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5420" y="5384800"/>
            <a:ext cx="8360234" cy="70788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This is great. </a:t>
            </a:r>
          </a:p>
          <a:p>
            <a:pPr algn="ctr"/>
            <a:r>
              <a:rPr lang="en-US" sz="2000" b="1" dirty="0" smtClean="0">
                <a:latin typeface="+mn-lt"/>
              </a:rPr>
              <a:t>But what if we can make TSVs smaller? Will it open up new markets?</a:t>
            </a:r>
            <a:endParaRPr lang="en-US" sz="2000" b="1" dirty="0">
              <a:latin typeface="+mn-lt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355" y="3376365"/>
            <a:ext cx="1284958" cy="139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77364" y="2126346"/>
            <a:ext cx="4347030" cy="253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BSI image sensors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706909" y="2133604"/>
            <a:ext cx="4347030" cy="253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3D DRAM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972" y="3208553"/>
            <a:ext cx="18954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390565" y="2126346"/>
            <a:ext cx="4347030" cy="253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</a:t>
            </a:r>
            <a:r>
              <a:rPr lang="en-US" b="1" kern="0" dirty="0" smtClean="0">
                <a:solidFill>
                  <a:srgbClr val="0066CC"/>
                </a:solidFill>
                <a:latin typeface="+mn-lt"/>
                <a:cs typeface="+mn-cs"/>
              </a:rPr>
              <a:t>c-DRAM stacks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6946"/>
            <a:ext cx="1611086" cy="164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749105" y="2119088"/>
            <a:ext cx="1901406" cy="253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Heterogeneous </a:t>
            </a:r>
          </a:p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5457" y="3193144"/>
            <a:ext cx="2125057" cy="159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4949371" y="3570513"/>
            <a:ext cx="798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DRAM</a:t>
            </a:r>
            <a:endParaRPr lang="en-US" sz="1400" b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6631" y="3882567"/>
            <a:ext cx="798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Logic</a:t>
            </a:r>
            <a:endParaRPr lang="en-US" sz="1400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52309" y="4354275"/>
            <a:ext cx="798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Logic</a:t>
            </a:r>
            <a:endParaRPr lang="en-US" sz="1400" b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0541" y="3113331"/>
            <a:ext cx="994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Photonics</a:t>
            </a:r>
            <a:endParaRPr lang="en-US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RCATs vs. Planar Transistors (contd.):</a:t>
            </a:r>
            <a:br>
              <a:rPr lang="en-US" sz="2400" dirty="0" smtClean="0"/>
            </a:br>
            <a:r>
              <a:rPr lang="en-US" sz="2400" dirty="0" smtClean="0"/>
              <a:t>Experimental data from Samsung 88nm devices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2A173-12C2-46DA-9B8D-16D35F6D1B4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4996" y="17830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[J. Y. Kim, et al. (Samsung), VLSI Symposium, 2003]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0" y="2384476"/>
            <a:ext cx="4191000" cy="3733800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73392" y="261307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RCATs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Higher I/P capacitance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988" y="3146476"/>
            <a:ext cx="3400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422030" y="2398544"/>
            <a:ext cx="4037427" cy="3734970"/>
          </a:xfrm>
          <a:prstGeom prst="roundRect">
            <a:avLst/>
          </a:prstGeom>
          <a:solidFill>
            <a:srgbClr val="9CD98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9744" y="2599008"/>
            <a:ext cx="3833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RCATs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 Similar drive current to standard MOSFETs  Mobility improvement (lower doping) compensates for longer L</a:t>
            </a:r>
            <a:r>
              <a:rPr lang="en-US" baseline="-25000" dirty="0" smtClean="0">
                <a:latin typeface="Arial Narrow" pitchFamily="34" charset="0"/>
                <a:sym typeface="Wingdings" pitchFamily="2" charset="2"/>
              </a:rPr>
              <a:t>eff</a:t>
            </a:r>
            <a:endParaRPr lang="en-US" baseline="-25000" dirty="0">
              <a:latin typeface="Arial Narrow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24" y="3597816"/>
            <a:ext cx="3590782" cy="231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talked about logic all this time, </a:t>
            </a:r>
            <a:br>
              <a:rPr lang="en-US" dirty="0" smtClean="0"/>
            </a:br>
            <a:r>
              <a:rPr lang="en-US" dirty="0" smtClean="0"/>
              <a:t>but fine-grained 3D can be applied to other areas as well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470400" y="1970542"/>
            <a:ext cx="5726113" cy="45243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>
                <a:latin typeface="Arial Narrow" pitchFamily="34" charset="0"/>
              </a:rPr>
              <a:t>3D-CMOS</a:t>
            </a:r>
            <a:r>
              <a:rPr lang="en-US" sz="1800" dirty="0" smtClean="0">
                <a:latin typeface="Arial Narrow" pitchFamily="34" charset="0"/>
              </a:rPr>
              <a:t>: Monolithic 3D Logic Technology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>
                <a:latin typeface="Arial Narrow" pitchFamily="34" charset="0"/>
              </a:rPr>
              <a:t>3D-FPGA</a:t>
            </a:r>
            <a:r>
              <a:rPr lang="en-US" sz="1800" dirty="0" smtClean="0">
                <a:latin typeface="Arial Narrow" pitchFamily="34" charset="0"/>
              </a:rPr>
              <a:t>: Monolithic 3D Programmable Logic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>
                <a:latin typeface="Arial Narrow" pitchFamily="34" charset="0"/>
              </a:rPr>
              <a:t>3D-GateArray</a:t>
            </a:r>
            <a:r>
              <a:rPr lang="en-US" sz="1800" dirty="0" smtClean="0">
                <a:latin typeface="Arial Narrow" pitchFamily="34" charset="0"/>
              </a:rPr>
              <a:t>: Monolithic 3D Gate Array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>
                <a:latin typeface="Arial Narrow" pitchFamily="34" charset="0"/>
              </a:rPr>
              <a:t>3D-Repair</a:t>
            </a:r>
            <a:r>
              <a:rPr lang="en-US" sz="1800" dirty="0" smtClean="0">
                <a:latin typeface="Arial Narrow" pitchFamily="34" charset="0"/>
              </a:rPr>
              <a:t>: Yield recovery for high-density chips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endParaRPr lang="en-US" sz="5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>
                <a:latin typeface="Arial Narrow" pitchFamily="34" charset="0"/>
              </a:rPr>
              <a:t>3D-DRAM</a:t>
            </a:r>
            <a:r>
              <a:rPr lang="en-US" sz="1800" dirty="0" smtClean="0">
                <a:latin typeface="Arial Narrow" pitchFamily="34" charset="0"/>
              </a:rPr>
              <a:t>: Monolithic 3D DRAM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>
                <a:latin typeface="Arial Narrow" pitchFamily="34" charset="0"/>
              </a:rPr>
              <a:t>3D-RRAM</a:t>
            </a:r>
            <a:r>
              <a:rPr lang="en-US" sz="1800" dirty="0" smtClean="0">
                <a:latin typeface="Arial Narrow" pitchFamily="34" charset="0"/>
              </a:rPr>
              <a:t>: Monolithic 3D RRAM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>
                <a:latin typeface="Arial Narrow" pitchFamily="34" charset="0"/>
              </a:rPr>
              <a:t>3D-Flash</a:t>
            </a:r>
            <a:r>
              <a:rPr lang="en-US" sz="1800" dirty="0" smtClean="0">
                <a:latin typeface="Arial Narrow" pitchFamily="34" charset="0"/>
              </a:rPr>
              <a:t>: Monolithic 3D Flash Memory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endParaRPr lang="en-US" sz="5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endParaRPr lang="en-US" sz="500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Blip>
                <a:blip r:embed="rId2"/>
              </a:buBlip>
            </a:pPr>
            <a:r>
              <a:rPr lang="en-US" sz="1800" u="sng" dirty="0" smtClean="0">
                <a:latin typeface="Arial Narrow" pitchFamily="34" charset="0"/>
              </a:rPr>
              <a:t>3D-Imagers</a:t>
            </a:r>
            <a:r>
              <a:rPr lang="en-US" sz="1800" dirty="0" smtClean="0">
                <a:latin typeface="Arial Narrow" pitchFamily="34" charset="0"/>
              </a:rPr>
              <a:t>: Monolithic 3D Image Sensor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564" y="2028164"/>
            <a:ext cx="2339166" cy="114776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13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Monolithic 3D Integration with Ion-Cut Technology</a:t>
            </a:r>
          </a:p>
        </p:txBody>
      </p:sp>
      <p:sp>
        <p:nvSpPr>
          <p:cNvPr id="8" name="Left Brace 7"/>
          <p:cNvSpPr/>
          <p:nvPr/>
        </p:nvSpPr>
        <p:spPr>
          <a:xfrm>
            <a:off x="2702437" y="1908624"/>
            <a:ext cx="381000" cy="4648200"/>
          </a:xfrm>
          <a:prstGeom prst="leftBrace">
            <a:avLst/>
          </a:prstGeom>
          <a:ln>
            <a:solidFill>
              <a:schemeClr val="bg2">
                <a:lumMod val="7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520700" y="3673924"/>
            <a:ext cx="1862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 Narrow" pitchFamily="34" charset="0"/>
              </a:rPr>
              <a:t>Can be applied to many market segments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254102" y="1720782"/>
          <a:ext cx="3125972" cy="430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39" y="3148466"/>
            <a:ext cx="7982857" cy="1321933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66" y="1901376"/>
            <a:ext cx="8691336" cy="42556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Today ~5um TSV diameter. Fine-Grained 3D</a:t>
            </a:r>
            <a:r>
              <a:rPr lang="en-US" sz="2000" b="1" dirty="0" smtClean="0">
                <a:sym typeface="Wingdings" pitchFamily="2" charset="2"/>
              </a:rPr>
              <a:t>: 20nm-250nm TSV diameter.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u="sng" dirty="0" smtClean="0"/>
              <a:t>Applications: 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	Tackles on-chip interconnect problems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	Logic core split into 2 stacked layers: 2x power, 2x die area savings possible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	SRAM stacking with logic,  nMOS and </a:t>
            </a:r>
            <a:r>
              <a:rPr lang="en-US" sz="2000" b="1" dirty="0" err="1" smtClean="0"/>
              <a:t>pMOS</a:t>
            </a:r>
            <a:r>
              <a:rPr lang="en-US" sz="2000" b="1" dirty="0" smtClean="0"/>
              <a:t> stacking</a:t>
            </a:r>
          </a:p>
          <a:p>
            <a:pPr>
              <a:lnSpc>
                <a:spcPct val="150000"/>
              </a:lnSpc>
            </a:pPr>
            <a:r>
              <a:rPr lang="en-US" sz="2000" b="1" u="sng" dirty="0" smtClean="0"/>
              <a:t>How Fine-Grained 3D?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	Evolutionary extension of 3D-TSV: 2um pitch possible now, could reduce further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	Monolithic 3D: Sub-100nm TSV diameter... 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7" y="3061381"/>
            <a:ext cx="8229600" cy="1143000"/>
          </a:xfrm>
        </p:spPr>
        <p:txBody>
          <a:bodyPr/>
          <a:lstStyle/>
          <a:p>
            <a:r>
              <a:rPr lang="en-US" dirty="0" smtClean="0"/>
              <a:t>Before we end, a couple of trivia questions...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Commercialization of Fine-Grained 3D: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943" y="2438400"/>
            <a:ext cx="476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(A) Is 2 years away</a:t>
            </a: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3" y="2881080"/>
            <a:ext cx="476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(B) Is 5 years away</a:t>
            </a: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977" y="3352788"/>
            <a:ext cx="476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(C) Is 10 years away</a:t>
            </a: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237" y="3839010"/>
            <a:ext cx="476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(D) Will never happen</a:t>
            </a: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514" y="4659090"/>
            <a:ext cx="8098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smtClean="0">
                <a:latin typeface="+mn-lt"/>
              </a:rPr>
              <a:t>Answer: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+mn-lt"/>
              </a:rPr>
              <a:t>Fine-Grained 3D was commercialized 8 years back!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+mn-lt"/>
              </a:rPr>
              <a:t>(Trick question </a:t>
            </a:r>
            <a:r>
              <a:rPr lang="en-US" sz="2000" b="1" dirty="0" smtClean="0">
                <a:latin typeface="+mn-lt"/>
                <a:sym typeface="Wingdings" pitchFamily="2" charset="2"/>
              </a:rPr>
              <a:t>)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 3D was commercialized by </a:t>
            </a:r>
            <a:br>
              <a:rPr lang="en-US" dirty="0" smtClean="0"/>
            </a:br>
            <a:r>
              <a:rPr lang="en-US" dirty="0" smtClean="0"/>
              <a:t>Matrix Semiconductor in 2003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667335"/>
            <a:ext cx="5077279" cy="46783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4-8 monolithically constructed memory layers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130nm commercial product                                                         TSV sizes smaller than 180nm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Non-volatile memory:                                Multiple layers of poly diodes in series with </a:t>
            </a:r>
            <a:r>
              <a:rPr lang="en-US" sz="2000" b="1" dirty="0" err="1" smtClean="0"/>
              <a:t>antifuses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Startup acquired by SanDisk in 2006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799" y="2684456"/>
            <a:ext cx="2714171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Will you be buying a Fine-Grained 3D product in 4 years?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943" y="2438400"/>
            <a:ext cx="476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(A) Yes</a:t>
            </a: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3" y="2881080"/>
            <a:ext cx="476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(B) No</a:t>
            </a: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976" y="3352788"/>
            <a:ext cx="8665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(C) Possibly. Is it on someone’s roadmap?</a:t>
            </a: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722" y="3839010"/>
            <a:ext cx="7873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(D) Another trick question?  </a:t>
            </a:r>
          </a:p>
          <a:p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514" y="4499436"/>
            <a:ext cx="8098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latin typeface="+mn-lt"/>
              </a:rPr>
              <a:t>Answer: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+mn-lt"/>
              </a:rPr>
              <a:t>(C) Fine-Grained 3D appears on Toshiba and Samsung’s flash memory product roadmaps within 4 years. Maybe you’ll see it in your next </a:t>
            </a:r>
            <a:r>
              <a:rPr lang="en-US" b="1" dirty="0" err="1" smtClean="0">
                <a:latin typeface="+mn-lt"/>
              </a:rPr>
              <a:t>iPhone</a:t>
            </a:r>
            <a:r>
              <a:rPr lang="en-US" b="1" dirty="0" smtClean="0">
                <a:latin typeface="+mn-lt"/>
              </a:rPr>
              <a:t>? Product roadmaps rarely stick to schedule though. So the answer is maybe.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Toshiba’s 32Gb Fine-Grained 3D Prototype</a:t>
            </a:r>
            <a:br>
              <a:rPr lang="en-US" dirty="0" smtClean="0"/>
            </a:br>
            <a:r>
              <a:rPr lang="en-US" dirty="0" smtClean="0"/>
              <a:t>Scheduled to go to production within 4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64" y="5152571"/>
            <a:ext cx="8229600" cy="685120"/>
          </a:xfrm>
        </p:spPr>
        <p:txBody>
          <a:bodyPr/>
          <a:lstStyle/>
          <a:p>
            <a:r>
              <a:rPr lang="en-US" sz="2000" b="1" dirty="0" smtClean="0"/>
              <a:t>16 layers of poly-based monolithic 3D NAND flash memory</a:t>
            </a:r>
          </a:p>
          <a:p>
            <a:r>
              <a:rPr lang="en-US" sz="2000" b="1" dirty="0" smtClean="0"/>
              <a:t>60nm feature sizes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511" y="2172832"/>
            <a:ext cx="3069318" cy="201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482" y="1779361"/>
            <a:ext cx="2532289" cy="2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717143" y="1741714"/>
            <a:ext cx="3207657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22801" y="1879601"/>
            <a:ext cx="253999" cy="2881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3119438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 3D 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Definition: Small TSV diameter, in the 20nm-250nm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551216"/>
            <a:ext cx="8229600" cy="46783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Outline of this Presentation</a:t>
            </a:r>
          </a:p>
          <a:p>
            <a:pPr>
              <a:buNone/>
            </a:pPr>
            <a:r>
              <a:rPr lang="en-US" b="1" dirty="0" smtClean="0"/>
              <a:t>	</a:t>
            </a:r>
          </a:p>
          <a:p>
            <a:r>
              <a:rPr lang="en-US" b="1" dirty="0" smtClean="0"/>
              <a:t>Motivation for Fine-Grained 3D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How can we make TSVs smaller?</a:t>
            </a:r>
          </a:p>
          <a:p>
            <a:pPr>
              <a:buNone/>
            </a:pPr>
            <a:r>
              <a:rPr lang="en-US" b="1" dirty="0" smtClean="0"/>
              <a:t>	- Evolutionary Methods  </a:t>
            </a:r>
          </a:p>
          <a:p>
            <a:pPr>
              <a:buNone/>
            </a:pPr>
            <a:r>
              <a:rPr lang="en-US" b="1" dirty="0" smtClean="0"/>
              <a:t>	- Revolutionary Methods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457" y="5558972"/>
            <a:ext cx="809897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Note: Face-to-back approaches will be the focus of this presentation as they are extendable to more than two dice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 – Temporary carriers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135" y="1814285"/>
            <a:ext cx="6867979" cy="440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EVG Bonder Performance for Different Alignment Schemes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67" y="1830841"/>
            <a:ext cx="8074767" cy="43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39" y="3119438"/>
            <a:ext cx="7982857" cy="1321933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Motivation for TSV diameter in the 20nm-250nm range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3" descr="gate_wi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7272" y="1853978"/>
            <a:ext cx="7503976" cy="3037335"/>
          </a:xfrm>
          <a:prstGeom prst="rect">
            <a:avLst/>
          </a:prstGeom>
        </p:spPr>
      </p:pic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-465138" y="290513"/>
            <a:ext cx="10152063" cy="112712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On-chip interconnects: A big issue with scaling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048000" y="6435725"/>
            <a:ext cx="2895600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MonolithIC 3D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  <a:sym typeface="Symbol" pitchFamily="18" charset="2"/>
              </a:rPr>
              <a:t></a:t>
            </a:r>
            <a:r>
              <a:rPr lang="en-US" sz="1000">
                <a:solidFill>
                  <a:srgbClr val="0073AE"/>
                </a:solidFill>
                <a:latin typeface="+mj-lt"/>
                <a:cs typeface="Arial" pitchFamily="34" charset="0"/>
              </a:rPr>
              <a:t> Inc. Patents Pending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667625" y="6426200"/>
            <a:ext cx="10191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fld id="{8944B251-0918-48C9-B7C5-640C4EDB9DA9}" type="slidenum">
              <a:rPr lang="en-US" sz="1000">
                <a:latin typeface="+mj-lt"/>
                <a:cs typeface="Arial" pitchFamily="34" charset="0"/>
              </a:rPr>
              <a:pPr algn="r">
                <a:spcBef>
                  <a:spcPct val="20000"/>
                </a:spcBef>
                <a:buFont typeface="Wingdings" pitchFamily="2" charset="2"/>
                <a:buNone/>
                <a:defRPr/>
              </a:pPr>
              <a:t>7</a:t>
            </a:fld>
            <a:endParaRPr lang="en-US" sz="1000">
              <a:latin typeface="+mj-lt"/>
              <a:cs typeface="Arial" pitchFamily="34" charset="0"/>
            </a:endParaRPr>
          </a:p>
        </p:txBody>
      </p:sp>
      <p:sp>
        <p:nvSpPr>
          <p:cNvPr id="18437" name="Content Placeholder 2"/>
          <p:cNvSpPr txBox="1">
            <a:spLocks/>
          </p:cNvSpPr>
          <p:nvPr/>
        </p:nvSpPr>
        <p:spPr bwMode="auto">
          <a:xfrm>
            <a:off x="518206" y="5190910"/>
            <a:ext cx="8229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66CC"/>
                </a:solidFill>
                <a:latin typeface="Arial Narrow" pitchFamily="34" charset="0"/>
              </a:rPr>
              <a:t>Transistors improve with scaling, interconnects do not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66CC"/>
                </a:solidFill>
                <a:latin typeface="Arial Narrow" pitchFamily="34" charset="0"/>
              </a:rPr>
              <a:t>Even with repeaters, 1mm wire delay ~50x gate delay at 22nm </a:t>
            </a:r>
            <a:r>
              <a:rPr lang="en-US" sz="2000" b="1" dirty="0" smtClean="0">
                <a:solidFill>
                  <a:srgbClr val="0066CC"/>
                </a:solidFill>
                <a:latin typeface="Arial Narrow" pitchFamily="34" charset="0"/>
              </a:rPr>
              <a:t>node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6312581" y="4188962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Source: ITRS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On-chip interconnect issues in commercial chips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MonolithIC 3D</a:t>
            </a:r>
            <a:r>
              <a:rPr lang="en-US" dirty="0" smtClean="0">
                <a:sym typeface="Symbol" pitchFamily="18" charset="2"/>
              </a:rPr>
              <a:t></a:t>
            </a:r>
            <a:r>
              <a:rPr lang="en-US" dirty="0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5089" y="1770748"/>
            <a:ext cx="36430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 Narrow" pitchFamily="34" charset="0"/>
              </a:rPr>
              <a:t>Wiring RC in AMD Logic Chips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 Narrow" pitchFamily="34" charset="0"/>
              </a:rPr>
              <a:t>Ref: [</a:t>
            </a:r>
            <a:r>
              <a:rPr lang="en-US" sz="1600" b="1" dirty="0" err="1" smtClean="0">
                <a:solidFill>
                  <a:srgbClr val="0070C0"/>
                </a:solidFill>
                <a:latin typeface="Arial Narrow" pitchFamily="34" charset="0"/>
              </a:rPr>
              <a:t>Naffziger</a:t>
            </a:r>
            <a:r>
              <a:rPr lang="en-US" sz="1600" b="1" dirty="0" smtClean="0">
                <a:solidFill>
                  <a:srgbClr val="0070C0"/>
                </a:solidFill>
                <a:latin typeface="Arial Narrow" pitchFamily="34" charset="0"/>
              </a:rPr>
              <a:t>, VLSI 2011]</a:t>
            </a:r>
            <a:endParaRPr lang="en-US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971" y="1876994"/>
            <a:ext cx="4146785" cy="318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445063" y="5355003"/>
            <a:ext cx="8190940" cy="92333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2011 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VLSI Symposium 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Keynote: </a:t>
            </a:r>
          </a:p>
          <a:p>
            <a:pPr algn="ctr">
              <a:defRPr/>
            </a:pPr>
            <a:r>
              <a:rPr lang="en-US" b="1" u="sng" dirty="0" smtClean="0">
                <a:solidFill>
                  <a:schemeClr val="tx1"/>
                </a:solidFill>
                <a:latin typeface="Arial Narrow" pitchFamily="34" charset="0"/>
              </a:rPr>
              <a:t>Sam </a:t>
            </a:r>
            <a:r>
              <a:rPr lang="en-US" b="1" u="sng" dirty="0" err="1">
                <a:solidFill>
                  <a:schemeClr val="tx1"/>
                </a:solidFill>
                <a:latin typeface="Arial Narrow" pitchFamily="34" charset="0"/>
              </a:rPr>
              <a:t>Naffziger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, AMD Fellow 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said,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“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We are at the cusp of a dramatic increase in wire RC 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delays. Revolutionary solutions may be required.”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651" y="2423883"/>
            <a:ext cx="3686628" cy="277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014689" y="1807033"/>
            <a:ext cx="364308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 Narrow" pitchFamily="34" charset="0"/>
              </a:rPr>
              <a:t>Repeater Count in IBM POWER Processors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 Narrow" pitchFamily="34" charset="0"/>
              </a:rPr>
              <a:t>Ref: [R. </a:t>
            </a:r>
            <a:r>
              <a:rPr lang="en-US" sz="1600" b="1" dirty="0" err="1" smtClean="0">
                <a:solidFill>
                  <a:srgbClr val="0070C0"/>
                </a:solidFill>
                <a:latin typeface="Arial Narrow" pitchFamily="34" charset="0"/>
              </a:rPr>
              <a:t>Puri</a:t>
            </a:r>
            <a:r>
              <a:rPr lang="en-US" sz="1600" b="1" dirty="0" smtClean="0">
                <a:solidFill>
                  <a:srgbClr val="0070C0"/>
                </a:solidFill>
                <a:latin typeface="Arial Narrow" pitchFamily="34" charset="0"/>
              </a:rPr>
              <a:t>, et al., SRC Forum 2006]</a:t>
            </a:r>
            <a:endParaRPr lang="en-US" sz="1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in </a:t>
            </a:r>
            <a:r>
              <a:rPr lang="en-US" dirty="0" err="1" smtClean="0"/>
              <a:t>nVIDIA’s</a:t>
            </a:r>
            <a:r>
              <a:rPr lang="en-US" dirty="0" smtClean="0"/>
              <a:t> 28nm chips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MonolithIC 3D</a:t>
            </a:r>
            <a:r>
              <a:rPr lang="en-US" smtClean="0">
                <a:sym typeface="Symbol" pitchFamily="18" charset="2"/>
              </a:rPr>
              <a:t></a:t>
            </a:r>
            <a:r>
              <a:rPr lang="en-US" smtClean="0"/>
              <a:t> Inc. Patents Pending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EF520-643C-4849-9E46-2F3B9E6D7D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5585" y="2289626"/>
          <a:ext cx="1844758" cy="11647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147"/>
                <a:gridCol w="790611"/>
              </a:tblGrid>
              <a:tr h="5823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Operation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Energy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823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Integer</a:t>
                      </a:r>
                      <a:r>
                        <a:rPr lang="en-US" sz="1800" baseline="0" dirty="0" smtClean="0">
                          <a:latin typeface="+mn-lt"/>
                          <a:cs typeface="Times New Roman" pitchFamily="18" charset="0"/>
                        </a:rPr>
                        <a:t> Add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1pJ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08676" y="2282373"/>
          <a:ext cx="2534181" cy="3000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8102"/>
                <a:gridCol w="1086079"/>
              </a:tblGrid>
              <a:tr h="7502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Fetching operands</a:t>
                      </a:r>
                      <a:r>
                        <a:rPr lang="en-US" sz="1800" baseline="0" dirty="0" smtClean="0">
                          <a:latin typeface="+mn-lt"/>
                          <a:cs typeface="Times New Roman" pitchFamily="18" charset="0"/>
                        </a:rPr>
                        <a:t> for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+mn-lt"/>
                          <a:cs typeface="Times New Roman" pitchFamily="18" charset="0"/>
                        </a:rPr>
                        <a:t>(Integer Add) from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02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A</a:t>
                      </a:r>
                      <a:r>
                        <a:rPr lang="en-US" sz="1800" baseline="0" dirty="0" smtClean="0">
                          <a:latin typeface="+mn-lt"/>
                          <a:cs typeface="Times New Roman" pitchFamily="18" charset="0"/>
                        </a:rPr>
                        <a:t> r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egister</a:t>
                      </a:r>
                      <a:r>
                        <a:rPr lang="en-US" sz="1800" baseline="0" dirty="0" smtClean="0">
                          <a:latin typeface="+mn-lt"/>
                          <a:cs typeface="Times New Roman" pitchFamily="18" charset="0"/>
                        </a:rPr>
                        <a:t> file 1mm away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26pJ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51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L1</a:t>
                      </a:r>
                      <a:r>
                        <a:rPr lang="en-US" sz="1800" baseline="0" dirty="0" smtClean="0">
                          <a:latin typeface="+mn-lt"/>
                          <a:cs typeface="Times New Roman" pitchFamily="18" charset="0"/>
                        </a:rPr>
                        <a:t> Cache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50pJ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51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L2 Cache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256pJ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51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L3 Cache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1,000pJ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51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Off-Chip</a:t>
                      </a:r>
                      <a:r>
                        <a:rPr lang="en-US" sz="1800" baseline="0" dirty="0" smtClean="0">
                          <a:latin typeface="+mn-lt"/>
                          <a:cs typeface="Times New Roman" pitchFamily="18" charset="0"/>
                        </a:rPr>
                        <a:t> DRAM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16,000pJ</a:t>
                      </a:r>
                      <a:endParaRPr lang="en-US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0225" y="1756229"/>
            <a:ext cx="19158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COMPUTE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53671" y="1763487"/>
            <a:ext cx="25907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INTERCONNECT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4171" y="4049486"/>
            <a:ext cx="2525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+mn-lt"/>
              </a:rPr>
              <a:t>Interconnects dominate energy consumption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6348" y="5675086"/>
            <a:ext cx="42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Ref.: W. Dally (</a:t>
            </a:r>
            <a:r>
              <a:rPr lang="en-US" dirty="0" err="1" smtClean="0">
                <a:latin typeface="+mn-lt"/>
              </a:rPr>
              <a:t>nVIDIA</a:t>
            </a:r>
            <a:r>
              <a:rPr lang="en-US" dirty="0" smtClean="0">
                <a:latin typeface="+mn-lt"/>
              </a:rPr>
              <a:t>), Supercomputing 2010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0515" y="4862289"/>
            <a:ext cx="3033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  <a:latin typeface="Arial Narrow" pitchFamily="34" charset="0"/>
              </a:rPr>
              <a:t>Logic-DRAM 3D stacks,</a:t>
            </a:r>
          </a:p>
          <a:p>
            <a:r>
              <a:rPr lang="en-US" b="1" dirty="0" smtClean="0">
                <a:solidFill>
                  <a:srgbClr val="0066CC"/>
                </a:solidFill>
                <a:latin typeface="Arial Narrow" pitchFamily="34" charset="0"/>
              </a:rPr>
              <a:t>micron-scale TSVs,</a:t>
            </a:r>
          </a:p>
          <a:p>
            <a:r>
              <a:rPr lang="en-US" b="1" dirty="0" smtClean="0">
                <a:solidFill>
                  <a:srgbClr val="0066CC"/>
                </a:solidFill>
                <a:latin typeface="Arial Narrow" pitchFamily="34" charset="0"/>
              </a:rPr>
              <a:t>less off-chip wire problems</a:t>
            </a:r>
            <a:endParaRPr lang="en-US" b="1" dirty="0">
              <a:solidFill>
                <a:srgbClr val="0066CC"/>
              </a:solidFill>
              <a:latin typeface="Arial Narrow" pitchFamily="34" charset="0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5558973" y="3062514"/>
            <a:ext cx="217714" cy="1843315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711371" y="3986784"/>
            <a:ext cx="326572" cy="725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03257" y="3461692"/>
            <a:ext cx="325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  <a:latin typeface="Arial Narrow" pitchFamily="34" charset="0"/>
              </a:rPr>
              <a:t>Fine-grained 3D,</a:t>
            </a:r>
          </a:p>
          <a:p>
            <a:r>
              <a:rPr lang="en-US" b="1" dirty="0" smtClean="0">
                <a:solidFill>
                  <a:srgbClr val="0066CC"/>
                </a:solidFill>
                <a:latin typeface="Arial Narrow" pitchFamily="34" charset="0"/>
              </a:rPr>
              <a:t>small size TSVs, </a:t>
            </a:r>
          </a:p>
          <a:p>
            <a:r>
              <a:rPr lang="en-US" b="1" dirty="0" smtClean="0">
                <a:solidFill>
                  <a:srgbClr val="0066CC"/>
                </a:solidFill>
                <a:latin typeface="Arial Narrow" pitchFamily="34" charset="0"/>
              </a:rPr>
              <a:t>less on-chip wire problems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675085" y="5152571"/>
            <a:ext cx="326572" cy="725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81485" y="2322357"/>
            <a:ext cx="2467427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CC"/>
                </a:solidFill>
                <a:latin typeface="Arial Narrow" pitchFamily="34" charset="0"/>
              </a:rPr>
              <a:t>3D can shorten these interconnects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ten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8599</TotalTime>
  <Words>2813</Words>
  <Application>Microsoft Office PowerPoint</Application>
  <PresentationFormat>On-screen Show (4:3)</PresentationFormat>
  <Paragraphs>678</Paragraphs>
  <Slides>51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Default Design</vt:lpstr>
      <vt:lpstr>Equation</vt:lpstr>
      <vt:lpstr>Slide 1</vt:lpstr>
      <vt:lpstr>28nm CMOS Technology with TSVs</vt:lpstr>
      <vt:lpstr>TSV diameter typically in the 5-50um range...</vt:lpstr>
      <vt:lpstr>TSVs in the 5-50um range pretty useful</vt:lpstr>
      <vt:lpstr>Fine-Grained 3D  Definition: Small TSV diameter, in the 20nm-250nm range</vt:lpstr>
      <vt:lpstr>Motivation for TSV diameter in the 20nm-250nm range </vt:lpstr>
      <vt:lpstr>On-chip interconnects: A big issue with scaling</vt:lpstr>
      <vt:lpstr>On-chip interconnect issues in commercial chips</vt:lpstr>
      <vt:lpstr>Situation in nVIDIA’s 28nm chips</vt:lpstr>
      <vt:lpstr>Previous work on Fine-Grained 3D [J. Davis, J. Meindl, K. Saraswat, R. Reif, et al., Proc. IEEE 2001]</vt:lpstr>
      <vt:lpstr>IntSim: The CAD tool used for our simulation study [D. C. Sekar, J. D. Meindl, et al., ICCAD 2007]</vt:lpstr>
      <vt:lpstr>IntSim-based analysis @ 22nm node</vt:lpstr>
      <vt:lpstr>Scaling with 3D or conventional 0.7x scaling?</vt:lpstr>
      <vt:lpstr>Theory: 2D Scaling vs. 3D Scaling</vt:lpstr>
      <vt:lpstr>Applications of Fine-Grained 3D: Logic-on-Logic Stacking </vt:lpstr>
      <vt:lpstr>Applications of Fine-Grained 3D: SRAM Stacking Atop Logic</vt:lpstr>
      <vt:lpstr>Applications of Fine-Grained 3D: nMOS and pMOS in Stacked Layers</vt:lpstr>
      <vt:lpstr>Evolutionary Methods to Get Fine-Grained 3D </vt:lpstr>
      <vt:lpstr>A state-of-the-art 3D TSV process today</vt:lpstr>
      <vt:lpstr>Why are TSV sizes in the um range today? Reason 1: Wafer-thinning issues</vt:lpstr>
      <vt:lpstr>Why are TSV sizes in the um range today? Reason 2: Misalignment during bonding </vt:lpstr>
      <vt:lpstr>Countermeasures for wafer thinning problems: (1) Use SOI wafers and Buried Oxide as etch stop</vt:lpstr>
      <vt:lpstr>Countermeasures for wafer thinning problems: (2) Use etch stop regions in bulk wafers</vt:lpstr>
      <vt:lpstr>Countermeasures for wafer thinning problems: (2) Use etch stop regions in bulk wafers</vt:lpstr>
      <vt:lpstr>Countermeasures for bonding misalignment problems: (1) If glass carriers, use CTE-matched ones</vt:lpstr>
      <vt:lpstr>Countermeasures for bonding misalignment problems: (2) Use oxide-oxide bonding</vt:lpstr>
      <vt:lpstr>Countermeasures for bonding misalignment problems: (2) Use oxide-oxide bonding (contd.)</vt:lpstr>
      <vt:lpstr>Countermeasures for bonding misalignment problems: (3) Wafer bow compensation</vt:lpstr>
      <vt:lpstr>IBM’s work in this area [S. Koester, et al. IBM Journal R&amp;D, 2008] [A. Topol, et al., IEDM 2005]</vt:lpstr>
      <vt:lpstr>Research Opportunities:  Silicon Temporary Carriers for High-Density TSVs?</vt:lpstr>
      <vt:lpstr>Research Opportunities in the High-Density TSV Space</vt:lpstr>
      <vt:lpstr>Revolutionary Methods to Get Fine-Grained 3D</vt:lpstr>
      <vt:lpstr>The Monolithic 3D Approach</vt:lpstr>
      <vt:lpstr>How are all SOI wafers manufactured today?</vt:lpstr>
      <vt:lpstr>Ion-cut (a.k.a Smart-CutTM)   Can also give stacked sub-100nm c-Si layers atop Cu/low k</vt:lpstr>
      <vt:lpstr>Monolithic 3D needs Sub-400oC Transistors</vt:lpstr>
      <vt:lpstr>One path to solving the dopant activation problem: Recessed Channel Transistors with Activation before Layer Transfer</vt:lpstr>
      <vt:lpstr>Recessed channel transistors used in manufacturing today  easier adoption</vt:lpstr>
      <vt:lpstr>RCATs vs. Planar Transistors: Experimental data from Samsung 88nm devices</vt:lpstr>
      <vt:lpstr>RCATs vs. Planar Transistors (contd.): Experimental data from Samsung 88nm devices</vt:lpstr>
      <vt:lpstr>We talked about logic all this time,  but fine-grained 3D can be applied to other areas as well</vt:lpstr>
      <vt:lpstr>Summary</vt:lpstr>
      <vt:lpstr>Summary</vt:lpstr>
      <vt:lpstr>Before we end, a couple of trivia questions...</vt:lpstr>
      <vt:lpstr>Trivia Question 1</vt:lpstr>
      <vt:lpstr>Fine-Grained 3D was commercialized by  Matrix Semiconductor in 2003</vt:lpstr>
      <vt:lpstr>Trivia Question 2</vt:lpstr>
      <vt:lpstr>Toshiba’s 32Gb Fine-Grained 3D Prototype Scheduled to go to production within 4 years</vt:lpstr>
      <vt:lpstr>Thank you</vt:lpstr>
      <vt:lpstr>Backup slide – Temporary carriers</vt:lpstr>
      <vt:lpstr>EVG Bonder Performance for Different Alignment Schemes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Windows User</cp:lastModifiedBy>
  <cp:revision>509</cp:revision>
  <dcterms:created xsi:type="dcterms:W3CDTF">2011-03-11T04:15:11Z</dcterms:created>
  <dcterms:modified xsi:type="dcterms:W3CDTF">2012-01-12T15:44:20Z</dcterms:modified>
</cp:coreProperties>
</file>