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65" r:id="rId3"/>
    <p:sldId id="353" r:id="rId4"/>
    <p:sldId id="366" r:id="rId5"/>
    <p:sldId id="367" r:id="rId6"/>
    <p:sldId id="357" r:id="rId7"/>
    <p:sldId id="358" r:id="rId8"/>
    <p:sldId id="359" r:id="rId9"/>
    <p:sldId id="363" r:id="rId10"/>
    <p:sldId id="360" r:id="rId11"/>
    <p:sldId id="361" r:id="rId12"/>
    <p:sldId id="36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FF00"/>
    <a:srgbClr val="339966"/>
    <a:srgbClr val="008080"/>
    <a:srgbClr val="006699"/>
    <a:srgbClr val="0066CC"/>
    <a:srgbClr val="339933"/>
    <a:srgbClr val="33CC33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4660"/>
  </p:normalViewPr>
  <p:slideViewPr>
    <p:cSldViewPr snapToGrid="0">
      <p:cViewPr>
        <p:scale>
          <a:sx n="68" d="100"/>
          <a:sy n="68" d="100"/>
        </p:scale>
        <p:origin x="-1302" y="-10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0E12674-A6A0-4827-9EFA-D0E899857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D7FAF-98BA-45EF-B86A-2CD6724CD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AA17A-4557-4D01-A693-35BC6E904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62162" cy="6042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8150" y="274638"/>
            <a:ext cx="6034088" cy="6042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A8A40-8B0B-4A63-8CBC-23A2838AA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38150" y="1638300"/>
            <a:ext cx="4038600" cy="467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38300"/>
            <a:ext cx="4038600" cy="467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135EE-4444-4878-BCD4-745A2E331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38150" y="274638"/>
            <a:ext cx="8248650" cy="6042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4D430-C249-4E9F-8F95-2058A72EC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60E2E-5DC0-4ACE-AEC9-5974CD176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BFBA4-B45C-40BC-A90B-E3C45B902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150" y="16383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383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312F7-8AFA-4A0E-9711-93A57CB6E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2D6A9-3B5F-4E37-B9F6-678BE7CAD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CF6AF-8137-44D1-BA7A-A23A4A30E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9103F-9F7B-4680-B9C2-170335AA9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1B040-F24C-4F72-ACED-1B76B1860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E2396-7B04-4CAC-9441-1970CC6D5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8150" y="16383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 Text Style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435725"/>
            <a:ext cx="2895600" cy="238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73AE"/>
                </a:solidFill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pic>
        <p:nvPicPr>
          <p:cNvPr id="2" name="Picture 7" descr="bar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57200" y="1422400"/>
            <a:ext cx="8229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8" descr="logo Large"/>
          <p:cNvPicPr>
            <a:picLocks noChangeAspect="1" noChangeArrowheads="1"/>
          </p:cNvPicPr>
          <p:nvPr/>
        </p:nvPicPr>
        <p:blipFill>
          <a:blip r:embed="rId16"/>
          <a:srcRect t="5380" b="5380"/>
          <a:stretch>
            <a:fillRect/>
          </a:stretch>
        </p:blipFill>
        <p:spPr bwMode="auto">
          <a:xfrm>
            <a:off x="381000" y="6296025"/>
            <a:ext cx="1524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7625" y="6426200"/>
            <a:ext cx="1019175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 typeface="Wingdings" pitchFamily="2" charset="2"/>
              <a:buNone/>
              <a:defRPr sz="1000"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fld id="{15EFA54F-C0C9-45D6-85E3-9A9BA9645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24600" y="6381750"/>
            <a:ext cx="101917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Helvetic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Helvetic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Helvetic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rgbClr val="0066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6699"/>
          </a:solidFill>
          <a:latin typeface="+mn-lt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>
          <a:solidFill>
            <a:srgbClr val="008080"/>
          </a:solidFill>
          <a:latin typeface="+mj-lt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rgbClr val="339966"/>
          </a:solidFill>
          <a:latin typeface="+mj-lt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400" i="1">
          <a:solidFill>
            <a:srgbClr val="00CC66"/>
          </a:solidFill>
          <a:latin typeface="Helvetica-Oblique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400" i="1">
          <a:solidFill>
            <a:srgbClr val="00CC66"/>
          </a:solidFill>
          <a:latin typeface="Helvetica-Oblique" charset="0"/>
          <a:cs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400" i="1">
          <a:solidFill>
            <a:srgbClr val="00CC66"/>
          </a:solidFill>
          <a:latin typeface="Helvetica-Oblique" charset="0"/>
          <a:cs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400" i="1">
          <a:solidFill>
            <a:srgbClr val="00CC66"/>
          </a:solidFill>
          <a:latin typeface="Helvetica-Oblique" charset="0"/>
          <a:cs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400" i="1">
          <a:solidFill>
            <a:srgbClr val="00CC66"/>
          </a:solidFill>
          <a:latin typeface="Helvetica-Oblique" charset="0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28AC19-CD73-4843-9CE3-D37DB23E11D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6387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700088" y="3125788"/>
            <a:ext cx="7772400" cy="1470025"/>
          </a:xfrm>
        </p:spPr>
        <p:txBody>
          <a:bodyPr/>
          <a:lstStyle/>
          <a:p>
            <a:pPr eaLnBrk="1" hangingPunct="1"/>
            <a:r>
              <a:rPr lang="en-US" sz="3600" smtClean="0"/>
              <a:t>Monolithic 3D-IC</a:t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200" smtClean="0"/>
              <a:t>Re-Inventing Wafer Scale Integration</a:t>
            </a:r>
            <a:r>
              <a:rPr lang="en-US" sz="3600" smtClean="0"/>
              <a:t/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16388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419225" y="4776788"/>
            <a:ext cx="6400800" cy="642937"/>
          </a:xfrm>
        </p:spPr>
        <p:txBody>
          <a:bodyPr/>
          <a:lstStyle/>
          <a:p>
            <a:pPr eaLnBrk="1" hangingPunct="1"/>
            <a:r>
              <a:rPr lang="en-US" smtClean="0"/>
              <a:t>The Cubic IC System ~ 100X Advantage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342900" y="1181100"/>
            <a:ext cx="8448675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2971800" y="6362700"/>
            <a:ext cx="3076575" cy="371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6391" name="Picture 6" descr="logo Large"/>
          <p:cNvPicPr>
            <a:picLocks noChangeAspect="1" noChangeArrowheads="1"/>
          </p:cNvPicPr>
          <p:nvPr/>
        </p:nvPicPr>
        <p:blipFill>
          <a:blip r:embed="rId2"/>
          <a:srcRect t="3587"/>
          <a:stretch>
            <a:fillRect/>
          </a:stretch>
        </p:blipFill>
        <p:spPr bwMode="auto">
          <a:xfrm>
            <a:off x="1819275" y="320675"/>
            <a:ext cx="5349875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200025" y="6267450"/>
            <a:ext cx="3076575" cy="561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Redundancy</a:t>
            </a:r>
          </a:p>
        </p:txBody>
      </p:sp>
      <p:pic>
        <p:nvPicPr>
          <p:cNvPr id="2457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7013" y="1689100"/>
            <a:ext cx="8240712" cy="46275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Transient Error Detector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 the redundancy to detect transient error</a:t>
            </a:r>
          </a:p>
          <a:p>
            <a:pPr lvl="1"/>
            <a:r>
              <a:rPr lang="en-US" smtClean="0">
                <a:cs typeface="Arial" charset="0"/>
              </a:rPr>
              <a:t>Transient error could caused enormous problem – “Toyota run- away” and could not be detected by current BIST </a:t>
            </a:r>
          </a:p>
          <a:p>
            <a:r>
              <a:rPr lang="en-US" smtClean="0"/>
              <a:t>Compare the output of the two corresponding F/F and latch the error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8" y="0"/>
            <a:ext cx="9015412" cy="630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3D Brain vs. 2D IC </a:t>
            </a:r>
            <a:r>
              <a:rPr lang="en-US" sz="2800" smtClean="0"/>
              <a:t>(1:3,000)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8763000" cy="6324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   Jack Sun, vice president of R&amp;D and chief technology officer at TSMC, said “to solve challenges associated with power constraint, the chip industry must "get some inspiration from the amazing human brain.”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 Sun said “the human brain has about 100 billion neural cells, equivalent to about 1 trillion IC transistors, yet draws only about 20 watts of power. By contrast, an advanced IC with 3 billion logic cells draws about 200 watts of power,” </a:t>
            </a:r>
          </a:p>
          <a:p>
            <a:pPr>
              <a:lnSpc>
                <a:spcPct val="160000"/>
              </a:lnSpc>
              <a:buFont typeface="Wingdings" pitchFamily="2" charset="2"/>
              <a:buNone/>
            </a:pPr>
            <a:r>
              <a:rPr lang="en-US" sz="1000" smtClean="0"/>
              <a:t>      </a:t>
            </a:r>
          </a:p>
          <a:p>
            <a:pPr>
              <a:lnSpc>
                <a:spcPct val="160000"/>
              </a:lnSpc>
              <a:buFont typeface="Wingdings" pitchFamily="2" charset="2"/>
              <a:buNone/>
            </a:pPr>
            <a:r>
              <a:rPr lang="en-US" sz="1000" smtClean="0"/>
              <a:t>      </a:t>
            </a:r>
            <a:r>
              <a:rPr lang="en-US" sz="1200" smtClean="0"/>
              <a:t>Panel debates keeping up with 'Gene's Law'</a:t>
            </a:r>
          </a:p>
          <a:p>
            <a:pPr>
              <a:buFont typeface="Wingdings" pitchFamily="2" charset="2"/>
              <a:buNone/>
            </a:pPr>
            <a:r>
              <a:rPr lang="en-US" sz="1200" smtClean="0"/>
              <a:t>      Dylan McGrath </a:t>
            </a:r>
          </a:p>
          <a:p>
            <a:pPr>
              <a:buFont typeface="Wingdings" pitchFamily="2" charset="2"/>
              <a:buNone/>
            </a:pPr>
            <a:r>
              <a:rPr lang="en-US" sz="1000" smtClean="0"/>
              <a:t>       </a:t>
            </a:r>
            <a:r>
              <a:rPr lang="en-US" sz="900" smtClean="0"/>
              <a:t>2/21/2011 10:01 PM EST</a:t>
            </a:r>
            <a:r>
              <a:rPr lang="en-US" smtClean="0"/>
              <a:t> </a:t>
            </a:r>
          </a:p>
        </p:txBody>
      </p:sp>
      <p:sp>
        <p:nvSpPr>
          <p:cNvPr id="17411" name="AutoShape 4" descr="Sent?number=1701009996&amp;part=1"/>
          <p:cNvSpPr>
            <a:spLocks noChangeAspect="1" noChangeArrowheads="1"/>
          </p:cNvSpPr>
          <p:nvPr/>
        </p:nvSpPr>
        <p:spPr bwMode="auto">
          <a:xfrm>
            <a:off x="152400" y="30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412" name="Picture 5" descr="Jack Su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5105400"/>
            <a:ext cx="11620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57225" y="2149475"/>
            <a:ext cx="7772400" cy="1470025"/>
          </a:xfrm>
        </p:spPr>
        <p:txBody>
          <a:bodyPr/>
          <a:lstStyle/>
          <a:p>
            <a:r>
              <a:rPr lang="en-US" sz="3600" smtClean="0">
                <a:latin typeface="Arial Narrow" pitchFamily="34" charset="0"/>
              </a:rPr>
              <a:t>Monolithic 3D to Enable Redundancy/Repair</a:t>
            </a:r>
            <a:r>
              <a:rPr lang="en-US" sz="3200" smtClean="0">
                <a:latin typeface="Arial Narrow" pitchFamily="34" charset="0"/>
              </a:rPr>
              <a:t/>
            </a:r>
            <a:br>
              <a:rPr lang="en-US" sz="3200" smtClean="0">
                <a:latin typeface="Arial Narrow" pitchFamily="34" charset="0"/>
              </a:rPr>
            </a:br>
            <a:endParaRPr lang="en-US" sz="3200" smtClean="0">
              <a:latin typeface="Arial Narrow" pitchFamily="34" charset="0"/>
            </a:endParaRP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352800"/>
            <a:ext cx="7096125" cy="2838450"/>
          </a:xfrm>
        </p:spPr>
        <p:txBody>
          <a:bodyPr/>
          <a:lstStyle/>
          <a:p>
            <a:r>
              <a:rPr lang="en-US" b="1" smtClean="0"/>
              <a:t>“Wafer” scale integration</a:t>
            </a:r>
          </a:p>
          <a:p>
            <a:r>
              <a:rPr lang="en-US" sz="2000" b="1" smtClean="0"/>
              <a:t>(Folded in 3D for Shorter Interconnect)</a:t>
            </a:r>
          </a:p>
          <a:p>
            <a:r>
              <a:rPr lang="en-US" b="1" smtClean="0"/>
              <a:t>Ultra High complexity with Ultra High Yield,</a:t>
            </a:r>
          </a:p>
          <a:p>
            <a:r>
              <a:rPr lang="en-US" b="1" smtClean="0"/>
              <a:t>Leveraging 3D Repair/Redundancy</a:t>
            </a:r>
          </a:p>
          <a:p>
            <a:r>
              <a:rPr lang="en-US" sz="2000" b="1" smtClean="0"/>
              <a:t>+ Transient Error Detection and Isolation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smtClean="0"/>
              <a:t>Possible “Wafer” Scale 3D Integration Advantage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885950"/>
            <a:ext cx="8229600" cy="4430713"/>
          </a:xfrm>
        </p:spPr>
        <p:txBody>
          <a:bodyPr/>
          <a:lstStyle/>
          <a:p>
            <a:r>
              <a:rPr lang="en-US" smtClean="0"/>
              <a:t>~10X Advantage of 3D WSI vs. 2D @ Board Level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~10X Advantage of 3D WSI vs. 2D @ Rack Level </a:t>
            </a:r>
          </a:p>
          <a:p>
            <a:endParaRPr lang="en-US" smtClean="0"/>
          </a:p>
          <a:p>
            <a:r>
              <a:rPr lang="en-US" smtClean="0"/>
              <a:t>~10X Advantage of 3D WSI vs. 2D @ Server Farm Level</a:t>
            </a:r>
          </a:p>
          <a:p>
            <a:pPr algn="just"/>
            <a:endParaRPr lang="en-US" sz="2800" smtClean="0"/>
          </a:p>
          <a:p>
            <a:pPr algn="just">
              <a:buFont typeface="Wingdings" pitchFamily="2" charset="2"/>
              <a:buNone/>
            </a:pPr>
            <a:r>
              <a:rPr lang="en-US" smtClean="0"/>
              <a:t>Overall, ~1000x advantage possible, all due to shorter </a:t>
            </a:r>
          </a:p>
          <a:p>
            <a:pPr algn="just">
              <a:buFont typeface="Wingdings" pitchFamily="2" charset="2"/>
              <a:buNone/>
            </a:pPr>
            <a:r>
              <a:rPr lang="en-US" smtClean="0"/>
              <a:t>wires... Instead of placing chips on different packages, </a:t>
            </a:r>
          </a:p>
          <a:p>
            <a:pPr algn="just">
              <a:buFont typeface="Wingdings" pitchFamily="2" charset="2"/>
              <a:buNone/>
            </a:pPr>
            <a:r>
              <a:rPr lang="en-US" smtClean="0"/>
              <a:t>boards and racks, we integrate on the same stacked chip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Cost of Defect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28775"/>
            <a:ext cx="914400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089150" y="5942013"/>
            <a:ext cx="6369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Charles Chiang, Jami Kawa</a:t>
            </a:r>
          </a:p>
          <a:p>
            <a:r>
              <a:rPr lang="en-US"/>
              <a:t>Design for Manufacturability and Yield for Nano-Scale CMOS</a:t>
            </a:r>
          </a:p>
          <a:p>
            <a:r>
              <a:rPr lang="en-US"/>
              <a:t>ISBN 978-1-4020-5188-3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Repair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Monolithic 3D wafer where:</a:t>
            </a:r>
          </a:p>
          <a:p>
            <a:pPr lvl="1"/>
            <a:r>
              <a:rPr lang="en-US" smtClean="0">
                <a:cs typeface="Arial" charset="0"/>
              </a:rPr>
              <a:t>All primary output are also wired to top layer</a:t>
            </a:r>
          </a:p>
          <a:p>
            <a:pPr lvl="1"/>
            <a:r>
              <a:rPr lang="en-US" smtClean="0">
                <a:cs typeface="Arial" charset="0"/>
              </a:rPr>
              <a:t>All F/F input are switchable to be fed from top layer</a:t>
            </a:r>
          </a:p>
          <a:p>
            <a:r>
              <a:rPr lang="en-US" smtClean="0"/>
              <a:t>Full test in the fab – preferably contact less</a:t>
            </a:r>
          </a:p>
          <a:p>
            <a:r>
              <a:rPr lang="en-US" smtClean="0"/>
              <a:t>Reconstruction of any failed logic-cone at the top layer by Direct Write eBeam</a:t>
            </a:r>
          </a:p>
          <a:p>
            <a:r>
              <a:rPr lang="en-US" smtClean="0"/>
              <a:t>Switch F/F input to be fed from the top layer	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5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88900"/>
            <a:ext cx="9144000" cy="61055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Redundancy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Monolithic 3D wafer where:</a:t>
            </a:r>
          </a:p>
          <a:p>
            <a:pPr lvl="1"/>
            <a:r>
              <a:rPr lang="en-US" smtClean="0">
                <a:cs typeface="Arial" charset="0"/>
              </a:rPr>
              <a:t>Each layer is overlaid with identical layer </a:t>
            </a:r>
          </a:p>
          <a:p>
            <a:pPr lvl="1"/>
            <a:r>
              <a:rPr lang="en-US" smtClean="0">
                <a:cs typeface="Arial" charset="0"/>
              </a:rPr>
              <a:t>All primary output are exchangeable with the upper layer</a:t>
            </a:r>
          </a:p>
          <a:p>
            <a:pPr lvl="1"/>
            <a:r>
              <a:rPr lang="en-US" smtClean="0">
                <a:cs typeface="Arial" charset="0"/>
              </a:rPr>
              <a:t>All F/F input are switchable to be fed from upper layer</a:t>
            </a:r>
          </a:p>
          <a:p>
            <a:r>
              <a:rPr lang="en-US" smtClean="0"/>
              <a:t>Self test</a:t>
            </a:r>
          </a:p>
          <a:p>
            <a:pPr lvl="1"/>
            <a:r>
              <a:rPr lang="en-US" smtClean="0">
                <a:cs typeface="Arial" charset="0"/>
              </a:rPr>
              <a:t>In the fab – preferably contact less</a:t>
            </a:r>
          </a:p>
          <a:p>
            <a:pPr lvl="1"/>
            <a:r>
              <a:rPr lang="en-US" smtClean="0">
                <a:cs typeface="Arial" charset="0"/>
              </a:rPr>
              <a:t>In the field</a:t>
            </a:r>
          </a:p>
          <a:p>
            <a:r>
              <a:rPr lang="en-US" smtClean="0"/>
              <a:t>Replace any failed section with the one overlaid it.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57"/>
          <p:cNvSpPr txBox="1">
            <a:spLocks noChangeArrowheads="1"/>
          </p:cNvSpPr>
          <p:nvPr/>
        </p:nvSpPr>
        <p:spPr bwMode="auto">
          <a:xfrm>
            <a:off x="449263" y="798513"/>
            <a:ext cx="8694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73AE"/>
                </a:solidFill>
                <a:latin typeface="Helvetica" pitchFamily="34" charset="0"/>
              </a:rPr>
              <a:t>A Novel Redundancy Scheme for Logic, Analog, …</a:t>
            </a:r>
            <a:r>
              <a:rPr lang="en-US" sz="240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752600"/>
            <a:ext cx="6072188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04800" y="4819650"/>
            <a:ext cx="84582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66CC"/>
                </a:solidFill>
                <a:latin typeface="Helvetica-Light"/>
                <a:cs typeface="Calibri" pitchFamily="34" charset="0"/>
              </a:rPr>
              <a:t> Swap at logic cone granularity.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66CC"/>
                </a:solidFill>
                <a:latin typeface="Helvetica-Light"/>
                <a:cs typeface="Calibri" pitchFamily="34" charset="0"/>
              </a:rPr>
              <a:t> Redundant logic cone/block directly above, so no performance penalty. 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66CC"/>
                </a:solidFill>
                <a:latin typeface="Helvetica-Light"/>
                <a:cs typeface="Calibri" pitchFamily="34" charset="0"/>
              </a:rPr>
              <a:t> Negligible design effort, since redundant layer is exact copy.</a:t>
            </a:r>
            <a:endParaRPr lang="en-US" sz="2000">
              <a:solidFill>
                <a:srgbClr val="0066CC"/>
              </a:solidFill>
              <a:latin typeface="Helvetica-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"/>
      </a:majorFont>
      <a:minorFont>
        <a:latin typeface="Helvetica-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4256</TotalTime>
  <Words>395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Helvetica</vt:lpstr>
      <vt:lpstr>Helvetica-Light</vt:lpstr>
      <vt:lpstr>Wingdings</vt:lpstr>
      <vt:lpstr>Helvetica-Oblique</vt:lpstr>
      <vt:lpstr>Symbol</vt:lpstr>
      <vt:lpstr>Arial Narrow</vt:lpstr>
      <vt:lpstr>Calibri</vt:lpstr>
      <vt:lpstr>Default Design</vt:lpstr>
      <vt:lpstr>Monolithic 3D-IC  Re-Inventing Wafer Scale Integration </vt:lpstr>
      <vt:lpstr>3D Brain vs. 2D IC (1:3,000)</vt:lpstr>
      <vt:lpstr>Monolithic 3D to Enable Redundancy/Repair </vt:lpstr>
      <vt:lpstr>Possible “Wafer” Scale 3D Integration Advantage</vt:lpstr>
      <vt:lpstr>Cost of Defect</vt:lpstr>
      <vt:lpstr>Repair</vt:lpstr>
      <vt:lpstr>Slide 7</vt:lpstr>
      <vt:lpstr>Redundancy</vt:lpstr>
      <vt:lpstr>Slide 9</vt:lpstr>
      <vt:lpstr>Redundancy</vt:lpstr>
      <vt:lpstr>Transient Error Detector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</dc:creator>
  <cp:lastModifiedBy>Zvi</cp:lastModifiedBy>
  <cp:revision>90</cp:revision>
  <dcterms:created xsi:type="dcterms:W3CDTF">2011-03-11T04:15:11Z</dcterms:created>
  <dcterms:modified xsi:type="dcterms:W3CDTF">2011-12-14T17:35:55Z</dcterms:modified>
</cp:coreProperties>
</file>