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Default Extension="docx" ContentType="application/vnd.openxmlformats-officedocument.wordprocessingml.document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diagrams/quickStyle1.xml" ContentType="application/vnd.openxmlformats-officedocument.drawingml.diagramStyle+xml"/>
  <Override PartName="/ppt/notesSlides/notesSlide5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433" r:id="rId2"/>
    <p:sldId id="685" r:id="rId3"/>
    <p:sldId id="688" r:id="rId4"/>
    <p:sldId id="690" r:id="rId5"/>
    <p:sldId id="691" r:id="rId6"/>
    <p:sldId id="717" r:id="rId7"/>
    <p:sldId id="716" r:id="rId8"/>
    <p:sldId id="696" r:id="rId9"/>
    <p:sldId id="702" r:id="rId10"/>
    <p:sldId id="704" r:id="rId11"/>
    <p:sldId id="701" r:id="rId12"/>
    <p:sldId id="735" r:id="rId13"/>
    <p:sldId id="709" r:id="rId14"/>
    <p:sldId id="710" r:id="rId15"/>
    <p:sldId id="711" r:id="rId16"/>
    <p:sldId id="712" r:id="rId17"/>
    <p:sldId id="325" r:id="rId18"/>
    <p:sldId id="620" r:id="rId19"/>
    <p:sldId id="432" r:id="rId20"/>
    <p:sldId id="431" r:id="rId21"/>
    <p:sldId id="628" r:id="rId22"/>
    <p:sldId id="321" r:id="rId23"/>
    <p:sldId id="322" r:id="rId24"/>
    <p:sldId id="323" r:id="rId25"/>
    <p:sldId id="324" r:id="rId26"/>
    <p:sldId id="673" r:id="rId27"/>
    <p:sldId id="674" r:id="rId28"/>
    <p:sldId id="675" r:id="rId29"/>
    <p:sldId id="676" r:id="rId30"/>
    <p:sldId id="679" r:id="rId31"/>
    <p:sldId id="680" r:id="rId32"/>
    <p:sldId id="681" r:id="rId33"/>
    <p:sldId id="682" r:id="rId34"/>
    <p:sldId id="683" r:id="rId35"/>
    <p:sldId id="684" r:id="rId36"/>
    <p:sldId id="629" r:id="rId37"/>
    <p:sldId id="550" r:id="rId38"/>
    <p:sldId id="564" r:id="rId39"/>
    <p:sldId id="714" r:id="rId40"/>
    <p:sldId id="563" r:id="rId41"/>
    <p:sldId id="713" r:id="rId42"/>
    <p:sldId id="565" r:id="rId43"/>
    <p:sldId id="715" r:id="rId44"/>
    <p:sldId id="399" r:id="rId45"/>
    <p:sldId id="373" r:id="rId46"/>
    <p:sldId id="718" r:id="rId47"/>
    <p:sldId id="719" r:id="rId48"/>
    <p:sldId id="723" r:id="rId49"/>
    <p:sldId id="724" r:id="rId50"/>
    <p:sldId id="725" r:id="rId51"/>
    <p:sldId id="726" r:id="rId52"/>
    <p:sldId id="727" r:id="rId53"/>
    <p:sldId id="728" r:id="rId54"/>
    <p:sldId id="729" r:id="rId55"/>
    <p:sldId id="730" r:id="rId56"/>
    <p:sldId id="732" r:id="rId57"/>
    <p:sldId id="731" r:id="rId58"/>
    <p:sldId id="733" r:id="rId59"/>
    <p:sldId id="734" r:id="rId60"/>
  </p:sldIdLst>
  <p:sldSz cx="9144000" cy="6858000" type="screen4x3"/>
  <p:notesSz cx="7102475" cy="93884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33CC33"/>
    <a:srgbClr val="996600"/>
    <a:srgbClr val="339966"/>
    <a:srgbClr val="990000"/>
    <a:srgbClr val="CCFFCC"/>
    <a:srgbClr val="009900"/>
    <a:srgbClr val="663300"/>
    <a:srgbClr val="0000FF"/>
  </p:clrMru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054" autoAdjust="0"/>
    <p:restoredTop sz="94701" autoAdjust="0"/>
  </p:normalViewPr>
  <p:slideViewPr>
    <p:cSldViewPr snapToGrid="0">
      <p:cViewPr varScale="1">
        <p:scale>
          <a:sx n="112" d="100"/>
          <a:sy n="112" d="100"/>
        </p:scale>
        <p:origin x="-4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-2790" y="-90"/>
      </p:cViewPr>
      <p:guideLst>
        <p:guide orient="horz" pos="2957"/>
        <p:guide pos="2237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BF576F-634D-4714-BF17-735DAE881097}" type="doc">
      <dgm:prSet loTypeId="urn:microsoft.com/office/officeart/2009/layout/CircleArrowProcess" loCatId="cycle" qsTypeId="urn:microsoft.com/office/officeart/2005/8/quickstyle/simple1#2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2D629F32-2C80-460E-8CA4-B0890A439C3F}">
      <dgm:prSet phldrT="[Text]" custT="1"/>
      <dgm:spPr/>
      <dgm:t>
        <a:bodyPr/>
        <a:lstStyle/>
        <a:p>
          <a:r>
            <a:rPr lang="en-US" sz="1800" b="1" dirty="0" smtClean="0">
              <a:latin typeface="Arial Narrow" pitchFamily="34" charset="0"/>
            </a:rPr>
            <a:t>LOGIC</a:t>
          </a:r>
          <a:endParaRPr lang="en-US" sz="1000" b="1" dirty="0">
            <a:latin typeface="Arial Narrow" pitchFamily="34" charset="0"/>
          </a:endParaRPr>
        </a:p>
      </dgm:t>
    </dgm:pt>
    <dgm:pt modelId="{6D3567BD-8299-4662-BDFF-93CE05B29F7A}" type="parTrans" cxnId="{1FB38C0D-A6DD-4C15-9C21-8225A15CAAD6}">
      <dgm:prSet/>
      <dgm:spPr/>
      <dgm:t>
        <a:bodyPr/>
        <a:lstStyle/>
        <a:p>
          <a:endParaRPr lang="en-US"/>
        </a:p>
      </dgm:t>
    </dgm:pt>
    <dgm:pt modelId="{389C6C9A-232F-451E-9D44-F5D84106C1DD}" type="sibTrans" cxnId="{1FB38C0D-A6DD-4C15-9C21-8225A15CAAD6}">
      <dgm:prSet/>
      <dgm:spPr/>
      <dgm:t>
        <a:bodyPr/>
        <a:lstStyle/>
        <a:p>
          <a:endParaRPr lang="en-US"/>
        </a:p>
      </dgm:t>
    </dgm:pt>
    <dgm:pt modelId="{E9338A8D-E5FA-4B99-87D4-24FF0E9AAD5A}">
      <dgm:prSet phldrT="[Text]" custT="1"/>
      <dgm:spPr/>
      <dgm:t>
        <a:bodyPr/>
        <a:lstStyle/>
        <a:p>
          <a:r>
            <a:rPr lang="en-US" sz="1800" b="1" dirty="0" smtClean="0">
              <a:latin typeface="Arial Narrow" pitchFamily="34" charset="0"/>
            </a:rPr>
            <a:t>MEMORY</a:t>
          </a:r>
          <a:endParaRPr lang="en-US" sz="1800" b="1" dirty="0">
            <a:latin typeface="Arial Narrow" pitchFamily="34" charset="0"/>
          </a:endParaRPr>
        </a:p>
      </dgm:t>
    </dgm:pt>
    <dgm:pt modelId="{12E781A2-DFE2-408A-8918-C3A2E09F828C}" type="parTrans" cxnId="{BAD94CF1-4EC5-4A28-B25E-B8615AD042DE}">
      <dgm:prSet/>
      <dgm:spPr/>
      <dgm:t>
        <a:bodyPr/>
        <a:lstStyle/>
        <a:p>
          <a:endParaRPr lang="en-US"/>
        </a:p>
      </dgm:t>
    </dgm:pt>
    <dgm:pt modelId="{04CA5A72-94EE-44D2-84D1-C82BC7A04312}" type="sibTrans" cxnId="{BAD94CF1-4EC5-4A28-B25E-B8615AD042DE}">
      <dgm:prSet/>
      <dgm:spPr/>
      <dgm:t>
        <a:bodyPr/>
        <a:lstStyle/>
        <a:p>
          <a:endParaRPr lang="en-US"/>
        </a:p>
      </dgm:t>
    </dgm:pt>
    <dgm:pt modelId="{436703C1-88F5-4AC7-9256-001BE880BC5C}">
      <dgm:prSet phldrT="[Text]" custT="1"/>
      <dgm:spPr/>
      <dgm:t>
        <a:bodyPr/>
        <a:lstStyle/>
        <a:p>
          <a:r>
            <a:rPr lang="en-US" sz="1600" b="1" dirty="0" smtClean="0">
              <a:latin typeface="Arial Narrow" pitchFamily="34" charset="0"/>
            </a:rPr>
            <a:t>OPTO-ELECTRONICS</a:t>
          </a:r>
          <a:endParaRPr lang="en-US" sz="1600" b="1" dirty="0">
            <a:latin typeface="Arial Narrow" pitchFamily="34" charset="0"/>
          </a:endParaRPr>
        </a:p>
      </dgm:t>
    </dgm:pt>
    <dgm:pt modelId="{1E0339C6-D623-4F8B-B6F3-B1FA2D871F29}" type="parTrans" cxnId="{F0DEA926-859D-4BCA-ADD6-945F505531DA}">
      <dgm:prSet/>
      <dgm:spPr/>
      <dgm:t>
        <a:bodyPr/>
        <a:lstStyle/>
        <a:p>
          <a:endParaRPr lang="en-US"/>
        </a:p>
      </dgm:t>
    </dgm:pt>
    <dgm:pt modelId="{4B9F42F2-1CAF-4CCE-83C1-D2B7B12D0B3F}" type="sibTrans" cxnId="{F0DEA926-859D-4BCA-ADD6-945F505531DA}">
      <dgm:prSet/>
      <dgm:spPr/>
      <dgm:t>
        <a:bodyPr/>
        <a:lstStyle/>
        <a:p>
          <a:endParaRPr lang="en-US"/>
        </a:p>
      </dgm:t>
    </dgm:pt>
    <dgm:pt modelId="{7395172D-44B0-43D6-B1EC-BC26D220B373}" type="pres">
      <dgm:prSet presAssocID="{F8BF576F-634D-4714-BF17-735DAE881097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546898E-1600-49BA-98DA-740BB2BF8D51}" type="pres">
      <dgm:prSet presAssocID="{2D629F32-2C80-460E-8CA4-B0890A439C3F}" presName="Accent1" presStyleCnt="0"/>
      <dgm:spPr/>
    </dgm:pt>
    <dgm:pt modelId="{FAA28287-7A04-4BC1-AF66-ADF25E5D53CF}" type="pres">
      <dgm:prSet presAssocID="{2D629F32-2C80-460E-8CA4-B0890A439C3F}" presName="Accent" presStyleLbl="node1" presStyleIdx="0" presStyleCnt="3" custLinFactNeighborX="-13391" custLinFactNeighborY="-34533"/>
      <dgm:spPr/>
    </dgm:pt>
    <dgm:pt modelId="{15CD1474-ACD4-4B99-8E99-CF466D56B772}" type="pres">
      <dgm:prSet presAssocID="{2D629F32-2C80-460E-8CA4-B0890A439C3F}" presName="Parent1" presStyleLbl="revTx" presStyleIdx="0" presStyleCnt="3" custLinFactY="-34025" custLinFactNeighborX="-22990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E1601A-BDFC-44EA-9A80-CE5A3CF438CF}" type="pres">
      <dgm:prSet presAssocID="{E9338A8D-E5FA-4B99-87D4-24FF0E9AAD5A}" presName="Accent2" presStyleCnt="0"/>
      <dgm:spPr/>
    </dgm:pt>
    <dgm:pt modelId="{5917A181-0A39-4ABF-9CCB-4E6DF6C93858}" type="pres">
      <dgm:prSet presAssocID="{E9338A8D-E5FA-4B99-87D4-24FF0E9AAD5A}" presName="Accent" presStyleLbl="node1" presStyleIdx="1" presStyleCnt="3" custAng="19022592" custLinFactNeighborX="21091" custLinFactNeighborY="11317"/>
      <dgm:spPr/>
    </dgm:pt>
    <dgm:pt modelId="{A518377A-090C-4F71-81C5-35E110D9661A}" type="pres">
      <dgm:prSet presAssocID="{E9338A8D-E5FA-4B99-87D4-24FF0E9AAD5A}" presName="Parent2" presStyleLbl="revTx" presStyleIdx="1" presStyleCnt="3" custLinFactNeighborX="35650" custLinFactNeighborY="299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5477D6-C55E-4187-83A1-FBB3464C84C0}" type="pres">
      <dgm:prSet presAssocID="{436703C1-88F5-4AC7-9256-001BE880BC5C}" presName="Accent3" presStyleCnt="0"/>
      <dgm:spPr/>
    </dgm:pt>
    <dgm:pt modelId="{D61F1EB9-A061-46A7-986B-7316ABEEA020}" type="pres">
      <dgm:prSet presAssocID="{436703C1-88F5-4AC7-9256-001BE880BC5C}" presName="Accent" presStyleLbl="node1" presStyleIdx="2" presStyleCnt="3" custScaleX="104998" custScaleY="106158" custLinFactNeighborX="-14117" custLinFactNeighborY="50524"/>
      <dgm:spPr/>
    </dgm:pt>
    <dgm:pt modelId="{753DAE05-3535-4371-8862-C09B50D1BB8B}" type="pres">
      <dgm:prSet presAssocID="{436703C1-88F5-4AC7-9256-001BE880BC5C}" presName="Parent3" presStyleLbl="revTx" presStyleIdx="2" presStyleCnt="3" custScaleX="132795" custScaleY="115657" custLinFactY="56400" custLinFactNeighborX="-21850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B38C0D-A6DD-4C15-9C21-8225A15CAAD6}" srcId="{F8BF576F-634D-4714-BF17-735DAE881097}" destId="{2D629F32-2C80-460E-8CA4-B0890A439C3F}" srcOrd="0" destOrd="0" parTransId="{6D3567BD-8299-4662-BDFF-93CE05B29F7A}" sibTransId="{389C6C9A-232F-451E-9D44-F5D84106C1DD}"/>
    <dgm:cxn modelId="{F0DEA926-859D-4BCA-ADD6-945F505531DA}" srcId="{F8BF576F-634D-4714-BF17-735DAE881097}" destId="{436703C1-88F5-4AC7-9256-001BE880BC5C}" srcOrd="2" destOrd="0" parTransId="{1E0339C6-D623-4F8B-B6F3-B1FA2D871F29}" sibTransId="{4B9F42F2-1CAF-4CCE-83C1-D2B7B12D0B3F}"/>
    <dgm:cxn modelId="{C2AB739C-8D88-4C5A-BB1D-24F4F8C56388}" type="presOf" srcId="{F8BF576F-634D-4714-BF17-735DAE881097}" destId="{7395172D-44B0-43D6-B1EC-BC26D220B373}" srcOrd="0" destOrd="0" presId="urn:microsoft.com/office/officeart/2009/layout/CircleArrowProcess"/>
    <dgm:cxn modelId="{6D8B389D-E8DD-4129-AD8C-21797CFA350B}" type="presOf" srcId="{436703C1-88F5-4AC7-9256-001BE880BC5C}" destId="{753DAE05-3535-4371-8862-C09B50D1BB8B}" srcOrd="0" destOrd="0" presId="urn:microsoft.com/office/officeart/2009/layout/CircleArrowProcess"/>
    <dgm:cxn modelId="{BAD94CF1-4EC5-4A28-B25E-B8615AD042DE}" srcId="{F8BF576F-634D-4714-BF17-735DAE881097}" destId="{E9338A8D-E5FA-4B99-87D4-24FF0E9AAD5A}" srcOrd="1" destOrd="0" parTransId="{12E781A2-DFE2-408A-8918-C3A2E09F828C}" sibTransId="{04CA5A72-94EE-44D2-84D1-C82BC7A04312}"/>
    <dgm:cxn modelId="{EB23918F-DF39-4B62-BE44-5C80BE4C0096}" type="presOf" srcId="{E9338A8D-E5FA-4B99-87D4-24FF0E9AAD5A}" destId="{A518377A-090C-4F71-81C5-35E110D9661A}" srcOrd="0" destOrd="0" presId="urn:microsoft.com/office/officeart/2009/layout/CircleArrowProcess"/>
    <dgm:cxn modelId="{26595B26-041F-4ABE-8739-D8BF04CA57D0}" type="presOf" srcId="{2D629F32-2C80-460E-8CA4-B0890A439C3F}" destId="{15CD1474-ACD4-4B99-8E99-CF466D56B772}" srcOrd="0" destOrd="0" presId="urn:microsoft.com/office/officeart/2009/layout/CircleArrowProcess"/>
    <dgm:cxn modelId="{0BC3BB4C-9965-42A4-92E3-7C5BF6D813BA}" type="presParOf" srcId="{7395172D-44B0-43D6-B1EC-BC26D220B373}" destId="{6546898E-1600-49BA-98DA-740BB2BF8D51}" srcOrd="0" destOrd="0" presId="urn:microsoft.com/office/officeart/2009/layout/CircleArrowProcess"/>
    <dgm:cxn modelId="{4F0FAEAE-6ABB-46D4-ACFA-99B0A0D2553F}" type="presParOf" srcId="{6546898E-1600-49BA-98DA-740BB2BF8D51}" destId="{FAA28287-7A04-4BC1-AF66-ADF25E5D53CF}" srcOrd="0" destOrd="0" presId="urn:microsoft.com/office/officeart/2009/layout/CircleArrowProcess"/>
    <dgm:cxn modelId="{F0305035-F7A5-446F-96EB-6EAF98B82A77}" type="presParOf" srcId="{7395172D-44B0-43D6-B1EC-BC26D220B373}" destId="{15CD1474-ACD4-4B99-8E99-CF466D56B772}" srcOrd="1" destOrd="0" presId="urn:microsoft.com/office/officeart/2009/layout/CircleArrowProcess"/>
    <dgm:cxn modelId="{E7398E97-7143-4974-9194-7B19E8C25BD3}" type="presParOf" srcId="{7395172D-44B0-43D6-B1EC-BC26D220B373}" destId="{40E1601A-BDFC-44EA-9A80-CE5A3CF438CF}" srcOrd="2" destOrd="0" presId="urn:microsoft.com/office/officeart/2009/layout/CircleArrowProcess"/>
    <dgm:cxn modelId="{06F6FE80-D672-4E4E-9C03-D15054DC77FE}" type="presParOf" srcId="{40E1601A-BDFC-44EA-9A80-CE5A3CF438CF}" destId="{5917A181-0A39-4ABF-9CCB-4E6DF6C93858}" srcOrd="0" destOrd="0" presId="urn:microsoft.com/office/officeart/2009/layout/CircleArrowProcess"/>
    <dgm:cxn modelId="{16542675-D9F0-41A0-9CEE-4AFE02C98981}" type="presParOf" srcId="{7395172D-44B0-43D6-B1EC-BC26D220B373}" destId="{A518377A-090C-4F71-81C5-35E110D9661A}" srcOrd="3" destOrd="0" presId="urn:microsoft.com/office/officeart/2009/layout/CircleArrowProcess"/>
    <dgm:cxn modelId="{D19DAE6E-FBBC-4684-A31D-D743A081FAFC}" type="presParOf" srcId="{7395172D-44B0-43D6-B1EC-BC26D220B373}" destId="{F75477D6-C55E-4187-83A1-FBB3464C84C0}" srcOrd="4" destOrd="0" presId="urn:microsoft.com/office/officeart/2009/layout/CircleArrowProcess"/>
    <dgm:cxn modelId="{B0EE47D4-1111-4A19-9BAD-B53DF7994812}" type="presParOf" srcId="{F75477D6-C55E-4187-83A1-FBB3464C84C0}" destId="{D61F1EB9-A061-46A7-986B-7316ABEEA020}" srcOrd="0" destOrd="0" presId="urn:microsoft.com/office/officeart/2009/layout/CircleArrowProcess"/>
    <dgm:cxn modelId="{B7E98DDA-5FF8-45E4-A6E9-D9FCA3DC124D}" type="presParOf" srcId="{7395172D-44B0-43D6-B1EC-BC26D220B373}" destId="{753DAE05-3535-4371-8862-C09B50D1BB8B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Relationship Id="rId4" Type="http://schemas.openxmlformats.org/officeDocument/2006/relationships/image" Target="../media/image4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defTabSz="94297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4022725" y="0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pPr>
              <a:defRPr/>
            </a:pPr>
            <a:fld id="{7B62A479-E812-4B69-AF5B-23FA4EA13094}" type="datetimeFigureOut">
              <a:rPr lang="en-US"/>
              <a:pPr>
                <a:defRPr/>
              </a:pPr>
              <a:t>10/7/2013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916988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defTabSz="94297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4022725" y="8916988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pPr>
              <a:defRPr/>
            </a:pPr>
            <a:fld id="{46A0E679-F508-44A1-A886-101A6274A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defTabSz="94297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704850"/>
            <a:ext cx="4692650" cy="3519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459288"/>
            <a:ext cx="5683250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6988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defTabSz="94297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8916988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pPr>
              <a:defRPr/>
            </a:pPr>
            <a:fld id="{39D6B39A-603D-4061-9EFF-70B82E98F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41315" name="Slide Number Placeholder 3"/>
          <p:cNvSpPr txBox="1">
            <a:spLocks noGrp="1"/>
          </p:cNvSpPr>
          <p:nvPr/>
        </p:nvSpPr>
        <p:spPr bwMode="auto">
          <a:xfrm>
            <a:off x="4022725" y="8916988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229" tIns="47114" rIns="94229" bIns="47114" anchor="b"/>
          <a:lstStyle/>
          <a:p>
            <a:pPr algn="r" defTabSz="942975"/>
            <a:fld id="{ABD305F6-A521-4A2F-9D0F-64D3E600156C}" type="slidenum">
              <a:rPr lang="en-US" sz="1200">
                <a:latin typeface="Calibri" pitchFamily="34" charset="0"/>
              </a:rPr>
              <a:pPr algn="r" defTabSz="942975"/>
              <a:t>13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 txBox="1">
            <a:spLocks noGrp="1" noChangeArrowheads="1"/>
          </p:cNvSpPr>
          <p:nvPr/>
        </p:nvSpPr>
        <p:spPr bwMode="auto">
          <a:xfrm>
            <a:off x="4022725" y="8916988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229" tIns="47114" rIns="94229" bIns="47114" anchor="b"/>
          <a:lstStyle/>
          <a:p>
            <a:pPr algn="r" defTabSz="942975"/>
            <a:fld id="{8DC3F3CB-1DDE-4801-90A2-F2AB0F4CF5D8}" type="slidenum">
              <a:rPr lang="en-US" sz="1200"/>
              <a:pPr algn="r" defTabSz="942975"/>
              <a:t>22</a:t>
            </a:fld>
            <a:endParaRPr lang="en-US" sz="1200"/>
          </a:p>
        </p:txBody>
      </p:sp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59748" name="Slide Number Placeholder 3"/>
          <p:cNvSpPr txBox="1">
            <a:spLocks noGrp="1"/>
          </p:cNvSpPr>
          <p:nvPr/>
        </p:nvSpPr>
        <p:spPr bwMode="auto">
          <a:xfrm>
            <a:off x="4022725" y="8916988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229" tIns="47114" rIns="94229" bIns="47114" anchor="b"/>
          <a:lstStyle/>
          <a:p>
            <a:pPr algn="r" defTabSz="942975"/>
            <a:fld id="{EBDC88FB-187C-4153-BAB6-F1131CAA8FC7}" type="slidenum">
              <a:rPr lang="en-US" sz="1200"/>
              <a:pPr algn="r" defTabSz="942975"/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 txBox="1">
            <a:spLocks noGrp="1" noChangeArrowheads="1"/>
          </p:cNvSpPr>
          <p:nvPr/>
        </p:nvSpPr>
        <p:spPr bwMode="auto">
          <a:xfrm>
            <a:off x="4022725" y="8916988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229" tIns="47114" rIns="94229" bIns="47114" anchor="b"/>
          <a:lstStyle/>
          <a:p>
            <a:pPr algn="r" defTabSz="942975"/>
            <a:fld id="{CE9160C1-3E2C-4279-94DB-C7FD20BA9A24}" type="slidenum">
              <a:rPr lang="en-US" sz="1200"/>
              <a:pPr algn="r" defTabSz="942975"/>
              <a:t>23</a:t>
            </a:fld>
            <a:endParaRPr lang="en-US" sz="1200"/>
          </a:p>
        </p:txBody>
      </p:sp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61796" name="Slide Number Placeholder 3"/>
          <p:cNvSpPr txBox="1">
            <a:spLocks noGrp="1"/>
          </p:cNvSpPr>
          <p:nvPr/>
        </p:nvSpPr>
        <p:spPr bwMode="auto">
          <a:xfrm>
            <a:off x="4022725" y="8916988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229" tIns="47114" rIns="94229" bIns="47114" anchor="b"/>
          <a:lstStyle/>
          <a:p>
            <a:pPr algn="r" defTabSz="942975"/>
            <a:fld id="{5DF45587-79C7-43F0-A07E-85C1FC61DFAB}" type="slidenum">
              <a:rPr lang="en-US" sz="1200"/>
              <a:pPr algn="r" defTabSz="942975"/>
              <a:t>23</a:t>
            </a:fld>
            <a:endParaRPr 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 txBox="1">
            <a:spLocks noGrp="1" noChangeArrowheads="1"/>
          </p:cNvSpPr>
          <p:nvPr/>
        </p:nvSpPr>
        <p:spPr bwMode="auto">
          <a:xfrm>
            <a:off x="4022725" y="8916988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229" tIns="47114" rIns="94229" bIns="47114" anchor="b"/>
          <a:lstStyle/>
          <a:p>
            <a:pPr algn="r" defTabSz="942975"/>
            <a:fld id="{072CA13B-CCD3-4D39-9B3D-D6E012ED8E9D}" type="slidenum">
              <a:rPr lang="en-US" sz="1200"/>
              <a:pPr algn="r" defTabSz="942975"/>
              <a:t>24</a:t>
            </a:fld>
            <a:endParaRPr lang="en-US" sz="1200"/>
          </a:p>
        </p:txBody>
      </p:sp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022725" y="8916988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229" tIns="47114" rIns="94229" bIns="47114" anchor="b"/>
          <a:lstStyle/>
          <a:p>
            <a:pPr algn="r" defTabSz="942975"/>
            <a:fld id="{9ED102D4-9136-4A6E-8F56-A01959B0AC83}" type="slidenum">
              <a:rPr lang="en-US" sz="1200"/>
              <a:pPr algn="r" defTabSz="942975"/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 txBox="1">
            <a:spLocks noGrp="1" noChangeArrowheads="1"/>
          </p:cNvSpPr>
          <p:nvPr/>
        </p:nvSpPr>
        <p:spPr bwMode="auto">
          <a:xfrm>
            <a:off x="4022725" y="8916988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229" tIns="47114" rIns="94229" bIns="47114" anchor="b"/>
          <a:lstStyle/>
          <a:p>
            <a:pPr algn="r" defTabSz="942975"/>
            <a:fld id="{648B82BD-CF9A-4C6C-BABB-5A2917F282A3}" type="slidenum">
              <a:rPr lang="en-US" sz="1200"/>
              <a:pPr algn="r" defTabSz="942975"/>
              <a:t>25</a:t>
            </a:fld>
            <a:endParaRPr lang="en-US" sz="1200"/>
          </a:p>
        </p:txBody>
      </p:sp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65892" name="Slide Number Placeholder 3"/>
          <p:cNvSpPr txBox="1">
            <a:spLocks noGrp="1"/>
          </p:cNvSpPr>
          <p:nvPr/>
        </p:nvSpPr>
        <p:spPr bwMode="auto">
          <a:xfrm>
            <a:off x="4022725" y="8916988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229" tIns="47114" rIns="94229" bIns="47114" anchor="b"/>
          <a:lstStyle/>
          <a:p>
            <a:pPr algn="r" defTabSz="942975"/>
            <a:fld id="{45B725A6-47CA-4799-B174-75C4431C7E58}" type="slidenum">
              <a:rPr lang="en-US" sz="1200"/>
              <a:pPr algn="r" defTabSz="942975"/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7"/>
          <p:cNvSpPr txBox="1">
            <a:spLocks noGrp="1" noChangeArrowheads="1"/>
          </p:cNvSpPr>
          <p:nvPr/>
        </p:nvSpPr>
        <p:spPr bwMode="auto">
          <a:xfrm>
            <a:off x="4022725" y="8916988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229" tIns="47114" rIns="94229" bIns="47114" anchor="b"/>
          <a:lstStyle/>
          <a:p>
            <a:pPr algn="r" defTabSz="942975"/>
            <a:fld id="{FFF2BA83-1704-4E77-ADE3-695D62BE93C7}" type="slidenum">
              <a:rPr lang="en-US" sz="1200"/>
              <a:pPr algn="r" defTabSz="942975"/>
              <a:t>34</a:t>
            </a:fld>
            <a:endParaRPr lang="en-US" sz="1200"/>
          </a:p>
        </p:txBody>
      </p:sp>
      <p:sp>
        <p:nvSpPr>
          <p:cNvPr id="184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84324" name="Slide Number Placeholder 3"/>
          <p:cNvSpPr txBox="1">
            <a:spLocks noGrp="1"/>
          </p:cNvSpPr>
          <p:nvPr/>
        </p:nvSpPr>
        <p:spPr bwMode="auto">
          <a:xfrm>
            <a:off x="4022725" y="8916988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229" tIns="47114" rIns="94229" bIns="47114" anchor="b"/>
          <a:lstStyle/>
          <a:p>
            <a:pPr algn="r" defTabSz="942975"/>
            <a:fld id="{B88FC02E-1ED9-432F-A243-EC904FA577F8}" type="slidenum">
              <a:rPr lang="en-US" sz="1200"/>
              <a:pPr algn="r" defTabSz="942975"/>
              <a:t>34</a:t>
            </a:fld>
            <a:endParaRPr lang="en-US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 txBox="1">
            <a:spLocks noGrp="1" noChangeArrowheads="1"/>
          </p:cNvSpPr>
          <p:nvPr/>
        </p:nvSpPr>
        <p:spPr bwMode="auto">
          <a:xfrm>
            <a:off x="4022725" y="8916988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229" tIns="47114" rIns="94229" bIns="47114" anchor="b"/>
          <a:lstStyle/>
          <a:p>
            <a:pPr algn="r" defTabSz="942975"/>
            <a:fld id="{F0580D45-9050-4E9B-8FBD-76BA0F58AAA1}" type="slidenum">
              <a:rPr lang="en-US" sz="1200"/>
              <a:pPr algn="r" defTabSz="942975"/>
              <a:t>35</a:t>
            </a:fld>
            <a:endParaRPr lang="en-US" sz="1200"/>
          </a:p>
        </p:txBody>
      </p:sp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86372" name="Slide Number Placeholder 3"/>
          <p:cNvSpPr txBox="1">
            <a:spLocks noGrp="1"/>
          </p:cNvSpPr>
          <p:nvPr/>
        </p:nvSpPr>
        <p:spPr bwMode="auto">
          <a:xfrm>
            <a:off x="4022725" y="8916988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229" tIns="47114" rIns="94229" bIns="47114" anchor="b"/>
          <a:lstStyle/>
          <a:p>
            <a:pPr algn="r" defTabSz="942975"/>
            <a:fld id="{EE0F55C6-AA1C-433C-877C-0FBA276E9ED5}" type="slidenum">
              <a:rPr lang="en-US" sz="1200"/>
              <a:pPr algn="r" defTabSz="942975"/>
              <a:t>35</a:t>
            </a:fld>
            <a:endParaRPr lang="en-US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MonolithIC 3D</a:t>
            </a:r>
            <a:r>
              <a:rPr lang="en-US">
                <a:sym typeface="Symbol" pitchFamily="18" charset="2"/>
              </a:rPr>
              <a:t></a:t>
            </a:r>
            <a:r>
              <a:rPr lang="en-US"/>
              <a:t> Inc. Patents Pending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2CE76-1DDE-4A4C-AF71-FF8D2CC1B0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MonolithIC 3D</a:t>
            </a:r>
            <a:r>
              <a:rPr lang="en-US">
                <a:sym typeface="Symbol" pitchFamily="18" charset="2"/>
              </a:rPr>
              <a:t></a:t>
            </a:r>
            <a:r>
              <a:rPr lang="en-US"/>
              <a:t> Inc. Patents Pending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897A3-1708-4939-9708-A5AA821F8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274638"/>
            <a:ext cx="2062162" cy="6042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8150" y="274638"/>
            <a:ext cx="6034088" cy="6042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MonolithIC 3D</a:t>
            </a:r>
            <a:r>
              <a:rPr lang="en-US">
                <a:sym typeface="Symbol" pitchFamily="18" charset="2"/>
              </a:rPr>
              <a:t></a:t>
            </a:r>
            <a:r>
              <a:rPr lang="en-US"/>
              <a:t> Inc. Patents Pending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1EE54-A8ED-4CA0-9A7C-07F3FD59DF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38150" y="1638300"/>
            <a:ext cx="4038600" cy="467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38300"/>
            <a:ext cx="4038600" cy="467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MonolithIC 3D</a:t>
            </a:r>
            <a:r>
              <a:rPr lang="en-US">
                <a:sym typeface="Symbol" pitchFamily="18" charset="2"/>
              </a:rPr>
              <a:t></a:t>
            </a:r>
            <a:r>
              <a:rPr lang="en-US"/>
              <a:t> Inc. Patents Pending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A4F06-0C99-44EB-B3E2-8BF73B6010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38150" y="274638"/>
            <a:ext cx="8248650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MonolithIC 3D</a:t>
            </a:r>
            <a:r>
              <a:rPr lang="en-US">
                <a:sym typeface="Symbol" pitchFamily="18" charset="2"/>
              </a:rPr>
              <a:t></a:t>
            </a:r>
            <a:r>
              <a:rPr lang="en-US"/>
              <a:t> Inc. Patents Pending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C080F-1C5E-43EE-B166-AA1C71DC5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MonolithIC 3D</a:t>
            </a:r>
            <a:r>
              <a:rPr lang="en-US">
                <a:sym typeface="Symbol" pitchFamily="18" charset="2"/>
              </a:rPr>
              <a:t></a:t>
            </a:r>
            <a:r>
              <a:rPr lang="en-US"/>
              <a:t> Inc. Patents Pending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F5E27-3AFF-4FB8-813E-B6A5181ED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MonolithIC 3D</a:t>
            </a:r>
            <a:r>
              <a:rPr lang="en-US">
                <a:sym typeface="Symbol" pitchFamily="18" charset="2"/>
              </a:rPr>
              <a:t></a:t>
            </a:r>
            <a:r>
              <a:rPr lang="en-US"/>
              <a:t> Inc. Patents Pending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45BBC-4244-4901-B55A-89A9CEE97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8150" y="1638300"/>
            <a:ext cx="4038600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38300"/>
            <a:ext cx="4038600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MonolithIC 3D</a:t>
            </a:r>
            <a:r>
              <a:rPr lang="en-US">
                <a:sym typeface="Symbol" pitchFamily="18" charset="2"/>
              </a:rPr>
              <a:t></a:t>
            </a:r>
            <a:r>
              <a:rPr lang="en-US"/>
              <a:t> Inc. Patents Pending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A9CB7-9A9A-4C21-9D01-A2E565EA6F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MonolithIC 3D</a:t>
            </a:r>
            <a:r>
              <a:rPr lang="en-US">
                <a:sym typeface="Symbol" pitchFamily="18" charset="2"/>
              </a:rPr>
              <a:t></a:t>
            </a:r>
            <a:r>
              <a:rPr lang="en-US"/>
              <a:t> Inc. Patents Pending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A3D95B-0BE4-4053-B6F2-868FFAF2E9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MonolithIC 3D</a:t>
            </a:r>
            <a:r>
              <a:rPr lang="en-US">
                <a:sym typeface="Symbol" pitchFamily="18" charset="2"/>
              </a:rPr>
              <a:t></a:t>
            </a:r>
            <a:r>
              <a:rPr lang="en-US"/>
              <a:t> Inc. Patents Pending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D5D17-2BE0-4486-9DD8-F1AB715AA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MonolithIC 3D</a:t>
            </a:r>
            <a:r>
              <a:rPr lang="en-US">
                <a:sym typeface="Symbol" pitchFamily="18" charset="2"/>
              </a:rPr>
              <a:t></a:t>
            </a:r>
            <a:r>
              <a:rPr lang="en-US"/>
              <a:t> Inc. Patents Pending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B508B-F2AD-432E-BA49-ED34D34680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MonolithIC 3D</a:t>
            </a:r>
            <a:r>
              <a:rPr lang="en-US">
                <a:sym typeface="Symbol" pitchFamily="18" charset="2"/>
              </a:rPr>
              <a:t></a:t>
            </a:r>
            <a:r>
              <a:rPr lang="en-US"/>
              <a:t> Inc. Patents Pending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A20A4-3E14-43C8-BA8F-7130FB93FF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MonolithIC 3D</a:t>
            </a:r>
            <a:r>
              <a:rPr lang="en-US">
                <a:sym typeface="Symbol" pitchFamily="18" charset="2"/>
              </a:rPr>
              <a:t></a:t>
            </a:r>
            <a:r>
              <a:rPr lang="en-US"/>
              <a:t> Inc. Patents Pending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D93E5-12C6-4EEC-A84C-549013AA4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150" y="16383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Master Text Style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435725"/>
            <a:ext cx="2895600" cy="238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73AE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MonolithIC 3D</a:t>
            </a:r>
            <a:r>
              <a:rPr lang="en-US">
                <a:sym typeface="Symbol" pitchFamily="18" charset="2"/>
              </a:rPr>
              <a:t></a:t>
            </a:r>
            <a:r>
              <a:rPr lang="en-US"/>
              <a:t> Inc. Patents Pending</a:t>
            </a:r>
          </a:p>
        </p:txBody>
      </p:sp>
      <p:pic>
        <p:nvPicPr>
          <p:cNvPr id="2" name="Picture 7" descr="bar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57200" y="1422400"/>
            <a:ext cx="82296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8" descr="logo Large"/>
          <p:cNvPicPr>
            <a:picLocks noChangeAspect="1" noChangeArrowheads="1"/>
          </p:cNvPicPr>
          <p:nvPr/>
        </p:nvPicPr>
        <p:blipFill>
          <a:blip r:embed="rId16"/>
          <a:srcRect t="5380" b="5380"/>
          <a:stretch>
            <a:fillRect/>
          </a:stretch>
        </p:blipFill>
        <p:spPr bwMode="auto">
          <a:xfrm>
            <a:off x="381000" y="6296025"/>
            <a:ext cx="1524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426200"/>
            <a:ext cx="1019175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buFont typeface="Wingdings" pitchFamily="2" charset="2"/>
              <a:buNone/>
              <a:defRPr sz="1000"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fld id="{B409B52E-A077-4994-A4D8-29F548384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24600" y="6381750"/>
            <a:ext cx="1019175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73AE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73AE"/>
          </a:solidFill>
          <a:latin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73AE"/>
          </a:solidFill>
          <a:latin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73AE"/>
          </a:solidFill>
          <a:latin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73AE"/>
          </a:solidFill>
          <a:latin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0073AE"/>
          </a:solidFill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0073AE"/>
          </a:solidFill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0073AE"/>
          </a:solidFill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0073AE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400">
          <a:solidFill>
            <a:srgbClr val="0066C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rgbClr val="006699"/>
          </a:solidFill>
          <a:latin typeface="+mn-lt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400">
          <a:solidFill>
            <a:srgbClr val="008080"/>
          </a:solidFill>
          <a:latin typeface="+mj-lt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600">
          <a:solidFill>
            <a:srgbClr val="339966"/>
          </a:solidFill>
          <a:latin typeface="+mj-lt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400" i="1">
          <a:solidFill>
            <a:srgbClr val="00CC66"/>
          </a:solidFill>
          <a:latin typeface="Helvetica-Oblique" charset="0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1400" i="1">
          <a:solidFill>
            <a:srgbClr val="00CC66"/>
          </a:solidFill>
          <a:latin typeface="Helvetica-Oblique" charset="0"/>
          <a:cs typeface="Arial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1400" i="1">
          <a:solidFill>
            <a:srgbClr val="00CC66"/>
          </a:solidFill>
          <a:latin typeface="Helvetica-Oblique" charset="0"/>
          <a:cs typeface="Arial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1400" i="1">
          <a:solidFill>
            <a:srgbClr val="00CC66"/>
          </a:solidFill>
          <a:latin typeface="Helvetica-Oblique" charset="0"/>
          <a:cs typeface="Arial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1400" i="1">
          <a:solidFill>
            <a:srgbClr val="00CC66"/>
          </a:solidFill>
          <a:latin typeface="Helvetica-Oblique" charset="0"/>
          <a:cs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0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7" Type="http://schemas.openxmlformats.org/officeDocument/2006/relationships/package" Target="../embeddings/Microsoft_Word_Document55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Microsoft_Word_Document44.docx"/><Relationship Id="rId5" Type="http://schemas.openxmlformats.org/officeDocument/2006/relationships/package" Target="../embeddings/Microsoft_Word_Document33.docx"/><Relationship Id="rId4" Type="http://schemas.openxmlformats.org/officeDocument/2006/relationships/package" Target="../embeddings/Microsoft_Word_Document22.docx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package" Target="../embeddings/Microsoft_Word_Document66.docx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4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package" Target="../embeddings/Microsoft_Word_Document77.docx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package" Target="../embeddings/Microsoft_Word_Document88.docx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package" Target="../embeddings/Microsoft_Word_Document99.docx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package" Target="../embeddings/Microsoft_Word_Document1010.docx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package" Target="../embeddings/Microsoft_Word_Document1111.docx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11.docx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 txBox="1">
            <a:spLocks noGrp="1"/>
          </p:cNvSpPr>
          <p:nvPr/>
        </p:nvSpPr>
        <p:spPr bwMode="auto">
          <a:xfrm>
            <a:off x="3048000" y="6435725"/>
            <a:ext cx="2895600" cy="238125"/>
          </a:xfrm>
          <a:prstGeom prst="rect">
            <a:avLst/>
          </a:prstGeom>
          <a:noFill/>
          <a:extLst/>
        </p:spPr>
        <p:txBody>
          <a:bodyPr/>
          <a:lstStyle/>
          <a:p>
            <a:pPr algn="ctr">
              <a:defRPr/>
            </a:pPr>
            <a:r>
              <a:rPr lang="en-US" sz="1000">
                <a:solidFill>
                  <a:srgbClr val="0073AE"/>
                </a:solidFill>
                <a:latin typeface="+mj-lt"/>
                <a:cs typeface="Arial" pitchFamily="34" charset="0"/>
              </a:rPr>
              <a:t>MonolithIC 3D</a:t>
            </a:r>
            <a:r>
              <a:rPr lang="en-US" sz="1000">
                <a:solidFill>
                  <a:srgbClr val="0073AE"/>
                </a:solidFill>
                <a:latin typeface="+mj-lt"/>
                <a:cs typeface="Arial" pitchFamily="34" charset="0"/>
                <a:sym typeface="Symbol" pitchFamily="18" charset="2"/>
              </a:rPr>
              <a:t></a:t>
            </a:r>
            <a:r>
              <a:rPr lang="en-US" sz="1000">
                <a:solidFill>
                  <a:srgbClr val="0073AE"/>
                </a:solidFill>
                <a:latin typeface="+mj-lt"/>
                <a:cs typeface="Arial" pitchFamily="34" charset="0"/>
              </a:rPr>
              <a:t> Inc. Patents Pending</a:t>
            </a:r>
          </a:p>
        </p:txBody>
      </p:sp>
      <p:sp>
        <p:nvSpPr>
          <p:cNvPr id="9" name="Slide Number Placeholder 4"/>
          <p:cNvSpPr txBox="1">
            <a:spLocks noGrp="1"/>
          </p:cNvSpPr>
          <p:nvPr/>
        </p:nvSpPr>
        <p:spPr bwMode="auto">
          <a:xfrm>
            <a:off x="7667625" y="6426200"/>
            <a:ext cx="1019175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fld id="{67F1069F-FEAE-4160-9567-5EA3C4FB72CF}" type="slidenum">
              <a:rPr lang="en-US" sz="1000">
                <a:latin typeface="+mj-lt"/>
                <a:cs typeface="Arial" pitchFamily="34" charset="0"/>
              </a:rPr>
              <a:pPr algn="r">
                <a:spcBef>
                  <a:spcPct val="20000"/>
                </a:spcBef>
                <a:buFont typeface="Wingdings" pitchFamily="2" charset="2"/>
                <a:buNone/>
                <a:defRPr/>
              </a:pPr>
              <a:t>1</a:t>
            </a:fld>
            <a:endParaRPr lang="en-US" sz="1000">
              <a:latin typeface="+mj-lt"/>
              <a:cs typeface="Arial" pitchFamily="34" charset="0"/>
            </a:endParaRPr>
          </a:p>
        </p:txBody>
      </p:sp>
      <p:sp>
        <p:nvSpPr>
          <p:cNvPr id="15363" name="Rectangle 10"/>
          <p:cNvSpPr>
            <a:spLocks noGrp="1" noChangeArrowheads="1"/>
          </p:cNvSpPr>
          <p:nvPr>
            <p:ph type="ctrTitle" idx="4294967295"/>
          </p:nvPr>
        </p:nvSpPr>
        <p:spPr>
          <a:xfrm>
            <a:off x="200025" y="2603500"/>
            <a:ext cx="5095875" cy="1444625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THE MONOLITHIC 3D-IC</a:t>
            </a:r>
          </a:p>
        </p:txBody>
      </p:sp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2971800" y="6362700"/>
            <a:ext cx="3076575" cy="371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367" name="Picture 6" descr="logo Large"/>
          <p:cNvPicPr>
            <a:picLocks noChangeAspect="1" noChangeArrowheads="1"/>
          </p:cNvPicPr>
          <p:nvPr/>
        </p:nvPicPr>
        <p:blipFill>
          <a:blip r:embed="rId3" cstate="print"/>
          <a:srcRect t="3587"/>
          <a:stretch>
            <a:fillRect/>
          </a:stretch>
        </p:blipFill>
        <p:spPr bwMode="auto">
          <a:xfrm>
            <a:off x="4992476" y="3347860"/>
            <a:ext cx="3859883" cy="1535369"/>
          </a:xfrm>
          <a:prstGeom prst="roundRect">
            <a:avLst>
              <a:gd name="adj" fmla="val 15384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200025" y="6296025"/>
            <a:ext cx="3076575" cy="561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46088" y="1339850"/>
            <a:ext cx="8342312" cy="319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4" name="Rectangle 11"/>
          <p:cNvSpPr>
            <a:spLocks noGrp="1" noChangeArrowheads="1"/>
          </p:cNvSpPr>
          <p:nvPr>
            <p:ph type="subTitle" idx="4294967295"/>
          </p:nvPr>
        </p:nvSpPr>
        <p:spPr>
          <a:xfrm>
            <a:off x="1063625" y="957263"/>
            <a:ext cx="7108825" cy="1239837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en-US" sz="3400" b="1" dirty="0" smtClean="0">
                <a:latin typeface="Arial Narrow" pitchFamily="34" charset="0"/>
              </a:rPr>
              <a:t>A </a:t>
            </a: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DISRUPTOR</a:t>
            </a:r>
            <a:r>
              <a:rPr lang="en-US" sz="3400" b="1" dirty="0" smtClean="0">
                <a:latin typeface="Arial Narrow" pitchFamily="34" charset="0"/>
              </a:rPr>
              <a:t> TO THE SEMICONDUCTOR INDUSTRY</a:t>
            </a:r>
          </a:p>
        </p:txBody>
      </p:sp>
      <p:pic>
        <p:nvPicPr>
          <p:cNvPr id="17417" name="Picture 3" descr="roi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105400"/>
            <a:ext cx="476408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9538"/>
            <a:ext cx="9144000" cy="674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1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98850"/>
            <a:ext cx="9144000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5338763" y="4311650"/>
            <a:ext cx="3092450" cy="1327150"/>
          </a:xfrm>
          <a:prstGeom prst="rect">
            <a:avLst/>
          </a:prstGeom>
          <a:solidFill>
            <a:srgbClr val="929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7" name="Rectangle 6"/>
          <p:cNvSpPr/>
          <p:nvPr/>
        </p:nvSpPr>
        <p:spPr bwMode="auto">
          <a:xfrm>
            <a:off x="5664200" y="3810000"/>
            <a:ext cx="1517650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8" name="Rectangle 7"/>
          <p:cNvSpPr/>
          <p:nvPr/>
        </p:nvSpPr>
        <p:spPr bwMode="auto">
          <a:xfrm>
            <a:off x="5673725" y="3886200"/>
            <a:ext cx="73025" cy="152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9" name="Trapezoid 8"/>
          <p:cNvSpPr/>
          <p:nvPr/>
        </p:nvSpPr>
        <p:spPr bwMode="auto">
          <a:xfrm rot="10800000">
            <a:off x="6481763" y="4311650"/>
            <a:ext cx="1371600" cy="565150"/>
          </a:xfrm>
          <a:prstGeom prst="trapezoi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0" name="Rectangle 9"/>
          <p:cNvSpPr/>
          <p:nvPr/>
        </p:nvSpPr>
        <p:spPr bwMode="auto">
          <a:xfrm>
            <a:off x="6750050" y="4311650"/>
            <a:ext cx="798513" cy="488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1" name="Rectangle 10"/>
          <p:cNvSpPr/>
          <p:nvPr/>
        </p:nvSpPr>
        <p:spPr bwMode="auto">
          <a:xfrm flipH="1">
            <a:off x="7105650" y="3886200"/>
            <a:ext cx="74613" cy="4206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4" name="Rectangle 13"/>
          <p:cNvSpPr/>
          <p:nvPr/>
        </p:nvSpPr>
        <p:spPr bwMode="auto">
          <a:xfrm>
            <a:off x="5522913" y="4141788"/>
            <a:ext cx="320675" cy="177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5" name="Rectangle 14"/>
          <p:cNvSpPr/>
          <p:nvPr/>
        </p:nvSpPr>
        <p:spPr bwMode="auto">
          <a:xfrm>
            <a:off x="5522913" y="4038600"/>
            <a:ext cx="320675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35" name="Rectangle 34"/>
          <p:cNvSpPr/>
          <p:nvPr/>
        </p:nvSpPr>
        <p:spPr bwMode="auto">
          <a:xfrm>
            <a:off x="5851525" y="4311650"/>
            <a:ext cx="157163" cy="260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36" name="Rectangle 35"/>
          <p:cNvSpPr/>
          <p:nvPr/>
        </p:nvSpPr>
        <p:spPr bwMode="auto">
          <a:xfrm>
            <a:off x="5349875" y="4311650"/>
            <a:ext cx="155575" cy="260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64" name="Rectangle 63"/>
          <p:cNvSpPr/>
          <p:nvPr/>
        </p:nvSpPr>
        <p:spPr bwMode="auto">
          <a:xfrm>
            <a:off x="5338763" y="4800600"/>
            <a:ext cx="309245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40300" name="Title 1"/>
          <p:cNvSpPr>
            <a:spLocks noGrp="1"/>
          </p:cNvSpPr>
          <p:nvPr>
            <p:ph type="title" idx="4294967295"/>
          </p:nvPr>
        </p:nvSpPr>
        <p:spPr>
          <a:xfrm>
            <a:off x="457200" y="98425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b="1" smtClean="0"/>
              <a:t>Two Types of 3D Technology</a:t>
            </a: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BCB1FA8-6507-412F-BB4F-7AC36955CCA6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241425"/>
            <a:ext cx="3886200" cy="8921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latin typeface="+mn-lt"/>
              </a:rPr>
              <a:t>3D-TSV</a:t>
            </a:r>
          </a:p>
          <a:p>
            <a:pPr algn="ctr">
              <a:defRPr/>
            </a:pPr>
            <a:r>
              <a:rPr lang="en-US" sz="1600" b="1" dirty="0">
                <a:latin typeface="+mn-lt"/>
              </a:rPr>
              <a:t>Transistors made on separate </a:t>
            </a:r>
            <a:r>
              <a:rPr lang="en-US" sz="1600" b="1" dirty="0">
                <a:latin typeface="+mn-lt"/>
              </a:rPr>
              <a:t>wafers </a:t>
            </a:r>
            <a:r>
              <a:rPr lang="en-US" sz="1600" b="1" dirty="0">
                <a:latin typeface="+mn-lt"/>
              </a:rPr>
              <a:t>@ high </a:t>
            </a:r>
            <a:r>
              <a:rPr lang="en-US" sz="1600" b="1" dirty="0">
                <a:latin typeface="+mn-lt"/>
              </a:rPr>
              <a:t>temp., </a:t>
            </a:r>
            <a:r>
              <a:rPr lang="en-US" sz="1600" b="1" dirty="0">
                <a:latin typeface="+mn-lt"/>
              </a:rPr>
              <a:t>then thin + align + bond</a:t>
            </a:r>
          </a:p>
        </p:txBody>
      </p:sp>
      <p:grpSp>
        <p:nvGrpSpPr>
          <p:cNvPr id="140303" name="Group 62"/>
          <p:cNvGrpSpPr>
            <a:grpSpLocks/>
          </p:cNvGrpSpPr>
          <p:nvPr/>
        </p:nvGrpSpPr>
        <p:grpSpPr bwMode="auto">
          <a:xfrm>
            <a:off x="838200" y="3200400"/>
            <a:ext cx="3097213" cy="2362200"/>
            <a:chOff x="838200" y="3048000"/>
            <a:chExt cx="3097030" cy="2362200"/>
          </a:xfrm>
        </p:grpSpPr>
        <p:sp>
          <p:nvSpPr>
            <p:cNvPr id="37" name="Rectangle 36"/>
            <p:cNvSpPr/>
            <p:nvPr/>
          </p:nvSpPr>
          <p:spPr bwMode="auto">
            <a:xfrm>
              <a:off x="842963" y="4083050"/>
              <a:ext cx="3092267" cy="1327150"/>
            </a:xfrm>
            <a:prstGeom prst="rect">
              <a:avLst/>
            </a:prstGeom>
            <a:solidFill>
              <a:srgbClr val="9292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1335059" y="3581400"/>
              <a:ext cx="965143" cy="76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1330296" y="3657600"/>
              <a:ext cx="73021" cy="152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42" name="Rectangle 41"/>
            <p:cNvSpPr/>
            <p:nvPr/>
          </p:nvSpPr>
          <p:spPr bwMode="auto">
            <a:xfrm flipH="1">
              <a:off x="2862143" y="3292475"/>
              <a:ext cx="73021" cy="79216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1179493" y="3902075"/>
              <a:ext cx="320656" cy="17621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1179493" y="3810000"/>
              <a:ext cx="320656" cy="1524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1500149" y="4083050"/>
              <a:ext cx="155566" cy="2603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1023927" y="4083050"/>
              <a:ext cx="157153" cy="2603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2239880" y="3657600"/>
              <a:ext cx="73021" cy="152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2089076" y="3902075"/>
              <a:ext cx="320656" cy="17621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2089076" y="3810000"/>
              <a:ext cx="320656" cy="1524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2414495" y="4083050"/>
              <a:ext cx="155566" cy="2603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1920811" y="4083050"/>
              <a:ext cx="155566" cy="2603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3005010" y="3902075"/>
              <a:ext cx="325418" cy="17621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3005010" y="3810000"/>
              <a:ext cx="328593" cy="1524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3328841" y="4083050"/>
              <a:ext cx="155566" cy="2603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2835157" y="4083050"/>
              <a:ext cx="155566" cy="2603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2862143" y="3276600"/>
              <a:ext cx="965143" cy="76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58" name="Rectangle 57"/>
            <p:cNvSpPr/>
            <p:nvPr/>
          </p:nvSpPr>
          <p:spPr bwMode="auto">
            <a:xfrm rot="5400000" flipH="1">
              <a:off x="973921" y="3144054"/>
              <a:ext cx="73025" cy="34446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60" name="Rectangle 59"/>
            <p:cNvSpPr/>
            <p:nvPr/>
          </p:nvSpPr>
          <p:spPr bwMode="auto">
            <a:xfrm rot="5400000" flipH="1">
              <a:off x="1696191" y="3144054"/>
              <a:ext cx="73025" cy="34446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62" name="Rectangle 61"/>
            <p:cNvSpPr/>
            <p:nvPr/>
          </p:nvSpPr>
          <p:spPr bwMode="auto">
            <a:xfrm rot="5400000" flipH="1">
              <a:off x="2330353" y="3040072"/>
              <a:ext cx="301625" cy="31748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1600200" y="5715000"/>
            <a:ext cx="25146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TSV pitch &gt; 1</a:t>
            </a:r>
            <a:r>
              <a:rPr lang="en-US" sz="2000" i="1" dirty="0">
                <a:latin typeface="+mn-lt"/>
              </a:rPr>
              <a:t>um*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800600" y="1241425"/>
            <a:ext cx="3886200" cy="8921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latin typeface="+mn-lt"/>
              </a:rPr>
              <a:t>Monolithic 3D</a:t>
            </a:r>
          </a:p>
          <a:p>
            <a:pPr algn="ctr">
              <a:defRPr/>
            </a:pPr>
            <a:r>
              <a:rPr lang="en-US" sz="1600" b="1" dirty="0">
                <a:latin typeface="+mn-lt"/>
              </a:rPr>
              <a:t>Transistors made monolithically atop wiring   </a:t>
            </a:r>
            <a:r>
              <a:rPr lang="en-US" sz="1600" b="1" dirty="0">
                <a:latin typeface="+mn-lt"/>
              </a:rPr>
              <a:t>(@ </a:t>
            </a:r>
            <a:r>
              <a:rPr lang="en-US" sz="1600" b="1" dirty="0">
                <a:latin typeface="+mn-lt"/>
              </a:rPr>
              <a:t>sub-400</a:t>
            </a:r>
            <a:r>
              <a:rPr lang="en-US" sz="1600" b="1" baseline="30000" dirty="0">
                <a:latin typeface="+mn-lt"/>
              </a:rPr>
              <a:t>o</a:t>
            </a:r>
            <a:r>
              <a:rPr lang="en-US" sz="1600" b="1" dirty="0">
                <a:latin typeface="+mn-lt"/>
              </a:rPr>
              <a:t>C for logic)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307013" y="4235450"/>
            <a:ext cx="3092450" cy="1327150"/>
          </a:xfrm>
          <a:prstGeom prst="rect">
            <a:avLst/>
          </a:prstGeom>
          <a:solidFill>
            <a:srgbClr val="929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06" name="Rectangle 105"/>
          <p:cNvSpPr/>
          <p:nvPr/>
        </p:nvSpPr>
        <p:spPr bwMode="auto">
          <a:xfrm>
            <a:off x="5799138" y="3733800"/>
            <a:ext cx="965200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07" name="Rectangle 106"/>
          <p:cNvSpPr/>
          <p:nvPr/>
        </p:nvSpPr>
        <p:spPr bwMode="auto">
          <a:xfrm>
            <a:off x="5794375" y="3810000"/>
            <a:ext cx="73025" cy="152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08" name="Rectangle 107"/>
          <p:cNvSpPr/>
          <p:nvPr/>
        </p:nvSpPr>
        <p:spPr bwMode="auto">
          <a:xfrm flipH="1">
            <a:off x="7326313" y="3444875"/>
            <a:ext cx="73025" cy="7921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09" name="Rectangle 108"/>
          <p:cNvSpPr/>
          <p:nvPr/>
        </p:nvSpPr>
        <p:spPr bwMode="auto">
          <a:xfrm>
            <a:off x="5643563" y="4054475"/>
            <a:ext cx="320675" cy="1762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10" name="Rectangle 109"/>
          <p:cNvSpPr/>
          <p:nvPr/>
        </p:nvSpPr>
        <p:spPr bwMode="auto">
          <a:xfrm>
            <a:off x="5643563" y="3962400"/>
            <a:ext cx="320675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11" name="Rectangle 110"/>
          <p:cNvSpPr/>
          <p:nvPr/>
        </p:nvSpPr>
        <p:spPr bwMode="auto">
          <a:xfrm>
            <a:off x="5964238" y="4235450"/>
            <a:ext cx="157162" cy="260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12" name="Rectangle 111"/>
          <p:cNvSpPr/>
          <p:nvPr/>
        </p:nvSpPr>
        <p:spPr bwMode="auto">
          <a:xfrm>
            <a:off x="5487988" y="4235450"/>
            <a:ext cx="157162" cy="260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13" name="Rectangle 112"/>
          <p:cNvSpPr/>
          <p:nvPr/>
        </p:nvSpPr>
        <p:spPr bwMode="auto">
          <a:xfrm>
            <a:off x="6704013" y="3810000"/>
            <a:ext cx="74612" cy="152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14" name="Rectangle 113"/>
          <p:cNvSpPr/>
          <p:nvPr/>
        </p:nvSpPr>
        <p:spPr bwMode="auto">
          <a:xfrm>
            <a:off x="6554788" y="4054475"/>
            <a:ext cx="319087" cy="1762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15" name="Rectangle 114"/>
          <p:cNvSpPr/>
          <p:nvPr/>
        </p:nvSpPr>
        <p:spPr bwMode="auto">
          <a:xfrm>
            <a:off x="6554788" y="3962400"/>
            <a:ext cx="319087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16" name="Rectangle 115"/>
          <p:cNvSpPr/>
          <p:nvPr/>
        </p:nvSpPr>
        <p:spPr bwMode="auto">
          <a:xfrm>
            <a:off x="6878638" y="4235450"/>
            <a:ext cx="157162" cy="260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17" name="Rectangle 116"/>
          <p:cNvSpPr/>
          <p:nvPr/>
        </p:nvSpPr>
        <p:spPr bwMode="auto">
          <a:xfrm>
            <a:off x="6384925" y="4235450"/>
            <a:ext cx="155575" cy="260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18" name="Rectangle 117"/>
          <p:cNvSpPr/>
          <p:nvPr/>
        </p:nvSpPr>
        <p:spPr bwMode="auto">
          <a:xfrm>
            <a:off x="7469188" y="4054475"/>
            <a:ext cx="325437" cy="1762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19" name="Rectangle 118"/>
          <p:cNvSpPr/>
          <p:nvPr/>
        </p:nvSpPr>
        <p:spPr bwMode="auto">
          <a:xfrm>
            <a:off x="7469188" y="3962400"/>
            <a:ext cx="328612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20" name="Rectangle 119"/>
          <p:cNvSpPr/>
          <p:nvPr/>
        </p:nvSpPr>
        <p:spPr bwMode="auto">
          <a:xfrm>
            <a:off x="7793038" y="4235450"/>
            <a:ext cx="157162" cy="260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21" name="Rectangle 120"/>
          <p:cNvSpPr/>
          <p:nvPr/>
        </p:nvSpPr>
        <p:spPr bwMode="auto">
          <a:xfrm>
            <a:off x="7299325" y="4235450"/>
            <a:ext cx="155575" cy="260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22" name="Rectangle 121"/>
          <p:cNvSpPr/>
          <p:nvPr/>
        </p:nvSpPr>
        <p:spPr bwMode="auto">
          <a:xfrm>
            <a:off x="7326313" y="3429000"/>
            <a:ext cx="965200" cy="76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23" name="Rectangle 122"/>
          <p:cNvSpPr/>
          <p:nvPr/>
        </p:nvSpPr>
        <p:spPr bwMode="auto">
          <a:xfrm rot="5400000" flipH="1">
            <a:off x="5437981" y="3296444"/>
            <a:ext cx="73025" cy="3444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24" name="Rectangle 123"/>
          <p:cNvSpPr/>
          <p:nvPr/>
        </p:nvSpPr>
        <p:spPr bwMode="auto">
          <a:xfrm rot="5400000" flipH="1">
            <a:off x="6160294" y="3296444"/>
            <a:ext cx="73025" cy="3444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25" name="Rectangle 124"/>
          <p:cNvSpPr/>
          <p:nvPr/>
        </p:nvSpPr>
        <p:spPr bwMode="auto">
          <a:xfrm rot="5400000" flipH="1">
            <a:off x="6794500" y="3192463"/>
            <a:ext cx="301625" cy="317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26" name="Rectangle 125"/>
          <p:cNvSpPr/>
          <p:nvPr/>
        </p:nvSpPr>
        <p:spPr bwMode="auto">
          <a:xfrm>
            <a:off x="5257800" y="2965450"/>
            <a:ext cx="3059113" cy="158750"/>
          </a:xfrm>
          <a:prstGeom prst="rect">
            <a:avLst/>
          </a:prstGeom>
          <a:solidFill>
            <a:srgbClr val="929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grpSp>
        <p:nvGrpSpPr>
          <p:cNvPr id="127" name="Group 126"/>
          <p:cNvGrpSpPr>
            <a:grpSpLocks/>
          </p:cNvGrpSpPr>
          <p:nvPr/>
        </p:nvGrpSpPr>
        <p:grpSpPr bwMode="auto">
          <a:xfrm>
            <a:off x="5378450" y="2670175"/>
            <a:ext cx="2819400" cy="606425"/>
            <a:chOff x="4953000" y="2438400"/>
            <a:chExt cx="2819400" cy="838200"/>
          </a:xfrm>
        </p:grpSpPr>
        <p:grpSp>
          <p:nvGrpSpPr>
            <p:cNvPr id="140337" name="Group 66"/>
            <p:cNvGrpSpPr>
              <a:grpSpLocks/>
            </p:cNvGrpSpPr>
            <p:nvPr/>
          </p:nvGrpSpPr>
          <p:grpSpPr bwMode="auto">
            <a:xfrm>
              <a:off x="4953000" y="2438400"/>
              <a:ext cx="632010" cy="674922"/>
              <a:chOff x="990600" y="2286000"/>
              <a:chExt cx="632010" cy="674922"/>
            </a:xfrm>
          </p:grpSpPr>
          <p:sp>
            <p:nvSpPr>
              <p:cNvPr id="137" name="Rectangle 136"/>
              <p:cNvSpPr/>
              <p:nvPr/>
            </p:nvSpPr>
            <p:spPr bwMode="auto">
              <a:xfrm>
                <a:off x="1296988" y="2286000"/>
                <a:ext cx="73025" cy="15359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138" name="Rectangle 137"/>
              <p:cNvSpPr/>
              <p:nvPr/>
            </p:nvSpPr>
            <p:spPr bwMode="auto">
              <a:xfrm>
                <a:off x="1146175" y="2531755"/>
                <a:ext cx="319088" cy="175539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139" name="Rectangle 138"/>
              <p:cNvSpPr/>
              <p:nvPr/>
            </p:nvSpPr>
            <p:spPr bwMode="auto">
              <a:xfrm>
                <a:off x="1146175" y="2439597"/>
                <a:ext cx="319088" cy="15140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140" name="Rectangle 139"/>
              <p:cNvSpPr/>
              <p:nvPr/>
            </p:nvSpPr>
            <p:spPr bwMode="auto">
              <a:xfrm>
                <a:off x="1465263" y="2700712"/>
                <a:ext cx="157162" cy="26111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141" name="Rectangle 140"/>
              <p:cNvSpPr/>
              <p:nvPr/>
            </p:nvSpPr>
            <p:spPr bwMode="auto">
              <a:xfrm>
                <a:off x="990600" y="2700712"/>
                <a:ext cx="157163" cy="26111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</p:grpSp>
        <p:grpSp>
          <p:nvGrpSpPr>
            <p:cNvPr id="140338" name="Group 67"/>
            <p:cNvGrpSpPr>
              <a:grpSpLocks/>
            </p:cNvGrpSpPr>
            <p:nvPr/>
          </p:nvGrpSpPr>
          <p:grpSpPr bwMode="auto">
            <a:xfrm>
              <a:off x="7140390" y="2438400"/>
              <a:ext cx="632010" cy="674922"/>
              <a:chOff x="990600" y="2286000"/>
              <a:chExt cx="632010" cy="674922"/>
            </a:xfrm>
          </p:grpSpPr>
          <p:sp>
            <p:nvSpPr>
              <p:cNvPr id="132" name="Rectangle 131"/>
              <p:cNvSpPr/>
              <p:nvPr/>
            </p:nvSpPr>
            <p:spPr bwMode="auto">
              <a:xfrm>
                <a:off x="1297173" y="2286000"/>
                <a:ext cx="73025" cy="15359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133" name="Rectangle 132"/>
              <p:cNvSpPr/>
              <p:nvPr/>
            </p:nvSpPr>
            <p:spPr bwMode="auto">
              <a:xfrm>
                <a:off x="1146360" y="2531755"/>
                <a:ext cx="319088" cy="175539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134" name="Rectangle 133"/>
              <p:cNvSpPr/>
              <p:nvPr/>
            </p:nvSpPr>
            <p:spPr bwMode="auto">
              <a:xfrm>
                <a:off x="1146360" y="2439597"/>
                <a:ext cx="319088" cy="15140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135" name="Rectangle 134"/>
              <p:cNvSpPr/>
              <p:nvPr/>
            </p:nvSpPr>
            <p:spPr bwMode="auto">
              <a:xfrm>
                <a:off x="1465448" y="2700712"/>
                <a:ext cx="157162" cy="26111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136" name="Rectangle 135"/>
              <p:cNvSpPr/>
              <p:nvPr/>
            </p:nvSpPr>
            <p:spPr bwMode="auto">
              <a:xfrm>
                <a:off x="990785" y="2700712"/>
                <a:ext cx="157163" cy="26111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</p:grpSp>
        <p:sp>
          <p:nvSpPr>
            <p:cNvPr id="130" name="Trapezoid 129"/>
            <p:cNvSpPr/>
            <p:nvPr/>
          </p:nvSpPr>
          <p:spPr bwMode="auto">
            <a:xfrm rot="10800000">
              <a:off x="6248400" y="2826781"/>
              <a:ext cx="533400" cy="309387"/>
            </a:xfrm>
            <a:prstGeom prst="trapezoi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131" name="Rectangle 130"/>
            <p:cNvSpPr/>
            <p:nvPr/>
          </p:nvSpPr>
          <p:spPr bwMode="auto">
            <a:xfrm>
              <a:off x="6480175" y="2438400"/>
              <a:ext cx="73025" cy="838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</p:grpSp>
      <p:sp>
        <p:nvSpPr>
          <p:cNvPr id="142" name="TextBox 141"/>
          <p:cNvSpPr txBox="1"/>
          <p:nvPr/>
        </p:nvSpPr>
        <p:spPr>
          <a:xfrm>
            <a:off x="5410200" y="5715000"/>
            <a:ext cx="32766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     TSV pitch ~ 50-100</a:t>
            </a:r>
            <a:r>
              <a:rPr lang="en-US" sz="2000" i="1" dirty="0">
                <a:latin typeface="+mn-lt"/>
              </a:rPr>
              <a:t>nm</a:t>
            </a:r>
          </a:p>
        </p:txBody>
      </p:sp>
      <p:grpSp>
        <p:nvGrpSpPr>
          <p:cNvPr id="146" name="Group 145"/>
          <p:cNvGrpSpPr>
            <a:grpSpLocks/>
          </p:cNvGrpSpPr>
          <p:nvPr/>
        </p:nvGrpSpPr>
        <p:grpSpPr bwMode="auto">
          <a:xfrm>
            <a:off x="152400" y="2692400"/>
            <a:ext cx="685800" cy="585788"/>
            <a:chOff x="152400" y="2615625"/>
            <a:chExt cx="685800" cy="585569"/>
          </a:xfrm>
        </p:grpSpPr>
        <p:cxnSp>
          <p:nvCxnSpPr>
            <p:cNvPr id="143" name="Straight Arrow Connector 142"/>
            <p:cNvCxnSpPr/>
            <p:nvPr/>
          </p:nvCxnSpPr>
          <p:spPr>
            <a:xfrm rot="5400000" flipH="1" flipV="1">
              <a:off x="495401" y="2933006"/>
              <a:ext cx="533201" cy="3175"/>
            </a:xfrm>
            <a:prstGeom prst="straightConnector1">
              <a:avLst/>
            </a:prstGeom>
            <a:ln>
              <a:solidFill>
                <a:srgbClr val="99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/>
            <p:cNvSpPr txBox="1"/>
            <p:nvPr/>
          </p:nvSpPr>
          <p:spPr>
            <a:xfrm>
              <a:off x="152400" y="2615625"/>
              <a:ext cx="685800" cy="58398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rgbClr val="C00000"/>
                  </a:solidFill>
                  <a:latin typeface="+mn-lt"/>
                </a:rPr>
                <a:t>10um-</a:t>
              </a:r>
            </a:p>
            <a:p>
              <a:pPr>
                <a:defRPr/>
              </a:pPr>
              <a:r>
                <a:rPr lang="en-US" sz="1600" dirty="0">
                  <a:solidFill>
                    <a:srgbClr val="C00000"/>
                  </a:solidFill>
                  <a:latin typeface="+mn-lt"/>
                </a:rPr>
                <a:t>50um</a:t>
              </a:r>
            </a:p>
          </p:txBody>
        </p:sp>
      </p:grpSp>
      <p:grpSp>
        <p:nvGrpSpPr>
          <p:cNvPr id="149" name="Group 148"/>
          <p:cNvGrpSpPr>
            <a:grpSpLocks/>
          </p:cNvGrpSpPr>
          <p:nvPr/>
        </p:nvGrpSpPr>
        <p:grpSpPr bwMode="auto">
          <a:xfrm>
            <a:off x="8407400" y="2747963"/>
            <a:ext cx="736600" cy="581025"/>
            <a:chOff x="762000" y="2539425"/>
            <a:chExt cx="685800" cy="857259"/>
          </a:xfrm>
        </p:grpSpPr>
        <p:cxnSp>
          <p:nvCxnSpPr>
            <p:cNvPr id="150" name="Straight Arrow Connector 149"/>
            <p:cNvCxnSpPr/>
            <p:nvPr/>
          </p:nvCxnSpPr>
          <p:spPr>
            <a:xfrm rot="5400000" flipH="1" flipV="1">
              <a:off x="598783" y="2983711"/>
              <a:ext cx="327913" cy="1478"/>
            </a:xfrm>
            <a:prstGeom prst="straightConnector1">
              <a:avLst/>
            </a:prstGeom>
            <a:ln>
              <a:solidFill>
                <a:srgbClr val="99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TextBox 150"/>
            <p:cNvSpPr txBox="1"/>
            <p:nvPr/>
          </p:nvSpPr>
          <p:spPr>
            <a:xfrm>
              <a:off x="762000" y="2539425"/>
              <a:ext cx="685800" cy="8572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endParaRPr lang="en-US" sz="1600" dirty="0">
                <a:solidFill>
                  <a:srgbClr val="C00000"/>
                </a:solidFill>
                <a:latin typeface="+mn-lt"/>
              </a:endParaRPr>
            </a:p>
            <a:p>
              <a:pPr>
                <a:defRPr/>
              </a:pPr>
              <a:r>
                <a:rPr lang="en-US" sz="1600" dirty="0">
                  <a:solidFill>
                    <a:srgbClr val="C00000"/>
                  </a:solidFill>
                  <a:latin typeface="+mn-lt"/>
                </a:rPr>
                <a:t>100 nm</a:t>
              </a:r>
            </a:p>
          </p:txBody>
        </p:sp>
      </p:grpSp>
      <p:sp>
        <p:nvSpPr>
          <p:cNvPr id="140332" name="TextBox 9"/>
          <p:cNvSpPr txBox="1">
            <a:spLocks noChangeArrowheads="1"/>
          </p:cNvSpPr>
          <p:nvPr/>
        </p:nvSpPr>
        <p:spPr bwMode="auto">
          <a:xfrm>
            <a:off x="2819400" y="6429375"/>
            <a:ext cx="4114800" cy="276225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993300"/>
                </a:solidFill>
                <a:latin typeface="Arial Narrow" pitchFamily="34" charset="0"/>
              </a:rPr>
              <a:t>* [Reference: P. Franzon: Tutorial at IEEE 3D-IC Conference 2011]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2622 -0.16852 -0.25243 -0.33704 -0.33386 -0.37431 C -0.41528 -0.41158 -0.45209 -0.3176 -0.48872 -0.22362 " pathEditMode="relative" ptsTypes="a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2622 -0.16852 -0.25243 -0.33704 -0.33386 -0.37431 C -0.41528 -0.41158 -0.45209 -0.3176 -0.48872 -0.22362 " pathEditMode="relative" ptsTypes="a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2622 -0.16852 -0.25243 -0.33704 -0.33386 -0.37431 C -0.41528 -0.41158 -0.45209 -0.3176 -0.48872 -0.22362 " pathEditMode="relative" ptsTypes="a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2622 -0.16852 -0.25243 -0.33704 -0.33386 -0.37431 C -0.41528 -0.41158 -0.45209 -0.3176 -0.48872 -0.22362 " pathEditMode="relative" ptsTypes="a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2622 -0.16852 -0.25243 -0.33704 -0.33386 -0.37431 C -0.41528 -0.41158 -0.45209 -0.3176 -0.48872 -0.22362 " pathEditMode="relative" ptsTypes="a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2622 -0.16852 -0.25243 -0.33704 -0.33386 -0.37431 C -0.41528 -0.41158 -0.45209 -0.3176 -0.48872 -0.22362 " pathEditMode="relative" ptsTypes="a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2622 -0.16852 -0.25243 -0.33704 -0.33386 -0.37431 C -0.41528 -0.41158 -0.45209 -0.3176 -0.48872 -0.22362 " pathEditMode="relative" ptsTypes="a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2622 -0.16852 -0.25243 -0.33704 -0.33386 -0.37431 C -0.41528 -0.41158 -0.45209 -0.3176 -0.48872 -0.22362 " pathEditMode="relative" ptsTypes="a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2622 -0.16852 -0.25243 -0.33704 -0.33386 -0.37431 C -0.41528 -0.41158 -0.45209 -0.3176 -0.48872 -0.22362 " pathEditMode="relative" ptsTypes="aaA"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2622 -0.16852 -0.25243 -0.33704 -0.33386 -0.37431 C -0.41528 -0.41158 -0.45209 -0.3176 -0.48872 -0.22362 " pathEditMode="relative" ptsTypes="aaA">
                                      <p:cBhvr>
                                        <p:cTn id="3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2622 -0.16852 -0.25243 -0.33704 -0.33386 -0.37431 C -0.41528 -0.41158 -0.45209 -0.3176 -0.48872 -0.22362 " pathEditMode="relative" ptsTypes="aaA">
                                      <p:cBhvr>
                                        <p:cTn id="3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4" grpId="0" animBg="1"/>
      <p:bldP spid="15" grpId="0" animBg="1"/>
      <p:bldP spid="35" grpId="0" animBg="1"/>
      <p:bldP spid="36" grpId="0" animBg="1"/>
      <p:bldP spid="64" grpId="0" animBg="1"/>
      <p:bldP spid="64" grpId="1" animBg="1"/>
      <p:bldP spid="65" grpId="0"/>
      <p:bldP spid="66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 txBox="1">
            <a:spLocks noGrp="1"/>
          </p:cNvSpPr>
          <p:nvPr/>
        </p:nvSpPr>
        <p:spPr bwMode="auto">
          <a:xfrm>
            <a:off x="3048000" y="6435725"/>
            <a:ext cx="2895600" cy="238125"/>
          </a:xfrm>
          <a:prstGeom prst="rect">
            <a:avLst/>
          </a:prstGeom>
          <a:noFill/>
          <a:extLst/>
        </p:spPr>
        <p:txBody>
          <a:bodyPr/>
          <a:lstStyle/>
          <a:p>
            <a:pPr algn="ctr">
              <a:defRPr/>
            </a:pPr>
            <a:r>
              <a:rPr lang="en-US" sz="1000">
                <a:solidFill>
                  <a:srgbClr val="0073AE"/>
                </a:solidFill>
                <a:latin typeface="+mj-lt"/>
                <a:cs typeface="Arial" pitchFamily="34" charset="0"/>
              </a:rPr>
              <a:t>MonolithIC 3D</a:t>
            </a:r>
            <a:r>
              <a:rPr lang="en-US" sz="1000">
                <a:solidFill>
                  <a:srgbClr val="0073AE"/>
                </a:solidFill>
                <a:latin typeface="+mj-lt"/>
                <a:cs typeface="Arial" pitchFamily="34" charset="0"/>
                <a:sym typeface="Symbol" pitchFamily="18" charset="2"/>
              </a:rPr>
              <a:t></a:t>
            </a:r>
            <a:r>
              <a:rPr lang="en-US" sz="1000">
                <a:solidFill>
                  <a:srgbClr val="0073AE"/>
                </a:solidFill>
                <a:latin typeface="+mj-lt"/>
                <a:cs typeface="Arial" pitchFamily="34" charset="0"/>
              </a:rPr>
              <a:t> Inc. Patents Pending</a:t>
            </a:r>
          </a:p>
        </p:txBody>
      </p:sp>
      <p:sp>
        <p:nvSpPr>
          <p:cNvPr id="3" name="Slide Number Placeholder 2"/>
          <p:cNvSpPr txBox="1">
            <a:spLocks noGrp="1"/>
          </p:cNvSpPr>
          <p:nvPr/>
        </p:nvSpPr>
        <p:spPr bwMode="auto">
          <a:xfrm>
            <a:off x="7667625" y="6426200"/>
            <a:ext cx="1019175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fld id="{EEA4ED7D-412A-4B17-A0EC-453776288D4C}" type="slidenum">
              <a:rPr lang="en-US" sz="1000">
                <a:latin typeface="+mj-lt"/>
                <a:cs typeface="Arial" pitchFamily="34" charset="0"/>
              </a:rPr>
              <a:pPr algn="r">
                <a:spcBef>
                  <a:spcPct val="20000"/>
                </a:spcBef>
                <a:buFont typeface="Wingdings" pitchFamily="2" charset="2"/>
                <a:buNone/>
                <a:defRPr/>
              </a:pPr>
              <a:t>14</a:t>
            </a:fld>
            <a:endParaRPr lang="en-US" sz="1000">
              <a:latin typeface="+mj-lt"/>
              <a:cs typeface="Arial" pitchFamily="34" charset="0"/>
            </a:endParaRPr>
          </a:p>
        </p:txBody>
      </p:sp>
      <p:graphicFrame>
        <p:nvGraphicFramePr>
          <p:cNvPr id="4" name="Group 330"/>
          <p:cNvGraphicFramePr>
            <a:graphicFrameLocks noGrp="1"/>
          </p:cNvGraphicFramePr>
          <p:nvPr/>
        </p:nvGraphicFramePr>
        <p:xfrm>
          <a:off x="2223862" y="1782711"/>
          <a:ext cx="4286251" cy="3641672"/>
        </p:xfrm>
        <a:graphic>
          <a:graphicData uri="http://schemas.openxmlformats.org/drawingml/2006/table">
            <a:tbl>
              <a:tblPr firstRow="1">
                <a:tableStyleId>{35758FB7-9AC5-4552-8A53-C91805E547FA}</a:tableStyleId>
              </a:tblPr>
              <a:tblGrid>
                <a:gridCol w="1733302"/>
                <a:gridCol w="938726"/>
                <a:gridCol w="1614223"/>
              </a:tblGrid>
              <a:tr h="7020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 Narrow" pitchFamily="34" charset="0"/>
                        </a:rPr>
                        <a:t>TSV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Arial Narrow" pitchFamily="34" charset="0"/>
                        </a:rPr>
                        <a:t>Monolithic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5907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Layer Thickness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sz="2400" b="1" dirty="0" smtClean="0">
                          <a:latin typeface="Symbol" pitchFamily="18" charset="2"/>
                        </a:rPr>
                        <a:t>~</a:t>
                      </a:r>
                      <a:r>
                        <a:rPr lang="en-US" sz="2000" b="1" dirty="0" smtClean="0">
                          <a:latin typeface="Arial Narrow" pitchFamily="34" charset="0"/>
                        </a:rPr>
                        <a:t>50</a:t>
                      </a:r>
                      <a:r>
                        <a:rPr lang="en-US" sz="2400" b="1" dirty="0" smtClean="0">
                          <a:latin typeface="Symbol" pitchFamily="18" charset="2"/>
                        </a:rPr>
                        <a:t>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~50nm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59463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Via Diameter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~5</a:t>
                      </a:r>
                      <a:r>
                        <a:rPr lang="en-US" sz="2000" b="1" dirty="0" smtClean="0">
                          <a:latin typeface="Symbol" pitchFamily="18" charset="2"/>
                        </a:rPr>
                        <a:t>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~50nm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63811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Via Pitch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~10</a:t>
                      </a:r>
                      <a:r>
                        <a:rPr lang="en-US" sz="2000" b="1" dirty="0" smtClean="0">
                          <a:latin typeface="Symbol" pitchFamily="18" charset="2"/>
                        </a:rPr>
                        <a:t>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~100nm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96743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Wafer (Die) to Wafer Alignment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~1</a:t>
                      </a:r>
                      <a:r>
                        <a:rPr lang="en-US" sz="2000" b="1" dirty="0" smtClean="0">
                          <a:latin typeface="Symbol" pitchFamily="18" charset="2"/>
                        </a:rPr>
                        <a:t>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 pitchFamily="34" charset="0"/>
                        </a:rPr>
                        <a:t>~1nm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0" y="285750"/>
            <a:ext cx="9144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0073AE"/>
                </a:solidFill>
                <a:latin typeface="Helvetica" pitchFamily="34" charset="0"/>
              </a:rPr>
              <a:t>MONOLITHIC </a:t>
            </a:r>
            <a:br>
              <a:rPr lang="en-US" sz="3600" b="1">
                <a:solidFill>
                  <a:srgbClr val="0073AE"/>
                </a:solidFill>
                <a:latin typeface="Helvetica" pitchFamily="34" charset="0"/>
              </a:rPr>
            </a:br>
            <a:r>
              <a:rPr lang="en-US" sz="3600" b="1">
                <a:solidFill>
                  <a:srgbClr val="0073A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10,000</a:t>
            </a:r>
            <a:r>
              <a:rPr lang="en-US" sz="3600" b="1">
                <a:solidFill>
                  <a:srgbClr val="0073AE"/>
                </a:solidFill>
                <a:latin typeface="Helvetica" pitchFamily="34" charset="0"/>
              </a:rPr>
              <a:t>x the Vertical Connectivity of TSV</a:t>
            </a:r>
            <a:r>
              <a:rPr lang="en-US" sz="3600">
                <a:solidFill>
                  <a:srgbClr val="0073AE"/>
                </a:solidFill>
                <a:latin typeface="Helvetica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7650"/>
            <a:ext cx="9144000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500" y="274638"/>
            <a:ext cx="8810625" cy="1143000"/>
          </a:xfrm>
        </p:spPr>
        <p:txBody>
          <a:bodyPr/>
          <a:lstStyle/>
          <a:p>
            <a:r>
              <a:rPr lang="en-US" sz="2800" b="1" smtClean="0"/>
              <a:t>Only Monolithic 3D (TSV size ~0.1 µm) would Provide an Alternative to Dimensional Scaling</a:t>
            </a:r>
            <a:r>
              <a:rPr lang="en-US" sz="3600" smtClean="0"/>
              <a:t> </a:t>
            </a:r>
          </a:p>
        </p:txBody>
      </p:sp>
      <p:pic>
        <p:nvPicPr>
          <p:cNvPr id="146434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38150" y="1589088"/>
            <a:ext cx="8315325" cy="4727575"/>
          </a:xfrm>
        </p:spPr>
      </p:pic>
      <p:sp>
        <p:nvSpPr>
          <p:cNvPr id="146435" name="Text Box 4"/>
          <p:cNvSpPr txBox="1">
            <a:spLocks noChangeArrowheads="1"/>
          </p:cNvSpPr>
          <p:nvPr/>
        </p:nvSpPr>
        <p:spPr bwMode="auto">
          <a:xfrm>
            <a:off x="6175375" y="6246813"/>
            <a:ext cx="200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*IEEE IITC11 Kim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 noGrp="1"/>
          </p:cNvSpPr>
          <p:nvPr/>
        </p:nvSpPr>
        <p:spPr bwMode="auto">
          <a:xfrm>
            <a:off x="7667625" y="6426200"/>
            <a:ext cx="1019175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fld id="{67CDCD0D-1E30-448D-85C6-9D8E72A11087}" type="slidenum">
              <a:rPr lang="en-US" sz="1000">
                <a:latin typeface="+mj-lt"/>
                <a:cs typeface="Arial" pitchFamily="34" charset="0"/>
              </a:rPr>
              <a:pPr algn="r">
                <a:spcBef>
                  <a:spcPct val="20000"/>
                </a:spcBef>
                <a:buFont typeface="Wingdings" pitchFamily="2" charset="2"/>
                <a:buNone/>
                <a:defRPr/>
              </a:pPr>
              <a:t>17</a:t>
            </a:fld>
            <a:endParaRPr lang="en-US" sz="1000">
              <a:latin typeface="+mj-lt"/>
              <a:cs typeface="Arial" pitchFamily="34" charset="0"/>
            </a:endParaRP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44688"/>
            <a:ext cx="8229600" cy="3529012"/>
          </a:xfrm>
        </p:spPr>
        <p:txBody>
          <a:bodyPr/>
          <a:lstStyle/>
          <a:p>
            <a:pPr eaLnBrk="1" hangingPunct="1">
              <a:lnSpc>
                <a:spcPct val="110000"/>
              </a:lnSpc>
              <a:defRPr/>
            </a:pPr>
            <a:r>
              <a:rPr lang="en-US" b="1" i="1" dirty="0" smtClean="0">
                <a:latin typeface="Arial Narrow" pitchFamily="34" charset="0"/>
              </a:rPr>
              <a:t>Processing on top of copper interconnects should not exceed 400</a:t>
            </a:r>
            <a:r>
              <a:rPr lang="en-US" b="1" i="1" baseline="30000" dirty="0" smtClean="0">
                <a:latin typeface="Arial Narrow" pitchFamily="34" charset="0"/>
              </a:rPr>
              <a:t>o</a:t>
            </a:r>
            <a:r>
              <a:rPr lang="en-US" b="1" i="1" dirty="0" smtClean="0">
                <a:latin typeface="Arial Narrow" pitchFamily="34" charset="0"/>
              </a:rPr>
              <a:t>C</a:t>
            </a:r>
          </a:p>
          <a:p>
            <a:pPr lvl="2" eaLnBrk="1" hangingPunct="1">
              <a:lnSpc>
                <a:spcPct val="110000"/>
              </a:lnSpc>
              <a:defRPr/>
            </a:pPr>
            <a:r>
              <a:rPr lang="en-US" sz="1800" b="1" dirty="0" smtClean="0">
                <a:latin typeface="Arial Narrow" pitchFamily="34" charset="0"/>
                <a:cs typeface="Arial" charset="0"/>
              </a:rPr>
              <a:t>How to bring mono-crystallized silicon on top at less than 400</a:t>
            </a:r>
            <a:r>
              <a:rPr lang="en-US" sz="1800" b="1" baseline="30000" dirty="0" smtClean="0">
                <a:latin typeface="Arial Narrow" pitchFamily="34" charset="0"/>
                <a:cs typeface="Arial" charset="0"/>
              </a:rPr>
              <a:t>o</a:t>
            </a:r>
            <a:r>
              <a:rPr lang="en-US" sz="1800" b="1" dirty="0" smtClean="0">
                <a:latin typeface="Arial Narrow" pitchFamily="34" charset="0"/>
                <a:cs typeface="Arial" charset="0"/>
              </a:rPr>
              <a:t>C</a:t>
            </a:r>
          </a:p>
          <a:p>
            <a:pPr lvl="2" eaLnBrk="1" hangingPunct="1">
              <a:lnSpc>
                <a:spcPct val="110000"/>
              </a:lnSpc>
              <a:defRPr/>
            </a:pPr>
            <a:r>
              <a:rPr lang="en-US" sz="1800" b="1" dirty="0" smtClean="0">
                <a:latin typeface="Arial Narrow" pitchFamily="34" charset="0"/>
                <a:cs typeface="Arial" charset="0"/>
              </a:rPr>
              <a:t>How to fabricate advanced transistors below 400</a:t>
            </a:r>
            <a:r>
              <a:rPr lang="en-US" sz="1800" b="1" baseline="30000" dirty="0" smtClean="0">
                <a:latin typeface="Arial Narrow" pitchFamily="34" charset="0"/>
                <a:cs typeface="Arial" charset="0"/>
              </a:rPr>
              <a:t>o</a:t>
            </a:r>
            <a:r>
              <a:rPr lang="en-US" sz="1800" b="1" dirty="0" smtClean="0">
                <a:latin typeface="Arial Narrow" pitchFamily="34" charset="0"/>
                <a:cs typeface="Arial" charset="0"/>
              </a:rPr>
              <a:t>C</a:t>
            </a:r>
          </a:p>
          <a:p>
            <a:pPr marL="914400" lvl="2" indent="0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endParaRPr lang="en-US" sz="1800" b="1" dirty="0" smtClean="0">
              <a:latin typeface="Arial Narrow" pitchFamily="34" charset="0"/>
              <a:cs typeface="Arial" charset="0"/>
            </a:endParaRPr>
          </a:p>
          <a:p>
            <a:pPr eaLnBrk="1" hangingPunct="1">
              <a:lnSpc>
                <a:spcPct val="110000"/>
              </a:lnSpc>
              <a:defRPr/>
            </a:pPr>
            <a:r>
              <a:rPr lang="en-US" b="1" i="1" dirty="0" smtClean="0">
                <a:latin typeface="Arial Narrow" pitchFamily="34" charset="0"/>
              </a:rPr>
              <a:t>Misalignment of pre-processed wafer to wafer bonding step is ~1um</a:t>
            </a:r>
          </a:p>
          <a:p>
            <a:pPr lvl="2" eaLnBrk="1" hangingPunct="1">
              <a:lnSpc>
                <a:spcPct val="110000"/>
              </a:lnSpc>
              <a:defRPr/>
            </a:pPr>
            <a:r>
              <a:rPr lang="en-US" sz="1800" b="1" dirty="0" smtClean="0">
                <a:latin typeface="Arial Narrow" pitchFamily="34" charset="0"/>
                <a:cs typeface="Arial" charset="0"/>
              </a:rPr>
              <a:t>How to achieve 100nm or better connection pitch</a:t>
            </a:r>
          </a:p>
          <a:p>
            <a:pPr lvl="2" eaLnBrk="1" hangingPunct="1">
              <a:lnSpc>
                <a:spcPct val="110000"/>
              </a:lnSpc>
              <a:defRPr/>
            </a:pPr>
            <a:r>
              <a:rPr lang="en-US" sz="1800" b="1" dirty="0" smtClean="0">
                <a:latin typeface="Arial Narrow" pitchFamily="34" charset="0"/>
                <a:cs typeface="Arial" charset="0"/>
              </a:rPr>
              <a:t>How to fabricate thin enough layer for inter-layer </a:t>
            </a:r>
            <a:r>
              <a:rPr lang="en-US" sz="1800" b="1" dirty="0" err="1" smtClean="0">
                <a:latin typeface="Arial Narrow" pitchFamily="34" charset="0"/>
                <a:cs typeface="Arial" charset="0"/>
              </a:rPr>
              <a:t>vias</a:t>
            </a:r>
            <a:r>
              <a:rPr lang="en-US" sz="1800" b="1" dirty="0" smtClean="0">
                <a:latin typeface="Arial Narrow" pitchFamily="34" charset="0"/>
                <a:cs typeface="Arial" charset="0"/>
              </a:rPr>
              <a:t> of ~50nm</a:t>
            </a:r>
          </a:p>
        </p:txBody>
      </p:sp>
      <p:sp>
        <p:nvSpPr>
          <p:cNvPr id="226307" name="Rectangle 2"/>
          <p:cNvSpPr txBox="1">
            <a:spLocks noChangeArrowheads="1"/>
          </p:cNvSpPr>
          <p:nvPr/>
        </p:nvSpPr>
        <p:spPr bwMode="auto">
          <a:xfrm>
            <a:off x="381000" y="1349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b="1">
                <a:solidFill>
                  <a:srgbClr val="0073AE"/>
                </a:solidFill>
                <a:latin typeface="Helvetica" pitchFamily="-84" charset="0"/>
              </a:rPr>
              <a:t>The Monolithic 3D Challenge</a:t>
            </a:r>
          </a:p>
          <a:p>
            <a:pPr algn="ctr"/>
            <a:r>
              <a:rPr lang="en-US" sz="3600" b="1" i="1">
                <a:solidFill>
                  <a:srgbClr val="0073AE"/>
                </a:solidFill>
                <a:latin typeface="Helvetica" pitchFamily="-84" charset="0"/>
              </a:rPr>
              <a:t>Why is it not already in wide use?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4163"/>
            <a:ext cx="9144000" cy="1143000"/>
          </a:xfrm>
        </p:spPr>
        <p:txBody>
          <a:bodyPr/>
          <a:lstStyle/>
          <a:p>
            <a:r>
              <a:rPr lang="en-US" sz="3600" b="1" smtClean="0"/>
              <a:t>MonolithIC 3D – Breakthrough</a:t>
            </a:r>
            <a:br>
              <a:rPr lang="en-US" sz="3600" b="1" smtClean="0"/>
            </a:br>
            <a:r>
              <a:rPr lang="en-US" sz="2800" b="1" smtClean="0"/>
              <a:t>3 Classes of Solutions (3 Generations of Innovation)</a:t>
            </a:r>
          </a:p>
        </p:txBody>
      </p:sp>
      <p:sp>
        <p:nvSpPr>
          <p:cNvPr id="2293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5425" y="1727200"/>
            <a:ext cx="8759825" cy="4678363"/>
          </a:xfrm>
        </p:spPr>
        <p:txBody>
          <a:bodyPr/>
          <a:lstStyle/>
          <a:p>
            <a:r>
              <a:rPr lang="en-US" b="1" smtClean="0"/>
              <a:t>RCAT </a:t>
            </a:r>
            <a:r>
              <a:rPr lang="en-US" i="1" smtClean="0"/>
              <a:t>(2009)</a:t>
            </a:r>
            <a:r>
              <a:rPr lang="en-US" smtClean="0"/>
              <a:t> – Process the high temperature on generic structures prior to ‘smart-cut’, and finish with cold processes – Etch &amp; Depositions</a:t>
            </a:r>
          </a:p>
          <a:p>
            <a:r>
              <a:rPr lang="en-US" b="1" smtClean="0"/>
              <a:t>Gate Replacement</a:t>
            </a:r>
            <a:r>
              <a:rPr lang="en-US" smtClean="0"/>
              <a:t> </a:t>
            </a:r>
            <a:r>
              <a:rPr lang="en-US" i="1" smtClean="0"/>
              <a:t>(2010)</a:t>
            </a:r>
            <a:r>
              <a:rPr lang="en-US" smtClean="0"/>
              <a:t> (=Gate Last, HKMG) - Process the high temperature on repeating structures prior to ‘smart-cut’, and finish with ‘gate replacement’, cold processes – Etch &amp; Depositions</a:t>
            </a:r>
          </a:p>
          <a:p>
            <a:r>
              <a:rPr lang="en-US" b="1" smtClean="0"/>
              <a:t>Laser Annealing</a:t>
            </a:r>
            <a:r>
              <a:rPr lang="en-US" smtClean="0"/>
              <a:t> </a:t>
            </a:r>
            <a:r>
              <a:rPr lang="en-US" i="1" smtClean="0"/>
              <a:t>(2012)</a:t>
            </a:r>
            <a:r>
              <a:rPr lang="en-US" smtClean="0"/>
              <a:t> – Use short laser pulse to locally heat and anneal the top layer while protecting the interconnection layers below from the top heat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le 1"/>
          <p:cNvSpPr>
            <a:spLocks noGrp="1"/>
          </p:cNvSpPr>
          <p:nvPr>
            <p:ph type="title" idx="4294967295"/>
          </p:nvPr>
        </p:nvSpPr>
        <p:spPr>
          <a:xfrm>
            <a:off x="130175" y="247650"/>
            <a:ext cx="9013825" cy="1143000"/>
          </a:xfrm>
        </p:spPr>
        <p:txBody>
          <a:bodyPr/>
          <a:lstStyle/>
          <a:p>
            <a:r>
              <a:rPr lang="en-US" sz="3600" b="1" smtClean="0"/>
              <a:t>Layer Transfer (“Ion-Cut”/“Smart-Cut”)</a:t>
            </a:r>
            <a:br>
              <a:rPr lang="en-US" sz="3600" b="1" smtClean="0"/>
            </a:br>
            <a:r>
              <a:rPr lang="en-US" sz="3600" b="1" smtClean="0">
                <a:sym typeface="Wingdings" pitchFamily="2" charset="2"/>
              </a:rPr>
              <a:t> The Technology Behind SOI</a:t>
            </a:r>
            <a:r>
              <a:rPr lang="en-US" sz="3600" smtClean="0">
                <a:sym typeface="Wingdings" pitchFamily="2" charset="2"/>
              </a:rPr>
              <a:t> </a:t>
            </a:r>
            <a:endParaRPr lang="en-US" sz="3600" smtClean="0"/>
          </a:p>
        </p:txBody>
      </p:sp>
      <p:sp>
        <p:nvSpPr>
          <p:cNvPr id="11" name="Rectangle 10"/>
          <p:cNvSpPr/>
          <p:nvPr/>
        </p:nvSpPr>
        <p:spPr>
          <a:xfrm>
            <a:off x="304800" y="2514600"/>
            <a:ext cx="1371600" cy="533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52579" name="TextBox 11"/>
          <p:cNvSpPr txBox="1">
            <a:spLocks noChangeArrowheads="1"/>
          </p:cNvSpPr>
          <p:nvPr/>
        </p:nvSpPr>
        <p:spPr bwMode="auto">
          <a:xfrm>
            <a:off x="762000" y="2667000"/>
            <a:ext cx="630238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latin typeface="Arial Narrow" pitchFamily="34" charset="0"/>
              </a:rPr>
              <a:t>p- Si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04800" y="2286000"/>
            <a:ext cx="1371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  <a:latin typeface="Arial Narrow" pitchFamily="34" charset="0"/>
              </a:rPr>
              <a:t>Oxide</a:t>
            </a:r>
            <a:endParaRPr lang="en-US" sz="1600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981200" y="3581400"/>
            <a:ext cx="2286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438400" y="3475038"/>
            <a:ext cx="1371600" cy="533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52583" name="TextBox 32"/>
          <p:cNvSpPr txBox="1">
            <a:spLocks noChangeArrowheads="1"/>
          </p:cNvSpPr>
          <p:nvPr/>
        </p:nvSpPr>
        <p:spPr bwMode="auto">
          <a:xfrm>
            <a:off x="2895600" y="3627438"/>
            <a:ext cx="609600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latin typeface="Arial Narrow" pitchFamily="34" charset="0"/>
              </a:rPr>
              <a:t>p- Si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438400" y="3276600"/>
            <a:ext cx="1371600" cy="1984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  <a:latin typeface="Arial Narrow" pitchFamily="34" charset="0"/>
              </a:rPr>
              <a:t>Oxide</a:t>
            </a:r>
            <a:endParaRPr lang="en-US" sz="1600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2362200" y="3551238"/>
            <a:ext cx="1828800" cy="1587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5400000">
            <a:off x="2362201" y="3092450"/>
            <a:ext cx="30480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>
            <a:off x="2590007" y="3093244"/>
            <a:ext cx="30480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5400000">
            <a:off x="2820194" y="3093244"/>
            <a:ext cx="304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5400000">
            <a:off x="3047207" y="3093244"/>
            <a:ext cx="30480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5400000">
            <a:off x="3276601" y="3092450"/>
            <a:ext cx="30480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5400000">
            <a:off x="3504407" y="3093244"/>
            <a:ext cx="30480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592" name="TextBox 46"/>
          <p:cNvSpPr txBox="1">
            <a:spLocks noChangeArrowheads="1"/>
          </p:cNvSpPr>
          <p:nvPr/>
        </p:nvSpPr>
        <p:spPr bwMode="auto">
          <a:xfrm>
            <a:off x="3810000" y="3398838"/>
            <a:ext cx="457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H</a:t>
            </a:r>
          </a:p>
        </p:txBody>
      </p: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533400" y="3017838"/>
            <a:ext cx="2133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150000"/>
              </a:lnSpc>
              <a:spcBef>
                <a:spcPts val="0"/>
              </a:spcBef>
              <a:buClr>
                <a:srgbClr val="66FF33"/>
              </a:buClr>
              <a:buFont typeface="Arial" pitchFamily="34" charset="0"/>
              <a:buNone/>
              <a:defRPr/>
            </a:pPr>
            <a:r>
              <a:rPr lang="en-US" sz="1600" kern="0" dirty="0">
                <a:latin typeface="Arial Narrow" pitchFamily="34" charset="0"/>
                <a:cs typeface="+mn-cs"/>
              </a:rPr>
              <a:t>Top layer</a:t>
            </a:r>
          </a:p>
        </p:txBody>
      </p:sp>
      <p:sp>
        <p:nvSpPr>
          <p:cNvPr id="49" name="Content Placeholder 2"/>
          <p:cNvSpPr txBox="1">
            <a:spLocks/>
          </p:cNvSpPr>
          <p:nvPr/>
        </p:nvSpPr>
        <p:spPr bwMode="auto">
          <a:xfrm>
            <a:off x="533400" y="5456238"/>
            <a:ext cx="16764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150000"/>
              </a:lnSpc>
              <a:spcBef>
                <a:spcPts val="0"/>
              </a:spcBef>
              <a:buClr>
                <a:srgbClr val="66FF33"/>
              </a:buClr>
              <a:buFont typeface="Arial" pitchFamily="34" charset="0"/>
              <a:buNone/>
              <a:defRPr/>
            </a:pPr>
            <a:r>
              <a:rPr lang="en-US" kern="0" dirty="0">
                <a:latin typeface="Arial Narrow" pitchFamily="34" charset="0"/>
                <a:cs typeface="+mn-cs"/>
              </a:rPr>
              <a:t>Bottom layer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724400" y="4038600"/>
            <a:ext cx="1354138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  <a:latin typeface="Arial Narrow" pitchFamily="34" charset="0"/>
              </a:rPr>
              <a:t>Oxide</a:t>
            </a:r>
            <a:endParaRPr lang="en-US" sz="1600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152596" name="Group 50"/>
          <p:cNvGrpSpPr>
            <a:grpSpLocks/>
          </p:cNvGrpSpPr>
          <p:nvPr/>
        </p:nvGrpSpPr>
        <p:grpSpPr bwMode="auto">
          <a:xfrm>
            <a:off x="4800600" y="4267200"/>
            <a:ext cx="1295400" cy="1066800"/>
            <a:chOff x="914400" y="2590800"/>
            <a:chExt cx="1295400" cy="989052"/>
          </a:xfrm>
        </p:grpSpPr>
        <p:sp>
          <p:nvSpPr>
            <p:cNvPr id="52" name="Rectangle 51"/>
            <p:cNvSpPr/>
            <p:nvPr/>
          </p:nvSpPr>
          <p:spPr>
            <a:xfrm>
              <a:off x="914400" y="2818930"/>
              <a:ext cx="457200" cy="765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53" name="Rectangle 52"/>
            <p:cNvSpPr/>
            <p:nvPr/>
          </p:nvSpPr>
          <p:spPr>
            <a:xfrm flipH="1">
              <a:off x="1219200" y="2895464"/>
              <a:ext cx="46038" cy="15306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524000" y="2590800"/>
              <a:ext cx="533400" cy="765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990600" y="2590800"/>
              <a:ext cx="152400" cy="765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56" name="Rectangle 55"/>
            <p:cNvSpPr/>
            <p:nvPr/>
          </p:nvSpPr>
          <p:spPr>
            <a:xfrm flipH="1">
              <a:off x="1935163" y="2590800"/>
              <a:ext cx="46037" cy="4577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295400" y="2590800"/>
              <a:ext cx="76200" cy="765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524000" y="2590800"/>
              <a:ext cx="76200" cy="765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pic>
          <p:nvPicPr>
            <p:cNvPr id="152650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14400" y="3048001"/>
              <a:ext cx="1295400" cy="531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Rectangle 59"/>
            <p:cNvSpPr/>
            <p:nvPr/>
          </p:nvSpPr>
          <p:spPr>
            <a:xfrm>
              <a:off x="1676400" y="2818930"/>
              <a:ext cx="76200" cy="38119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600200" y="2818930"/>
              <a:ext cx="304800" cy="9125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447800" y="2818930"/>
              <a:ext cx="76200" cy="765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057400" y="2818930"/>
              <a:ext cx="76200" cy="765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057400" y="2590800"/>
              <a:ext cx="76200" cy="765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</p:grpSp>
      <p:sp>
        <p:nvSpPr>
          <p:cNvPr id="67" name="Content Placeholder 2"/>
          <p:cNvSpPr txBox="1">
            <a:spLocks/>
          </p:cNvSpPr>
          <p:nvPr/>
        </p:nvSpPr>
        <p:spPr bwMode="auto">
          <a:xfrm>
            <a:off x="2362200" y="1722438"/>
            <a:ext cx="16764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150000"/>
              </a:lnSpc>
              <a:spcBef>
                <a:spcPts val="0"/>
              </a:spcBef>
              <a:buClr>
                <a:srgbClr val="66FF33"/>
              </a:buClr>
              <a:buFont typeface="Arial" pitchFamily="34" charset="0"/>
              <a:buNone/>
              <a:defRPr/>
            </a:pPr>
            <a:r>
              <a:rPr lang="en-US" sz="1600" u="sng" kern="0" dirty="0">
                <a:latin typeface="Arial Narrow" pitchFamily="34" charset="0"/>
                <a:cs typeface="+mn-cs"/>
              </a:rPr>
              <a:t>Hydrogen implant </a:t>
            </a:r>
          </a:p>
          <a:p>
            <a:pPr marL="342900" indent="-342900" algn="ctr" eaLnBrk="0" hangingPunct="0">
              <a:lnSpc>
                <a:spcPct val="150000"/>
              </a:lnSpc>
              <a:spcBef>
                <a:spcPts val="0"/>
              </a:spcBef>
              <a:buClr>
                <a:srgbClr val="66FF33"/>
              </a:buClr>
              <a:buFont typeface="Arial" pitchFamily="34" charset="0"/>
              <a:buNone/>
              <a:defRPr/>
            </a:pPr>
            <a:r>
              <a:rPr lang="en-US" sz="1600" u="sng" kern="0" dirty="0">
                <a:latin typeface="Arial Narrow" pitchFamily="34" charset="0"/>
                <a:cs typeface="+mn-cs"/>
              </a:rPr>
              <a:t>of top layer</a:t>
            </a:r>
          </a:p>
        </p:txBody>
      </p:sp>
      <p:sp>
        <p:nvSpPr>
          <p:cNvPr id="79" name="Content Placeholder 2"/>
          <p:cNvSpPr txBox="1">
            <a:spLocks/>
          </p:cNvSpPr>
          <p:nvPr/>
        </p:nvSpPr>
        <p:spPr bwMode="auto">
          <a:xfrm>
            <a:off x="4419600" y="1722438"/>
            <a:ext cx="19050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150000"/>
              </a:lnSpc>
              <a:spcBef>
                <a:spcPts val="0"/>
              </a:spcBef>
              <a:buClr>
                <a:srgbClr val="66FF33"/>
              </a:buClr>
              <a:buFont typeface="Arial" pitchFamily="34" charset="0"/>
              <a:buNone/>
              <a:defRPr/>
            </a:pPr>
            <a:r>
              <a:rPr lang="en-US" sz="1600" u="sng" kern="0" dirty="0">
                <a:latin typeface="Arial Narrow" pitchFamily="34" charset="0"/>
                <a:cs typeface="+mn-cs"/>
              </a:rPr>
              <a:t>Flip top layer and </a:t>
            </a:r>
          </a:p>
          <a:p>
            <a:pPr marL="342900" indent="-342900" algn="ctr" eaLnBrk="0" hangingPunct="0">
              <a:lnSpc>
                <a:spcPct val="150000"/>
              </a:lnSpc>
              <a:spcBef>
                <a:spcPts val="0"/>
              </a:spcBef>
              <a:buClr>
                <a:srgbClr val="66FF33"/>
              </a:buClr>
              <a:buFont typeface="Arial" pitchFamily="34" charset="0"/>
              <a:buNone/>
              <a:defRPr/>
            </a:pPr>
            <a:r>
              <a:rPr lang="en-US" sz="1600" u="sng" kern="0" dirty="0">
                <a:latin typeface="Arial Narrow" pitchFamily="34" charset="0"/>
                <a:cs typeface="+mn-cs"/>
              </a:rPr>
              <a:t>bond to bottom layer</a:t>
            </a:r>
          </a:p>
        </p:txBody>
      </p:sp>
      <p:sp>
        <p:nvSpPr>
          <p:cNvPr id="80" name="Rectangle 79"/>
          <p:cNvSpPr/>
          <p:nvPr/>
        </p:nvSpPr>
        <p:spPr>
          <a:xfrm>
            <a:off x="4724400" y="3810000"/>
            <a:ext cx="1363663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  <a:latin typeface="Arial Narrow" pitchFamily="34" charset="0"/>
              </a:rPr>
              <a:t>Oxide</a:t>
            </a:r>
            <a:endParaRPr lang="en-US" sz="1600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4724400" y="3276600"/>
            <a:ext cx="1363663" cy="533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52601" name="TextBox 81"/>
          <p:cNvSpPr txBox="1">
            <a:spLocks noChangeArrowheads="1"/>
          </p:cNvSpPr>
          <p:nvPr/>
        </p:nvSpPr>
        <p:spPr bwMode="auto">
          <a:xfrm>
            <a:off x="5156200" y="3327400"/>
            <a:ext cx="546100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latin typeface="Arial Narrow" pitchFamily="34" charset="0"/>
              </a:rPr>
              <a:t>p- Si</a:t>
            </a:r>
          </a:p>
        </p:txBody>
      </p:sp>
      <p:cxnSp>
        <p:nvCxnSpPr>
          <p:cNvPr id="83" name="Straight Connector 82"/>
          <p:cNvCxnSpPr/>
          <p:nvPr/>
        </p:nvCxnSpPr>
        <p:spPr>
          <a:xfrm>
            <a:off x="4648200" y="3703638"/>
            <a:ext cx="1636713" cy="317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381000" y="4038600"/>
            <a:ext cx="1512888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  <a:latin typeface="Arial Narrow" pitchFamily="34" charset="0"/>
              </a:rPr>
              <a:t>Oxide</a:t>
            </a:r>
            <a:endParaRPr lang="en-US" sz="1600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152604" name="Group 84"/>
          <p:cNvGrpSpPr>
            <a:grpSpLocks/>
          </p:cNvGrpSpPr>
          <p:nvPr/>
        </p:nvGrpSpPr>
        <p:grpSpPr bwMode="auto">
          <a:xfrm>
            <a:off x="457200" y="4267200"/>
            <a:ext cx="1447800" cy="1066800"/>
            <a:chOff x="914400" y="2590800"/>
            <a:chExt cx="1295400" cy="989052"/>
          </a:xfrm>
        </p:grpSpPr>
        <p:sp>
          <p:nvSpPr>
            <p:cNvPr id="86" name="Rectangle 85"/>
            <p:cNvSpPr/>
            <p:nvPr/>
          </p:nvSpPr>
          <p:spPr>
            <a:xfrm>
              <a:off x="914400" y="2818930"/>
              <a:ext cx="457367" cy="765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87" name="Rectangle 86"/>
            <p:cNvSpPr/>
            <p:nvPr/>
          </p:nvSpPr>
          <p:spPr>
            <a:xfrm flipH="1">
              <a:off x="1219785" y="2895464"/>
              <a:ext cx="45453" cy="15306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1523750" y="2590800"/>
              <a:ext cx="534068" cy="765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991101" y="2590800"/>
              <a:ext cx="151983" cy="765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90" name="Rectangle 89"/>
            <p:cNvSpPr/>
            <p:nvPr/>
          </p:nvSpPr>
          <p:spPr>
            <a:xfrm flipH="1">
              <a:off x="1935664" y="2590800"/>
              <a:ext cx="45453" cy="4577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295066" y="2590800"/>
              <a:ext cx="76701" cy="765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523750" y="2590800"/>
              <a:ext cx="76701" cy="765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pic>
          <p:nvPicPr>
            <p:cNvPr id="152637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14400" y="3048001"/>
              <a:ext cx="1295400" cy="531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4" name="Rectangle 93"/>
            <p:cNvSpPr/>
            <p:nvPr/>
          </p:nvSpPr>
          <p:spPr>
            <a:xfrm>
              <a:off x="1675732" y="2818930"/>
              <a:ext cx="76701" cy="38119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600451" y="2818930"/>
              <a:ext cx="303964" cy="9125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1448468" y="2818930"/>
              <a:ext cx="75281" cy="765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057818" y="2818930"/>
              <a:ext cx="75280" cy="765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2057818" y="2590800"/>
              <a:ext cx="75280" cy="765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</p:grpSp>
      <p:sp>
        <p:nvSpPr>
          <p:cNvPr id="152605" name="TextBox 99"/>
          <p:cNvSpPr txBox="1">
            <a:spLocks noChangeArrowheads="1"/>
          </p:cNvSpPr>
          <p:nvPr/>
        </p:nvSpPr>
        <p:spPr bwMode="auto">
          <a:xfrm>
            <a:off x="6096000" y="3551238"/>
            <a:ext cx="457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H</a:t>
            </a:r>
          </a:p>
        </p:txBody>
      </p:sp>
      <p:sp>
        <p:nvSpPr>
          <p:cNvPr id="102" name="Content Placeholder 2"/>
          <p:cNvSpPr txBox="1">
            <a:spLocks/>
          </p:cNvSpPr>
          <p:nvPr/>
        </p:nvSpPr>
        <p:spPr bwMode="auto">
          <a:xfrm>
            <a:off x="6753225" y="1533525"/>
            <a:ext cx="2133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150000"/>
              </a:lnSpc>
              <a:spcBef>
                <a:spcPts val="0"/>
              </a:spcBef>
              <a:buClr>
                <a:srgbClr val="66FF33"/>
              </a:buClr>
              <a:buFont typeface="Arial" pitchFamily="34" charset="0"/>
              <a:buNone/>
              <a:defRPr/>
            </a:pPr>
            <a:r>
              <a:rPr lang="en-US" sz="1600" u="sng" kern="0" dirty="0">
                <a:latin typeface="Arial Narrow" pitchFamily="34" charset="0"/>
                <a:cs typeface="+mn-cs"/>
              </a:rPr>
              <a:t>Cleave using 400</a:t>
            </a:r>
            <a:r>
              <a:rPr lang="en-US" sz="1600" u="sng" kern="0" baseline="30000" dirty="0">
                <a:latin typeface="Arial Narrow" pitchFamily="34" charset="0"/>
                <a:cs typeface="+mn-cs"/>
              </a:rPr>
              <a:t>o</a:t>
            </a:r>
            <a:r>
              <a:rPr lang="en-US" sz="1600" u="sng" kern="0" dirty="0">
                <a:latin typeface="Arial Narrow" pitchFamily="34" charset="0"/>
                <a:cs typeface="+mn-cs"/>
              </a:rPr>
              <a:t>C </a:t>
            </a:r>
          </a:p>
          <a:p>
            <a:pPr marL="342900" indent="-342900" algn="ctr" eaLnBrk="0" hangingPunct="0">
              <a:lnSpc>
                <a:spcPct val="150000"/>
              </a:lnSpc>
              <a:spcBef>
                <a:spcPts val="0"/>
              </a:spcBef>
              <a:buClr>
                <a:srgbClr val="66FF33"/>
              </a:buClr>
              <a:buFont typeface="Arial" pitchFamily="34" charset="0"/>
              <a:buNone/>
              <a:defRPr/>
            </a:pPr>
            <a:r>
              <a:rPr lang="en-US" sz="1600" u="sng" kern="0" dirty="0">
                <a:latin typeface="Arial Narrow" pitchFamily="34" charset="0"/>
                <a:cs typeface="+mn-cs"/>
              </a:rPr>
              <a:t>anneal or sideways </a:t>
            </a:r>
          </a:p>
          <a:p>
            <a:pPr marL="342900" indent="-342900" algn="ctr" eaLnBrk="0" hangingPunct="0">
              <a:lnSpc>
                <a:spcPct val="150000"/>
              </a:lnSpc>
              <a:spcBef>
                <a:spcPts val="0"/>
              </a:spcBef>
              <a:buClr>
                <a:srgbClr val="66FF33"/>
              </a:buClr>
              <a:buFont typeface="Arial" pitchFamily="34" charset="0"/>
              <a:buNone/>
              <a:defRPr/>
            </a:pPr>
            <a:r>
              <a:rPr lang="en-US" sz="1600" u="sng" kern="0" dirty="0">
                <a:latin typeface="Arial Narrow" pitchFamily="34" charset="0"/>
                <a:cs typeface="+mn-cs"/>
              </a:rPr>
              <a:t>mechanical force. CMP.</a:t>
            </a:r>
          </a:p>
        </p:txBody>
      </p:sp>
      <p:cxnSp>
        <p:nvCxnSpPr>
          <p:cNvPr id="104" name="Straight Arrow Connector 103"/>
          <p:cNvCxnSpPr/>
          <p:nvPr/>
        </p:nvCxnSpPr>
        <p:spPr>
          <a:xfrm>
            <a:off x="4191000" y="3581400"/>
            <a:ext cx="2286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6477000" y="3581400"/>
            <a:ext cx="2286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/>
          <p:cNvSpPr/>
          <p:nvPr/>
        </p:nvSpPr>
        <p:spPr>
          <a:xfrm>
            <a:off x="7086600" y="3962400"/>
            <a:ext cx="1354138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  <a:latin typeface="Arial Narrow" pitchFamily="34" charset="0"/>
              </a:rPr>
              <a:t>Oxide</a:t>
            </a:r>
            <a:endParaRPr lang="en-US" sz="1600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152610" name="Group 106"/>
          <p:cNvGrpSpPr>
            <a:grpSpLocks/>
          </p:cNvGrpSpPr>
          <p:nvPr/>
        </p:nvGrpSpPr>
        <p:grpSpPr bwMode="auto">
          <a:xfrm>
            <a:off x="7162800" y="4191000"/>
            <a:ext cx="1295400" cy="1066800"/>
            <a:chOff x="914400" y="2590800"/>
            <a:chExt cx="1295400" cy="989052"/>
          </a:xfrm>
        </p:grpSpPr>
        <p:sp>
          <p:nvSpPr>
            <p:cNvPr id="108" name="Rectangle 107"/>
            <p:cNvSpPr/>
            <p:nvPr/>
          </p:nvSpPr>
          <p:spPr>
            <a:xfrm>
              <a:off x="914400" y="2818930"/>
              <a:ext cx="457200" cy="765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109" name="Rectangle 108"/>
            <p:cNvSpPr/>
            <p:nvPr/>
          </p:nvSpPr>
          <p:spPr>
            <a:xfrm flipH="1">
              <a:off x="1219200" y="2895464"/>
              <a:ext cx="46038" cy="15306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1524000" y="2590800"/>
              <a:ext cx="533400" cy="765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990600" y="2590800"/>
              <a:ext cx="152400" cy="765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112" name="Rectangle 111"/>
            <p:cNvSpPr/>
            <p:nvPr/>
          </p:nvSpPr>
          <p:spPr>
            <a:xfrm flipH="1">
              <a:off x="1935163" y="2590800"/>
              <a:ext cx="46037" cy="4577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1295400" y="2590800"/>
              <a:ext cx="76200" cy="765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1524000" y="2590800"/>
              <a:ext cx="76200" cy="765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pic>
          <p:nvPicPr>
            <p:cNvPr id="15262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14400" y="3048001"/>
              <a:ext cx="1295400" cy="531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6" name="Rectangle 115"/>
            <p:cNvSpPr/>
            <p:nvPr/>
          </p:nvSpPr>
          <p:spPr>
            <a:xfrm>
              <a:off x="1676400" y="2818930"/>
              <a:ext cx="76200" cy="38119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1600200" y="2818930"/>
              <a:ext cx="304800" cy="9125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1447800" y="2818930"/>
              <a:ext cx="76200" cy="765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2057400" y="2818930"/>
              <a:ext cx="76200" cy="765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2057400" y="2590800"/>
              <a:ext cx="76200" cy="765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</p:grpSp>
      <p:sp>
        <p:nvSpPr>
          <p:cNvPr id="121" name="Rectangle 120"/>
          <p:cNvSpPr/>
          <p:nvPr/>
        </p:nvSpPr>
        <p:spPr>
          <a:xfrm>
            <a:off x="7086600" y="3752850"/>
            <a:ext cx="1363663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  <a:latin typeface="Arial Narrow" pitchFamily="34" charset="0"/>
              </a:rPr>
              <a:t>Oxide</a:t>
            </a:r>
            <a:endParaRPr lang="en-US" sz="1600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7086600" y="3581400"/>
            <a:ext cx="1363663" cy="152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52613" name="TextBox 122"/>
          <p:cNvSpPr txBox="1">
            <a:spLocks noChangeArrowheads="1"/>
          </p:cNvSpPr>
          <p:nvPr/>
        </p:nvSpPr>
        <p:spPr bwMode="auto">
          <a:xfrm>
            <a:off x="8229600" y="3076575"/>
            <a:ext cx="546100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600" b="1">
              <a:latin typeface="Arial Narrow" pitchFamily="34" charset="0"/>
            </a:endParaRPr>
          </a:p>
        </p:txBody>
      </p:sp>
      <p:sp>
        <p:nvSpPr>
          <p:cNvPr id="152614" name="TextBox 81"/>
          <p:cNvSpPr txBox="1">
            <a:spLocks noChangeArrowheads="1"/>
          </p:cNvSpPr>
          <p:nvPr/>
        </p:nvSpPr>
        <p:spPr bwMode="auto">
          <a:xfrm>
            <a:off x="3633788" y="5791200"/>
            <a:ext cx="4572000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Arial Narrow" pitchFamily="34" charset="0"/>
              </a:rPr>
              <a:t>Similar process (bulk-to-bulk) used for manufacturing all SOI wafers today</a:t>
            </a:r>
          </a:p>
        </p:txBody>
      </p:sp>
      <p:sp>
        <p:nvSpPr>
          <p:cNvPr id="2" name="Rectangle 80"/>
          <p:cNvSpPr>
            <a:spLocks noChangeArrowheads="1"/>
          </p:cNvSpPr>
          <p:nvPr/>
        </p:nvSpPr>
        <p:spPr bwMode="auto">
          <a:xfrm rot="-958018">
            <a:off x="6972300" y="2924175"/>
            <a:ext cx="1363663" cy="409575"/>
          </a:xfrm>
          <a:prstGeom prst="rect">
            <a:avLst/>
          </a:prstGeom>
          <a:solidFill>
            <a:srgbClr val="595959"/>
          </a:solidFill>
          <a:ln w="25400" algn="ctr">
            <a:solidFill>
              <a:srgbClr val="595959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160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2616" name="Rectangle 81"/>
          <p:cNvSpPr>
            <a:spLocks noChangeArrowheads="1"/>
          </p:cNvSpPr>
          <p:nvPr/>
        </p:nvSpPr>
        <p:spPr bwMode="auto">
          <a:xfrm>
            <a:off x="8461375" y="3449638"/>
            <a:ext cx="682625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/>
              <a:t>p- 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Semiconductor Industry is Facing</a:t>
            </a:r>
            <a:br>
              <a:rPr lang="en-US" smtClean="0"/>
            </a:br>
            <a:r>
              <a:rPr lang="en-US" sz="2800" smtClean="0"/>
              <a:t>an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 Inflection Point</a:t>
            </a:r>
          </a:p>
        </p:txBody>
      </p:sp>
      <p:sp>
        <p:nvSpPr>
          <p:cNvPr id="19458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739775" y="3986213"/>
            <a:ext cx="7675563" cy="1752600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en-US" smtClean="0"/>
              <a:t>Dimensional Scaling has reached Diminishing Returns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400" b="1" smtClean="0"/>
              <a:t>Ion-cut is Great, but will it be Affordable?</a:t>
            </a:r>
            <a:r>
              <a:rPr lang="en-US" sz="2600" b="1" smtClean="0"/>
              <a:t> 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4294967295"/>
          </p:nvPr>
        </p:nvSpPr>
        <p:spPr>
          <a:xfrm>
            <a:off x="261938" y="1638300"/>
            <a:ext cx="8772525" cy="4881563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sz="2000" b="1" dirty="0" smtClean="0"/>
              <a:t>Until 2012: Single supplier </a:t>
            </a:r>
            <a:r>
              <a:rPr lang="en-US" sz="2000" b="1" dirty="0" smtClean="0">
                <a:sym typeface="Wingdings" pitchFamily="2" charset="2"/>
              </a:rPr>
              <a:t> SOITEC. Owned basic patent on ion-cut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sz="2000" b="1" dirty="0" smtClean="0">
                <a:sym typeface="Wingdings" pitchFamily="2" charset="2"/>
              </a:rPr>
              <a:t>Our industry sources + calculations  $60 ion-cut cost per $1500-$5000 wafer in a free market scenario (ion cut = implant, bond, anneal). </a:t>
            </a:r>
          </a:p>
          <a:p>
            <a:pPr>
              <a:spcBef>
                <a:spcPct val="0"/>
              </a:spcBef>
              <a:buFont typeface="Arial" charset="0"/>
              <a:buChar char="•"/>
              <a:defRPr/>
            </a:pPr>
            <a:endParaRPr lang="en-US" sz="1600" dirty="0" smtClean="0">
              <a:sym typeface="Wingdings" pitchFamily="2" charset="2"/>
            </a:endParaRPr>
          </a:p>
          <a:p>
            <a:pPr>
              <a:spcBef>
                <a:spcPct val="0"/>
              </a:spcBef>
              <a:buFont typeface="Arial" charset="0"/>
              <a:buChar char="•"/>
              <a:defRPr/>
            </a:pPr>
            <a:endParaRPr lang="en-US" sz="1600" dirty="0" smtClean="0">
              <a:sym typeface="Wingdings" pitchFamily="2" charset="2"/>
            </a:endParaRPr>
          </a:p>
          <a:p>
            <a:pPr>
              <a:spcBef>
                <a:spcPct val="0"/>
              </a:spcBef>
              <a:buFont typeface="Arial" charset="0"/>
              <a:buChar char="•"/>
              <a:defRPr/>
            </a:pPr>
            <a:endParaRPr lang="en-US" sz="1600" dirty="0" smtClean="0">
              <a:sym typeface="Wingdings" pitchFamily="2" charset="2"/>
            </a:endParaRPr>
          </a:p>
          <a:p>
            <a:pPr>
              <a:spcBef>
                <a:spcPct val="0"/>
              </a:spcBef>
              <a:buFont typeface="Arial" charset="0"/>
              <a:buChar char="•"/>
              <a:defRPr/>
            </a:pPr>
            <a:endParaRPr lang="en-US" sz="1600" dirty="0" smtClean="0">
              <a:sym typeface="Wingdings" pitchFamily="2" charset="2"/>
            </a:endParaRPr>
          </a:p>
          <a:p>
            <a:pPr>
              <a:spcBef>
                <a:spcPct val="0"/>
              </a:spcBef>
              <a:buFont typeface="Arial" charset="0"/>
              <a:buChar char="•"/>
              <a:defRPr/>
            </a:pPr>
            <a:endParaRPr lang="en-US" sz="1600" dirty="0" smtClean="0">
              <a:sym typeface="Wingdings" pitchFamily="2" charset="2"/>
            </a:endParaRPr>
          </a:p>
          <a:p>
            <a:pPr>
              <a:spcBef>
                <a:spcPct val="0"/>
              </a:spcBef>
              <a:buFont typeface="Arial" charset="0"/>
              <a:buChar char="•"/>
              <a:defRPr/>
            </a:pPr>
            <a:endParaRPr lang="en-US" sz="1600" dirty="0" smtClean="0">
              <a:sym typeface="Wingdings" pitchFamily="2" charset="2"/>
            </a:endParaRPr>
          </a:p>
          <a:p>
            <a:pPr>
              <a:spcBef>
                <a:spcPct val="0"/>
              </a:spcBef>
              <a:buFont typeface="Arial" charset="0"/>
              <a:buNone/>
              <a:defRPr/>
            </a:pPr>
            <a:endParaRPr lang="en-US" sz="1600" dirty="0" smtClean="0">
              <a:sym typeface="Wingdings" pitchFamily="2" charset="2"/>
            </a:endParaRPr>
          </a:p>
          <a:p>
            <a:pPr>
              <a:spcBef>
                <a:spcPct val="0"/>
              </a:spcBef>
              <a:buFont typeface="Arial" charset="0"/>
              <a:buNone/>
              <a:defRPr/>
            </a:pPr>
            <a:endParaRPr lang="en-US" sz="1600" dirty="0" smtClean="0">
              <a:sym typeface="Wingdings" pitchFamily="2" charset="2"/>
            </a:endParaRPr>
          </a:p>
          <a:p>
            <a:pPr>
              <a:spcBef>
                <a:spcPct val="0"/>
              </a:spcBef>
              <a:buFont typeface="Arial" charset="0"/>
              <a:buNone/>
              <a:defRPr/>
            </a:pPr>
            <a:endParaRPr lang="en-US" sz="2200" dirty="0" smtClean="0">
              <a:sym typeface="Wingdings" pitchFamily="2" charset="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sz="2000" b="1" dirty="0" smtClean="0">
                <a:sym typeface="Wingdings" pitchFamily="2" charset="2"/>
              </a:rPr>
              <a:t>Free market scenario now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sz="2000" b="1" dirty="0" err="1" smtClean="0">
                <a:sym typeface="Wingdings" pitchFamily="2" charset="2"/>
              </a:rPr>
              <a:t>SiGen</a:t>
            </a:r>
            <a:r>
              <a:rPr lang="en-US" sz="2000" b="1" dirty="0" smtClean="0">
                <a:sym typeface="Wingdings" pitchFamily="2" charset="2"/>
              </a:rPr>
              <a:t> and Twin Creeks Technologies using ion-cut for solar</a:t>
            </a:r>
            <a:endParaRPr lang="en-US" sz="2000" b="1" dirty="0" smtClean="0"/>
          </a:p>
        </p:txBody>
      </p:sp>
      <p:pic>
        <p:nvPicPr>
          <p:cNvPr id="23654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888" y="3160713"/>
            <a:ext cx="5715000" cy="1989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6548" name="TextBox 4"/>
          <p:cNvSpPr txBox="1">
            <a:spLocks noChangeArrowheads="1"/>
          </p:cNvSpPr>
          <p:nvPr/>
        </p:nvSpPr>
        <p:spPr bwMode="auto">
          <a:xfrm>
            <a:off x="3722688" y="3630613"/>
            <a:ext cx="2743200" cy="8302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Arial Narrow" pitchFamily="34" charset="0"/>
              </a:rPr>
              <a:t>Contents:</a:t>
            </a:r>
          </a:p>
          <a:p>
            <a:r>
              <a:rPr lang="en-US">
                <a:latin typeface="Arial Narrow" pitchFamily="34" charset="0"/>
              </a:rPr>
              <a:t>Hydrogen implant</a:t>
            </a:r>
          </a:p>
          <a:p>
            <a:r>
              <a:rPr lang="en-US">
                <a:latin typeface="Arial Narrow" pitchFamily="34" charset="0"/>
              </a:rPr>
              <a:t>Cleave with anneal</a:t>
            </a:r>
          </a:p>
        </p:txBody>
      </p:sp>
      <p:sp>
        <p:nvSpPr>
          <p:cNvPr id="236549" name="TextBox 5"/>
          <p:cNvSpPr txBox="1">
            <a:spLocks noChangeArrowheads="1"/>
          </p:cNvSpPr>
          <p:nvPr/>
        </p:nvSpPr>
        <p:spPr bwMode="auto">
          <a:xfrm>
            <a:off x="6465888" y="3756025"/>
            <a:ext cx="2286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Arial Narrow" pitchFamily="34" charset="0"/>
              </a:rPr>
              <a:t>SOITEC basic patent </a:t>
            </a:r>
            <a:r>
              <a:rPr lang="en-US" b="1">
                <a:latin typeface="Arial Narrow" pitchFamily="34" charset="0"/>
                <a:sym typeface="Wingdings" pitchFamily="2" charset="2"/>
              </a:rPr>
              <a:t>expired Sep 2012</a:t>
            </a:r>
            <a:endParaRPr lang="en-US" b="1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600" b="1" smtClean="0"/>
              <a:t>MonolithIC 3D - 3 Classes of Solutions</a:t>
            </a:r>
          </a:p>
        </p:txBody>
      </p:sp>
      <p:sp>
        <p:nvSpPr>
          <p:cNvPr id="1566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5425" y="1727200"/>
            <a:ext cx="8759825" cy="4678363"/>
          </a:xfrm>
        </p:spPr>
        <p:txBody>
          <a:bodyPr/>
          <a:lstStyle/>
          <a:p>
            <a:r>
              <a:rPr lang="en-US" b="1" smtClean="0"/>
              <a:t>RCAT</a:t>
            </a:r>
            <a:r>
              <a:rPr lang="en-US" smtClean="0"/>
              <a:t> – Process the high temperature on generic structures prior to ‘smart-cut’, and finish with cold processes – Etch &amp; Depositions</a:t>
            </a:r>
          </a:p>
          <a:p>
            <a:r>
              <a:rPr lang="en-US" b="1" smtClean="0">
                <a:solidFill>
                  <a:srgbClr val="8AC6CD"/>
                </a:solidFill>
              </a:rPr>
              <a:t>Gate Replacement</a:t>
            </a:r>
            <a:r>
              <a:rPr lang="en-US" smtClean="0">
                <a:solidFill>
                  <a:srgbClr val="8AC6CD"/>
                </a:solidFill>
              </a:rPr>
              <a:t> (=Gate Last, HKMG) - Process the high temperature on repeating structures prior to ‘smart-cut’, and finish with ‘gate replacement’, cold processes – Etch &amp; Depositions</a:t>
            </a:r>
          </a:p>
          <a:p>
            <a:r>
              <a:rPr lang="en-US" b="1" smtClean="0">
                <a:solidFill>
                  <a:srgbClr val="8AC6CD"/>
                </a:solidFill>
              </a:rPr>
              <a:t>Laser Annealing</a:t>
            </a:r>
            <a:r>
              <a:rPr lang="en-US" smtClean="0">
                <a:solidFill>
                  <a:srgbClr val="8AC6CD"/>
                </a:solidFill>
              </a:rPr>
              <a:t> – Use short laser pulse to locally heat and anneal the top layer while protecting the interconnection layers below from the top heat</a:t>
            </a:r>
          </a:p>
          <a:p>
            <a:endParaRPr lang="en-US" smtClean="0">
              <a:solidFill>
                <a:srgbClr val="8AC6C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ooter Placeholder 1"/>
          <p:cNvSpPr txBox="1">
            <a:spLocks noGrp="1"/>
          </p:cNvSpPr>
          <p:nvPr/>
        </p:nvSpPr>
        <p:spPr bwMode="auto">
          <a:xfrm>
            <a:off x="3048000" y="6435725"/>
            <a:ext cx="2895600" cy="238125"/>
          </a:xfrm>
          <a:prstGeom prst="rect">
            <a:avLst/>
          </a:prstGeom>
          <a:noFill/>
          <a:extLst/>
        </p:spPr>
        <p:txBody>
          <a:bodyPr/>
          <a:lstStyle/>
          <a:p>
            <a:pPr algn="ctr">
              <a:defRPr/>
            </a:pPr>
            <a:r>
              <a:rPr lang="en-US" sz="1000">
                <a:solidFill>
                  <a:srgbClr val="0073AE"/>
                </a:solidFill>
                <a:latin typeface="+mj-lt"/>
                <a:cs typeface="Arial" pitchFamily="34" charset="0"/>
              </a:rPr>
              <a:t>MonolithIC 3D</a:t>
            </a:r>
            <a:r>
              <a:rPr lang="en-US" sz="1000">
                <a:solidFill>
                  <a:srgbClr val="0073AE"/>
                </a:solidFill>
                <a:latin typeface="+mj-lt"/>
                <a:cs typeface="Arial" pitchFamily="34" charset="0"/>
                <a:sym typeface="Symbol" pitchFamily="18" charset="2"/>
              </a:rPr>
              <a:t></a:t>
            </a:r>
            <a:r>
              <a:rPr lang="en-US" sz="1000">
                <a:solidFill>
                  <a:srgbClr val="0073AE"/>
                </a:solidFill>
                <a:latin typeface="+mj-lt"/>
                <a:cs typeface="Arial" pitchFamily="34" charset="0"/>
              </a:rPr>
              <a:t> Inc. Patents Pending</a:t>
            </a:r>
          </a:p>
        </p:txBody>
      </p:sp>
      <p:sp>
        <p:nvSpPr>
          <p:cNvPr id="59" name="Slide Number Placeholder 2"/>
          <p:cNvSpPr txBox="1">
            <a:spLocks noGrp="1"/>
          </p:cNvSpPr>
          <p:nvPr/>
        </p:nvSpPr>
        <p:spPr bwMode="auto">
          <a:xfrm>
            <a:off x="7667625" y="6426200"/>
            <a:ext cx="1019175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fld id="{1DB7C1C3-81D1-411A-9DA7-3394F3D94489}" type="slidenum">
              <a:rPr lang="en-US" sz="1000">
                <a:latin typeface="+mj-lt"/>
                <a:cs typeface="Arial" pitchFamily="34" charset="0"/>
              </a:rPr>
              <a:pPr algn="r">
                <a:spcBef>
                  <a:spcPct val="20000"/>
                </a:spcBef>
                <a:buFont typeface="Wingdings" pitchFamily="2" charset="2"/>
                <a:buNone/>
                <a:defRPr/>
              </a:pPr>
              <a:t>22</a:t>
            </a:fld>
            <a:endParaRPr lang="en-US" sz="1000">
              <a:latin typeface="+mj-lt"/>
              <a:cs typeface="Arial" pitchFamily="34" charset="0"/>
            </a:endParaRPr>
          </a:p>
        </p:txBody>
      </p:sp>
      <p:sp>
        <p:nvSpPr>
          <p:cNvPr id="239619" name="Text Box 21"/>
          <p:cNvSpPr txBox="1">
            <a:spLocks noChangeArrowheads="1"/>
          </p:cNvSpPr>
          <p:nvPr/>
        </p:nvSpPr>
        <p:spPr bwMode="auto">
          <a:xfrm>
            <a:off x="420688" y="1736725"/>
            <a:ext cx="82581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i="1" u="sng">
                <a:solidFill>
                  <a:srgbClr val="0066CC"/>
                </a:solidFill>
                <a:latin typeface="Arial Narrow" pitchFamily="34" charset="0"/>
              </a:rPr>
              <a:t>Step 1 </a:t>
            </a:r>
            <a:r>
              <a:rPr lang="en-US" sz="2000" b="1" i="1">
                <a:solidFill>
                  <a:srgbClr val="0066CC"/>
                </a:solidFill>
                <a:latin typeface="Arial Narrow" pitchFamily="34" charset="0"/>
              </a:rPr>
              <a:t>-</a:t>
            </a:r>
            <a:r>
              <a:rPr lang="en-US" sz="2000" b="1">
                <a:solidFill>
                  <a:srgbClr val="0066CC"/>
                </a:solidFill>
                <a:latin typeface="Arial Narrow" pitchFamily="34" charset="0"/>
              </a:rPr>
              <a:t> Implant and activate unpatterned N+ and P- layer regions in standard donor wafer at high temp. (~900</a:t>
            </a:r>
            <a:r>
              <a:rPr lang="en-US" sz="2000" b="1" baseline="30000">
                <a:solidFill>
                  <a:srgbClr val="0066CC"/>
                </a:solidFill>
                <a:latin typeface="Arial Narrow" pitchFamily="34" charset="0"/>
              </a:rPr>
              <a:t>o</a:t>
            </a:r>
            <a:r>
              <a:rPr lang="en-US" sz="2000" b="1">
                <a:solidFill>
                  <a:srgbClr val="0066CC"/>
                </a:solidFill>
                <a:latin typeface="Arial Narrow" pitchFamily="34" charset="0"/>
              </a:rPr>
              <a:t>C)  before layer transfer. Oxidize (or CVD oxide) top surface.</a:t>
            </a:r>
          </a:p>
        </p:txBody>
      </p:sp>
      <p:sp>
        <p:nvSpPr>
          <p:cNvPr id="239620" name="Text Box 21"/>
          <p:cNvSpPr txBox="1">
            <a:spLocks noChangeArrowheads="1"/>
          </p:cNvSpPr>
          <p:nvPr/>
        </p:nvSpPr>
        <p:spPr bwMode="auto">
          <a:xfrm>
            <a:off x="420688" y="498475"/>
            <a:ext cx="82581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0073AE"/>
                </a:solidFill>
                <a:latin typeface="Arial Narrow" pitchFamily="34" charset="0"/>
              </a:rPr>
              <a:t>Donor Layer Processing</a:t>
            </a:r>
          </a:p>
        </p:txBody>
      </p:sp>
      <p:sp>
        <p:nvSpPr>
          <p:cNvPr id="239621" name="Text Box 7"/>
          <p:cNvSpPr txBox="1">
            <a:spLocks noChangeArrowheads="1"/>
          </p:cNvSpPr>
          <p:nvPr/>
        </p:nvSpPr>
        <p:spPr bwMode="auto">
          <a:xfrm>
            <a:off x="655638" y="4097338"/>
            <a:ext cx="8258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 u="sng">
                <a:solidFill>
                  <a:srgbClr val="0066CC"/>
                </a:solidFill>
                <a:latin typeface="Arial Narrow" pitchFamily="34" charset="0"/>
              </a:rPr>
              <a:t>Step 2 </a:t>
            </a:r>
            <a:r>
              <a:rPr lang="en-US" sz="2000" b="1" i="1">
                <a:solidFill>
                  <a:srgbClr val="0066CC"/>
                </a:solidFill>
                <a:latin typeface="Arial Narrow" pitchFamily="34" charset="0"/>
              </a:rPr>
              <a:t>- </a:t>
            </a:r>
            <a:r>
              <a:rPr lang="en-US" sz="2000" b="1">
                <a:solidFill>
                  <a:srgbClr val="0066CC"/>
                </a:solidFill>
                <a:latin typeface="Arial Narrow" pitchFamily="34" charset="0"/>
              </a:rPr>
              <a:t>Implant H+ to form cleave plane for the ion cut</a:t>
            </a:r>
          </a:p>
        </p:txBody>
      </p:sp>
      <p:sp>
        <p:nvSpPr>
          <p:cNvPr id="23558" name="AutoShape 28"/>
          <p:cNvSpPr>
            <a:spLocks noChangeAspect="1" noChangeArrowheads="1" noTextEdit="1"/>
          </p:cNvSpPr>
          <p:nvPr/>
        </p:nvSpPr>
        <p:spPr bwMode="auto">
          <a:xfrm>
            <a:off x="5541963" y="4413647"/>
            <a:ext cx="337185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559" name="Rectangle 30"/>
          <p:cNvSpPr>
            <a:spLocks noChangeArrowheads="1"/>
          </p:cNvSpPr>
          <p:nvPr/>
        </p:nvSpPr>
        <p:spPr bwMode="auto">
          <a:xfrm>
            <a:off x="2147888" y="2932509"/>
            <a:ext cx="3383280" cy="2381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en-US" sz="1600"/>
          </a:p>
        </p:txBody>
      </p:sp>
      <p:pic>
        <p:nvPicPr>
          <p:cNvPr id="23561" name="Picture 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5348" y="3387725"/>
            <a:ext cx="3383280" cy="555561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3563" name="Rectangle 34"/>
          <p:cNvSpPr>
            <a:spLocks noChangeArrowheads="1"/>
          </p:cNvSpPr>
          <p:nvPr/>
        </p:nvSpPr>
        <p:spPr bwMode="auto">
          <a:xfrm>
            <a:off x="2145031" y="3157537"/>
            <a:ext cx="3383280" cy="230188"/>
          </a:xfrm>
          <a:prstGeom prst="rect">
            <a:avLst/>
          </a:prstGeom>
          <a:gradFill flip="none" rotWithShape="1">
            <a:gsLst>
              <a:gs pos="0">
                <a:srgbClr val="F010E0">
                  <a:tint val="66000"/>
                  <a:satMod val="160000"/>
                </a:srgbClr>
              </a:gs>
              <a:gs pos="50000">
                <a:srgbClr val="F010E0">
                  <a:tint val="44500"/>
                  <a:satMod val="160000"/>
                </a:srgbClr>
              </a:gs>
              <a:gs pos="100000">
                <a:srgbClr val="F010E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en-US" sz="1600"/>
          </a:p>
        </p:txBody>
      </p:sp>
      <p:sp>
        <p:nvSpPr>
          <p:cNvPr id="23565" name="Rectangle 36"/>
          <p:cNvSpPr>
            <a:spLocks noChangeArrowheads="1"/>
          </p:cNvSpPr>
          <p:nvPr/>
        </p:nvSpPr>
        <p:spPr bwMode="auto">
          <a:xfrm>
            <a:off x="3569495" y="3170634"/>
            <a:ext cx="3159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</a:rPr>
              <a:t>N+</a:t>
            </a:r>
            <a:endParaRPr lang="en-US" dirty="0"/>
          </a:p>
        </p:txBody>
      </p:sp>
      <p:sp>
        <p:nvSpPr>
          <p:cNvPr id="23566" name="Rectangle 37"/>
          <p:cNvSpPr>
            <a:spLocks noChangeArrowheads="1"/>
          </p:cNvSpPr>
          <p:nvPr/>
        </p:nvSpPr>
        <p:spPr bwMode="auto">
          <a:xfrm>
            <a:off x="3558381" y="2945398"/>
            <a:ext cx="17953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</a:rPr>
              <a:t>P-</a:t>
            </a:r>
            <a:endParaRPr lang="en-US" dirty="0"/>
          </a:p>
        </p:txBody>
      </p:sp>
      <p:sp>
        <p:nvSpPr>
          <p:cNvPr id="23568" name="Rectangle 39"/>
          <p:cNvSpPr>
            <a:spLocks noChangeArrowheads="1"/>
          </p:cNvSpPr>
          <p:nvPr/>
        </p:nvSpPr>
        <p:spPr bwMode="auto">
          <a:xfrm>
            <a:off x="3580606" y="3463860"/>
            <a:ext cx="1793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</a:rPr>
              <a:t>P-</a:t>
            </a:r>
            <a:endParaRPr lang="en-US" dirty="0"/>
          </a:p>
        </p:txBody>
      </p:sp>
      <p:sp>
        <p:nvSpPr>
          <p:cNvPr id="239641" name="AutoShape 41"/>
          <p:cNvSpPr>
            <a:spLocks noChangeAspect="1" noChangeArrowheads="1" noTextEdit="1"/>
          </p:cNvSpPr>
          <p:nvPr/>
        </p:nvSpPr>
        <p:spPr bwMode="auto">
          <a:xfrm>
            <a:off x="420688" y="5591175"/>
            <a:ext cx="337185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2147888" y="2862659"/>
            <a:ext cx="3383280" cy="66675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3575" name="TextBox 118"/>
          <p:cNvSpPr txBox="1">
            <a:spLocks noChangeArrowheads="1"/>
          </p:cNvSpPr>
          <p:nvPr/>
        </p:nvSpPr>
        <p:spPr bwMode="auto">
          <a:xfrm>
            <a:off x="6280789" y="2584242"/>
            <a:ext cx="21526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SiO</a:t>
            </a:r>
            <a:r>
              <a:rPr lang="en-US" baseline="-25000" dirty="0"/>
              <a:t>2</a:t>
            </a:r>
            <a:r>
              <a:rPr lang="en-US" dirty="0"/>
              <a:t> Oxide layer (</a:t>
            </a:r>
            <a:r>
              <a:rPr lang="en-US" dirty="0">
                <a:solidFill>
                  <a:schemeClr val="tx2"/>
                </a:solidFill>
              </a:rPr>
              <a:t>~</a:t>
            </a:r>
            <a:r>
              <a:rPr lang="en-US" dirty="0"/>
              <a:t>100nm) for oxide -to-oxide bonding with device wafer.</a:t>
            </a:r>
            <a:endParaRPr lang="en-US" sz="1200" dirty="0"/>
          </a:p>
        </p:txBody>
      </p:sp>
      <p:cxnSp>
        <p:nvCxnSpPr>
          <p:cNvPr id="120" name="Straight Arrow Connector 119"/>
          <p:cNvCxnSpPr/>
          <p:nvPr/>
        </p:nvCxnSpPr>
        <p:spPr>
          <a:xfrm rot="10800000">
            <a:off x="5800725" y="2702322"/>
            <a:ext cx="390525" cy="19050"/>
          </a:xfrm>
          <a:prstGeom prst="straightConnector1">
            <a:avLst/>
          </a:prstGeom>
          <a:ln>
            <a:noFill/>
            <a:tailEnd type="arrow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649" name="AutoShape 14"/>
          <p:cNvSpPr>
            <a:spLocks noChangeAspect="1" noChangeArrowheads="1"/>
          </p:cNvSpPr>
          <p:nvPr/>
        </p:nvSpPr>
        <p:spPr bwMode="auto">
          <a:xfrm>
            <a:off x="2800350" y="5629275"/>
            <a:ext cx="337185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1600"/>
          </a:p>
        </p:txBody>
      </p:sp>
      <p:sp>
        <p:nvSpPr>
          <p:cNvPr id="239650" name="AutoShape 14"/>
          <p:cNvSpPr>
            <a:spLocks noChangeAspect="1" noChangeArrowheads="1"/>
          </p:cNvSpPr>
          <p:nvPr/>
        </p:nvSpPr>
        <p:spPr bwMode="auto">
          <a:xfrm>
            <a:off x="2406650" y="4294188"/>
            <a:ext cx="337185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1600"/>
          </a:p>
        </p:txBody>
      </p:sp>
      <p:sp>
        <p:nvSpPr>
          <p:cNvPr id="60" name="Rectangle 30"/>
          <p:cNvSpPr>
            <a:spLocks noChangeArrowheads="1"/>
          </p:cNvSpPr>
          <p:nvPr/>
        </p:nvSpPr>
        <p:spPr bwMode="auto">
          <a:xfrm>
            <a:off x="2123758" y="4959987"/>
            <a:ext cx="3383280" cy="2381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en-US" sz="1600"/>
          </a:p>
        </p:txBody>
      </p:sp>
      <p:pic>
        <p:nvPicPr>
          <p:cNvPr id="61" name="Picture 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1218" y="5415203"/>
            <a:ext cx="3383280" cy="555561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9655" name="Rectangle 34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11300" y="4926013"/>
            <a:ext cx="4121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9656" name="Text Box 40"/>
          <p:cNvSpPr txBox="1">
            <a:spLocks noChangeArrowheads="1"/>
          </p:cNvSpPr>
          <p:nvPr/>
        </p:nvSpPr>
        <p:spPr bwMode="auto">
          <a:xfrm>
            <a:off x="2054225" y="5184775"/>
            <a:ext cx="3449638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1600"/>
          </a:p>
        </p:txBody>
      </p:sp>
      <p:sp>
        <p:nvSpPr>
          <p:cNvPr id="63" name="Rectangle 36"/>
          <p:cNvSpPr>
            <a:spLocks noChangeArrowheads="1"/>
          </p:cNvSpPr>
          <p:nvPr/>
        </p:nvSpPr>
        <p:spPr bwMode="auto">
          <a:xfrm>
            <a:off x="3545365" y="5198112"/>
            <a:ext cx="3159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</a:rPr>
              <a:t>N+</a:t>
            </a:r>
            <a:endParaRPr lang="en-US" dirty="0"/>
          </a:p>
        </p:txBody>
      </p:sp>
      <p:sp>
        <p:nvSpPr>
          <p:cNvPr id="64" name="Rectangle 37"/>
          <p:cNvSpPr>
            <a:spLocks noChangeArrowheads="1"/>
          </p:cNvSpPr>
          <p:nvPr/>
        </p:nvSpPr>
        <p:spPr bwMode="auto">
          <a:xfrm>
            <a:off x="3534251" y="4972876"/>
            <a:ext cx="17953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</a:rPr>
              <a:t>P-</a:t>
            </a:r>
            <a:endParaRPr lang="en-US" dirty="0"/>
          </a:p>
        </p:txBody>
      </p:sp>
      <p:sp>
        <p:nvSpPr>
          <p:cNvPr id="65" name="Rectangle 39"/>
          <p:cNvSpPr>
            <a:spLocks noChangeArrowheads="1"/>
          </p:cNvSpPr>
          <p:nvPr/>
        </p:nvSpPr>
        <p:spPr bwMode="auto">
          <a:xfrm>
            <a:off x="3556476" y="5491338"/>
            <a:ext cx="1793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</a:rPr>
              <a:t>P-</a:t>
            </a:r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2123758" y="4890137"/>
            <a:ext cx="3383280" cy="66675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3579" name="TextBox 28"/>
          <p:cNvSpPr txBox="1">
            <a:spLocks noChangeArrowheads="1"/>
          </p:cNvSpPr>
          <p:nvPr/>
        </p:nvSpPr>
        <p:spPr bwMode="auto">
          <a:xfrm>
            <a:off x="5769412" y="4971342"/>
            <a:ext cx="2658719" cy="647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tx2"/>
                </a:solidFill>
              </a:rPr>
              <a:t>H+ Implant Cleave Line in N+ or below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 rot="10800000" flipH="1">
            <a:off x="2092325" y="5400675"/>
            <a:ext cx="3371850" cy="0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9673" name="Group 57"/>
          <p:cNvGrpSpPr>
            <a:grpSpLocks/>
          </p:cNvGrpSpPr>
          <p:nvPr/>
        </p:nvGrpSpPr>
        <p:grpSpPr bwMode="auto">
          <a:xfrm>
            <a:off x="2328863" y="4640263"/>
            <a:ext cx="3041650" cy="608012"/>
            <a:chOff x="2591010" y="4326669"/>
            <a:chExt cx="3041928" cy="921689"/>
          </a:xfrm>
        </p:grpSpPr>
        <p:cxnSp>
          <p:nvCxnSpPr>
            <p:cNvPr id="35" name="Straight Arrow Connector 34"/>
            <p:cNvCxnSpPr/>
            <p:nvPr/>
          </p:nvCxnSpPr>
          <p:spPr>
            <a:xfrm rot="5400000">
              <a:off x="2134569" y="4790329"/>
              <a:ext cx="914470" cy="1587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rot="5400000">
              <a:off x="2411227" y="4788332"/>
              <a:ext cx="912065" cy="3175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rot="5400000">
              <a:off x="2705735" y="4789127"/>
              <a:ext cx="912065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rot="5400000">
              <a:off x="3028822" y="4788332"/>
              <a:ext cx="912065" cy="3175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rot="5400000">
              <a:off x="3217343" y="4787923"/>
              <a:ext cx="914470" cy="1587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rot="5400000">
              <a:off x="3608313" y="4785925"/>
              <a:ext cx="912063" cy="3175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>
              <a:off x="3958773" y="4785516"/>
              <a:ext cx="91447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5400000">
              <a:off x="4264010" y="4783519"/>
              <a:ext cx="912065" cy="3175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5400000">
              <a:off x="4568044" y="4784313"/>
              <a:ext cx="912065" cy="1587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5400000">
              <a:off x="4872077" y="4783519"/>
              <a:ext cx="912065" cy="3175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>
              <a:off x="5174909" y="4783110"/>
              <a:ext cx="91447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7" name="Straight Arrow Connector 66"/>
          <p:cNvCxnSpPr/>
          <p:nvPr/>
        </p:nvCxnSpPr>
        <p:spPr bwMode="auto">
          <a:xfrm rot="16200000" flipH="1" flipV="1">
            <a:off x="5874544" y="2548731"/>
            <a:ext cx="0" cy="6937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675" name="Line 75"/>
          <p:cNvSpPr>
            <a:spLocks noChangeShapeType="1"/>
          </p:cNvSpPr>
          <p:nvPr/>
        </p:nvSpPr>
        <p:spPr bwMode="auto">
          <a:xfrm flipH="1">
            <a:off x="5724525" y="5400675"/>
            <a:ext cx="371475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ooter Placeholder 1"/>
          <p:cNvSpPr txBox="1">
            <a:spLocks noGrp="1"/>
          </p:cNvSpPr>
          <p:nvPr/>
        </p:nvSpPr>
        <p:spPr bwMode="auto">
          <a:xfrm>
            <a:off x="3048000" y="6435725"/>
            <a:ext cx="2895600" cy="238125"/>
          </a:xfrm>
          <a:prstGeom prst="rect">
            <a:avLst/>
          </a:prstGeom>
          <a:noFill/>
          <a:extLst/>
        </p:spPr>
        <p:txBody>
          <a:bodyPr/>
          <a:lstStyle/>
          <a:p>
            <a:pPr algn="ctr">
              <a:defRPr/>
            </a:pPr>
            <a:r>
              <a:rPr lang="en-US" sz="1000">
                <a:solidFill>
                  <a:srgbClr val="0073AE"/>
                </a:solidFill>
                <a:latin typeface="+mj-lt"/>
                <a:cs typeface="Arial" pitchFamily="34" charset="0"/>
              </a:rPr>
              <a:t>MonolithIC 3D</a:t>
            </a:r>
            <a:r>
              <a:rPr lang="en-US" sz="1000">
                <a:solidFill>
                  <a:srgbClr val="0073AE"/>
                </a:solidFill>
                <a:latin typeface="+mj-lt"/>
                <a:cs typeface="Arial" pitchFamily="34" charset="0"/>
                <a:sym typeface="Symbol" pitchFamily="18" charset="2"/>
              </a:rPr>
              <a:t></a:t>
            </a:r>
            <a:r>
              <a:rPr lang="en-US" sz="1000">
                <a:solidFill>
                  <a:srgbClr val="0073AE"/>
                </a:solidFill>
                <a:latin typeface="+mj-lt"/>
                <a:cs typeface="Arial" pitchFamily="34" charset="0"/>
              </a:rPr>
              <a:t> Inc. Patents Pending</a:t>
            </a:r>
          </a:p>
        </p:txBody>
      </p:sp>
      <p:sp>
        <p:nvSpPr>
          <p:cNvPr id="37" name="Slide Number Placeholder 2"/>
          <p:cNvSpPr txBox="1">
            <a:spLocks noGrp="1"/>
          </p:cNvSpPr>
          <p:nvPr/>
        </p:nvSpPr>
        <p:spPr bwMode="auto">
          <a:xfrm>
            <a:off x="7667625" y="6426200"/>
            <a:ext cx="1019175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fld id="{E9112046-D0AC-44E8-B255-6E91BFDE9E67}" type="slidenum">
              <a:rPr lang="en-US" sz="1000">
                <a:latin typeface="+mj-lt"/>
                <a:cs typeface="Arial" pitchFamily="34" charset="0"/>
              </a:rPr>
              <a:pPr algn="r">
                <a:spcBef>
                  <a:spcPct val="20000"/>
                </a:spcBef>
                <a:buFont typeface="Wingdings" pitchFamily="2" charset="2"/>
                <a:buNone/>
                <a:defRPr/>
              </a:pPr>
              <a:t>23</a:t>
            </a:fld>
            <a:endParaRPr lang="en-US" sz="1000">
              <a:latin typeface="+mj-lt"/>
              <a:cs typeface="Arial" pitchFamily="34" charset="0"/>
            </a:endParaRPr>
          </a:p>
        </p:txBody>
      </p:sp>
      <p:sp>
        <p:nvSpPr>
          <p:cNvPr id="242691" name="Text Box 7"/>
          <p:cNvSpPr txBox="1">
            <a:spLocks noChangeArrowheads="1"/>
          </p:cNvSpPr>
          <p:nvPr/>
        </p:nvSpPr>
        <p:spPr bwMode="auto">
          <a:xfrm>
            <a:off x="476250" y="342900"/>
            <a:ext cx="81153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0073AE"/>
                </a:solidFill>
                <a:latin typeface="Arial Narrow" pitchFamily="34" charset="0"/>
              </a:rPr>
              <a:t>Bond and Cleave: Flip Donor Wafer and Bond to Processed Device Wafer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619375" y="3810000"/>
            <a:ext cx="5111496" cy="187325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6" name="Rectangle 75"/>
          <p:cNvSpPr/>
          <p:nvPr/>
        </p:nvSpPr>
        <p:spPr bwMode="auto">
          <a:xfrm>
            <a:off x="2695575" y="4424363"/>
            <a:ext cx="1773238" cy="131762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77" name="Rectangle 76"/>
          <p:cNvSpPr/>
          <p:nvPr/>
        </p:nvSpPr>
        <p:spPr bwMode="auto">
          <a:xfrm flipH="1">
            <a:off x="3879850" y="4556125"/>
            <a:ext cx="177800" cy="25717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78" name="Rectangle 77"/>
          <p:cNvSpPr/>
          <p:nvPr/>
        </p:nvSpPr>
        <p:spPr bwMode="auto">
          <a:xfrm>
            <a:off x="5062538" y="4038600"/>
            <a:ext cx="2071687" cy="128588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79" name="Rectangle 78"/>
          <p:cNvSpPr/>
          <p:nvPr/>
        </p:nvSpPr>
        <p:spPr bwMode="auto">
          <a:xfrm>
            <a:off x="2990850" y="4038600"/>
            <a:ext cx="593725" cy="128588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80" name="Rectangle 79"/>
          <p:cNvSpPr/>
          <p:nvPr/>
        </p:nvSpPr>
        <p:spPr bwMode="auto">
          <a:xfrm flipH="1">
            <a:off x="6661150" y="4038600"/>
            <a:ext cx="174625" cy="774700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81" name="Rectangle 80"/>
          <p:cNvSpPr/>
          <p:nvPr/>
        </p:nvSpPr>
        <p:spPr bwMode="auto">
          <a:xfrm>
            <a:off x="4173538" y="4038600"/>
            <a:ext cx="295275" cy="128588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82" name="Rectangle 81"/>
          <p:cNvSpPr/>
          <p:nvPr/>
        </p:nvSpPr>
        <p:spPr bwMode="auto">
          <a:xfrm>
            <a:off x="5062538" y="4038600"/>
            <a:ext cx="295275" cy="128588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84" name="Rectangle 83"/>
          <p:cNvSpPr/>
          <p:nvPr/>
        </p:nvSpPr>
        <p:spPr bwMode="auto">
          <a:xfrm>
            <a:off x="5653088" y="4424363"/>
            <a:ext cx="298450" cy="647700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85" name="Rectangle 84"/>
          <p:cNvSpPr/>
          <p:nvPr/>
        </p:nvSpPr>
        <p:spPr bwMode="auto">
          <a:xfrm>
            <a:off x="5357813" y="4424363"/>
            <a:ext cx="1182687" cy="157162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86" name="Rectangle 85"/>
          <p:cNvSpPr/>
          <p:nvPr/>
        </p:nvSpPr>
        <p:spPr bwMode="auto">
          <a:xfrm>
            <a:off x="4767263" y="4424363"/>
            <a:ext cx="295275" cy="131762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87" name="Rectangle 86"/>
          <p:cNvSpPr/>
          <p:nvPr/>
        </p:nvSpPr>
        <p:spPr bwMode="auto">
          <a:xfrm>
            <a:off x="7134225" y="4424363"/>
            <a:ext cx="295275" cy="131762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88" name="Rectangle 87"/>
          <p:cNvSpPr/>
          <p:nvPr/>
        </p:nvSpPr>
        <p:spPr bwMode="auto">
          <a:xfrm>
            <a:off x="7134225" y="4038600"/>
            <a:ext cx="295275" cy="128588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42731" name="Line 31"/>
          <p:cNvSpPr>
            <a:spLocks noChangeShapeType="1"/>
          </p:cNvSpPr>
          <p:nvPr/>
        </p:nvSpPr>
        <p:spPr bwMode="auto">
          <a:xfrm>
            <a:off x="2051050" y="2943225"/>
            <a:ext cx="558800" cy="8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2" name="Text Box 32"/>
          <p:cNvSpPr txBox="1">
            <a:spLocks noChangeArrowheads="1"/>
          </p:cNvSpPr>
          <p:nvPr/>
        </p:nvSpPr>
        <p:spPr bwMode="auto">
          <a:xfrm>
            <a:off x="476250" y="1633538"/>
            <a:ext cx="2038350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000" dirty="0">
                <a:solidFill>
                  <a:srgbClr val="0066CC"/>
                </a:solidFill>
                <a:latin typeface="Arial Narrow" pitchFamily="34" charset="0"/>
              </a:rPr>
              <a:t>Cleave along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2000" dirty="0">
                <a:solidFill>
                  <a:srgbClr val="0066CC"/>
                </a:solidFill>
                <a:latin typeface="Arial Narrow" pitchFamily="34" charset="0"/>
              </a:rPr>
              <a:t>H+ implant line </a:t>
            </a:r>
            <a:r>
              <a:rPr lang="en-US" sz="2000" kern="0" dirty="0">
                <a:solidFill>
                  <a:srgbClr val="0066CC"/>
                </a:solidFill>
                <a:latin typeface="Arial Narrow" pitchFamily="34" charset="0"/>
              </a:rPr>
              <a:t>using 400</a:t>
            </a:r>
            <a:r>
              <a:rPr lang="en-US" sz="2000" kern="0" baseline="30000" dirty="0">
                <a:solidFill>
                  <a:srgbClr val="0066CC"/>
                </a:solidFill>
                <a:latin typeface="Arial Narrow" pitchFamily="34" charset="0"/>
              </a:rPr>
              <a:t>o</a:t>
            </a:r>
            <a:r>
              <a:rPr lang="en-US" sz="2000" kern="0" dirty="0">
                <a:solidFill>
                  <a:srgbClr val="0066CC"/>
                </a:solidFill>
                <a:latin typeface="Arial Narrow" pitchFamily="34" charset="0"/>
              </a:rPr>
              <a:t>C  anneal or sideways  mechanical force. 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2000" kern="0" dirty="0">
                <a:solidFill>
                  <a:srgbClr val="0066CC"/>
                </a:solidFill>
                <a:latin typeface="Arial Narrow" pitchFamily="34" charset="0"/>
              </a:rPr>
              <a:t>Polish with CMP.</a:t>
            </a:r>
          </a:p>
          <a:p>
            <a:pPr>
              <a:spcBef>
                <a:spcPts val="0"/>
              </a:spcBef>
              <a:defRPr/>
            </a:pPr>
            <a:endParaRPr lang="en-US" sz="1600" dirty="0"/>
          </a:p>
        </p:txBody>
      </p:sp>
      <p:sp>
        <p:nvSpPr>
          <p:cNvPr id="25621" name="AutoShape 28"/>
          <p:cNvSpPr>
            <a:spLocks noChangeAspect="1" noChangeArrowheads="1" noTextEdit="1"/>
          </p:cNvSpPr>
          <p:nvPr/>
        </p:nvSpPr>
        <p:spPr bwMode="auto">
          <a:xfrm>
            <a:off x="2705100" y="2400300"/>
            <a:ext cx="5114925" cy="155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623" name="Rectangle 38"/>
          <p:cNvSpPr>
            <a:spLocks noChangeArrowheads="1"/>
          </p:cNvSpPr>
          <p:nvPr/>
        </p:nvSpPr>
        <p:spPr bwMode="auto">
          <a:xfrm>
            <a:off x="4518025" y="2470150"/>
            <a:ext cx="2063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000000"/>
                </a:solidFill>
              </a:rPr>
              <a:t>-</a:t>
            </a:r>
            <a:endParaRPr lang="en-US"/>
          </a:p>
        </p:txBody>
      </p:sp>
      <p:sp>
        <p:nvSpPr>
          <p:cNvPr id="25624" name="Rectangle 30"/>
          <p:cNvSpPr>
            <a:spLocks noChangeArrowheads="1"/>
          </p:cNvSpPr>
          <p:nvPr/>
        </p:nvSpPr>
        <p:spPr bwMode="auto">
          <a:xfrm flipV="1">
            <a:off x="2601912" y="3408364"/>
            <a:ext cx="5120640" cy="2381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en-US" sz="1600"/>
          </a:p>
        </p:txBody>
      </p:sp>
      <p:pic>
        <p:nvPicPr>
          <p:cNvPr id="25625" name="Picture 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4983" flipV="1">
            <a:off x="2670175" y="2019300"/>
            <a:ext cx="5065713" cy="831850"/>
          </a:xfrm>
          <a:prstGeom prst="rect">
            <a:avLst/>
          </a:prstGeom>
          <a:noFill/>
          <a:ln w="19050">
            <a:solidFill>
              <a:srgbClr val="6761E5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5626" name="Rectangle 34"/>
          <p:cNvSpPr>
            <a:spLocks noChangeArrowheads="1"/>
          </p:cNvSpPr>
          <p:nvPr/>
        </p:nvSpPr>
        <p:spPr bwMode="auto">
          <a:xfrm flipV="1">
            <a:off x="2601912" y="3048000"/>
            <a:ext cx="5120640" cy="349250"/>
          </a:xfrm>
          <a:prstGeom prst="rect">
            <a:avLst/>
          </a:prstGeom>
          <a:gradFill flip="none" rotWithShape="1">
            <a:gsLst>
              <a:gs pos="0">
                <a:srgbClr val="F010E0">
                  <a:tint val="66000"/>
                  <a:satMod val="160000"/>
                </a:srgbClr>
              </a:gs>
              <a:gs pos="50000">
                <a:srgbClr val="F010E0">
                  <a:tint val="44500"/>
                  <a:satMod val="160000"/>
                </a:srgbClr>
              </a:gs>
              <a:gs pos="100000">
                <a:srgbClr val="F010E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en-US" sz="1600"/>
          </a:p>
        </p:txBody>
      </p:sp>
      <p:sp>
        <p:nvSpPr>
          <p:cNvPr id="25627" name="Rectangle 36"/>
          <p:cNvSpPr>
            <a:spLocks noChangeArrowheads="1"/>
          </p:cNvSpPr>
          <p:nvPr/>
        </p:nvSpPr>
        <p:spPr bwMode="auto">
          <a:xfrm rot="10800000" flipV="1">
            <a:off x="4640263" y="3162300"/>
            <a:ext cx="4794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000000"/>
                </a:solidFill>
              </a:rPr>
              <a:t>N+</a:t>
            </a:r>
            <a:endParaRPr lang="en-US" b="1"/>
          </a:p>
        </p:txBody>
      </p:sp>
      <p:sp>
        <p:nvSpPr>
          <p:cNvPr id="25628" name="Rectangle 37"/>
          <p:cNvSpPr>
            <a:spLocks noChangeArrowheads="1"/>
          </p:cNvSpPr>
          <p:nvPr/>
        </p:nvSpPr>
        <p:spPr bwMode="auto">
          <a:xfrm rot="10800000" flipV="1">
            <a:off x="4892675" y="3433380"/>
            <a:ext cx="3063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</a:rPr>
              <a:t>P-</a:t>
            </a:r>
            <a:endParaRPr lang="en-US" b="1" dirty="0"/>
          </a:p>
        </p:txBody>
      </p:sp>
      <p:sp>
        <p:nvSpPr>
          <p:cNvPr id="25629" name="Rectangle 39"/>
          <p:cNvSpPr>
            <a:spLocks noChangeArrowheads="1"/>
          </p:cNvSpPr>
          <p:nvPr/>
        </p:nvSpPr>
        <p:spPr bwMode="auto">
          <a:xfrm rot="10800000" flipV="1">
            <a:off x="4672013" y="2371725"/>
            <a:ext cx="9207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</a:rPr>
              <a:t>Silicon</a:t>
            </a:r>
            <a:endParaRPr lang="en-US" b="1" dirty="0"/>
          </a:p>
        </p:txBody>
      </p:sp>
      <p:sp>
        <p:nvSpPr>
          <p:cNvPr id="242755" name="Line 31"/>
          <p:cNvSpPr>
            <a:spLocks noChangeShapeType="1"/>
          </p:cNvSpPr>
          <p:nvPr/>
        </p:nvSpPr>
        <p:spPr bwMode="auto">
          <a:xfrm flipV="1">
            <a:off x="2051050" y="3705225"/>
            <a:ext cx="550863" cy="398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2756" name="Text Box 32"/>
          <p:cNvSpPr txBox="1">
            <a:spLocks noChangeArrowheads="1"/>
          </p:cNvSpPr>
          <p:nvPr/>
        </p:nvSpPr>
        <p:spPr bwMode="auto">
          <a:xfrm>
            <a:off x="581025" y="3652838"/>
            <a:ext cx="1633538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66CC"/>
                </a:solidFill>
                <a:latin typeface="Arial Narrow" pitchFamily="34" charset="0"/>
              </a:rPr>
              <a:t>SiO</a:t>
            </a:r>
            <a:r>
              <a:rPr lang="en-US" sz="2000" baseline="-25000">
                <a:solidFill>
                  <a:srgbClr val="0066CC"/>
                </a:solidFill>
                <a:latin typeface="Arial Narrow" pitchFamily="34" charset="0"/>
              </a:rPr>
              <a:t>2</a:t>
            </a:r>
            <a:r>
              <a:rPr lang="en-US" sz="2000">
                <a:solidFill>
                  <a:srgbClr val="0066CC"/>
                </a:solidFill>
                <a:latin typeface="Arial Narrow" pitchFamily="34" charset="0"/>
              </a:rPr>
              <a:t> bond layers on base and donor wafers (alignment not an issue with blanket wafers)</a:t>
            </a:r>
          </a:p>
        </p:txBody>
      </p:sp>
      <p:sp>
        <p:nvSpPr>
          <p:cNvPr id="94" name="Rectangle 93"/>
          <p:cNvSpPr/>
          <p:nvPr/>
        </p:nvSpPr>
        <p:spPr>
          <a:xfrm>
            <a:off x="2609850" y="3733800"/>
            <a:ext cx="5111496" cy="47625"/>
          </a:xfrm>
          <a:prstGeom prst="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97" name="Rectangle 96"/>
          <p:cNvSpPr/>
          <p:nvPr/>
        </p:nvSpPr>
        <p:spPr>
          <a:xfrm>
            <a:off x="2609850" y="3657600"/>
            <a:ext cx="5111496" cy="47625"/>
          </a:xfrm>
          <a:prstGeom prst="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34" name="Right Brace 33"/>
          <p:cNvSpPr/>
          <p:nvPr/>
        </p:nvSpPr>
        <p:spPr>
          <a:xfrm>
            <a:off x="7877175" y="3048000"/>
            <a:ext cx="228600" cy="609600"/>
          </a:xfrm>
          <a:prstGeom prst="rightBrace">
            <a:avLst/>
          </a:prstGeom>
          <a:ln w="19050"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42766" name="TextBox 118"/>
          <p:cNvSpPr txBox="1">
            <a:spLocks noChangeArrowheads="1"/>
          </p:cNvSpPr>
          <p:nvPr/>
        </p:nvSpPr>
        <p:spPr bwMode="auto">
          <a:xfrm>
            <a:off x="8105775" y="3200400"/>
            <a:ext cx="933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Arial Narrow" pitchFamily="34" charset="0"/>
              </a:rPr>
              <a:t>&lt;200nm)</a:t>
            </a:r>
          </a:p>
        </p:txBody>
      </p:sp>
      <p:grpSp>
        <p:nvGrpSpPr>
          <p:cNvPr id="242767" name="Group 1"/>
          <p:cNvGrpSpPr>
            <a:grpSpLocks/>
          </p:cNvGrpSpPr>
          <p:nvPr/>
        </p:nvGrpSpPr>
        <p:grpSpPr bwMode="auto">
          <a:xfrm>
            <a:off x="2619375" y="4776788"/>
            <a:ext cx="5111750" cy="898525"/>
            <a:chOff x="2160589" y="1946671"/>
            <a:chExt cx="2990849" cy="922736"/>
          </a:xfrm>
        </p:grpSpPr>
        <p:sp>
          <p:nvSpPr>
            <p:cNvPr id="38" name="Rectangle 37"/>
            <p:cNvSpPr/>
            <p:nvPr/>
          </p:nvSpPr>
          <p:spPr>
            <a:xfrm>
              <a:off x="2160589" y="2203451"/>
              <a:ext cx="2990849" cy="66595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170114" y="2210595"/>
              <a:ext cx="409575" cy="1357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025777" y="2210656"/>
              <a:ext cx="409575" cy="1357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836989" y="2208336"/>
              <a:ext cx="409575" cy="13573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675189" y="2201070"/>
              <a:ext cx="409575" cy="13573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598739" y="2082403"/>
              <a:ext cx="409575" cy="13573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246564" y="2082129"/>
              <a:ext cx="409575" cy="13573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598738" y="1946671"/>
              <a:ext cx="409575" cy="1357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246563" y="1946671"/>
              <a:ext cx="409575" cy="1357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" name="Trapezoid 46"/>
            <p:cNvSpPr/>
            <p:nvPr/>
          </p:nvSpPr>
          <p:spPr>
            <a:xfrm rot="10800000">
              <a:off x="3425824" y="2208210"/>
              <a:ext cx="420687" cy="565797"/>
            </a:xfrm>
            <a:prstGeom prst="trapezoid">
              <a:avLst>
                <a:gd name="adj" fmla="val 34057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5618" name="Text Box 30"/>
          <p:cNvSpPr txBox="1">
            <a:spLocks noChangeArrowheads="1"/>
          </p:cNvSpPr>
          <p:nvPr/>
        </p:nvSpPr>
        <p:spPr bwMode="auto">
          <a:xfrm>
            <a:off x="5632450" y="5212762"/>
            <a:ext cx="203517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latin typeface="Arial Narrow" pitchFamily="34" charset="0"/>
              </a:rPr>
              <a:t>Processed Base 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ooter Placeholder 1"/>
          <p:cNvSpPr txBox="1">
            <a:spLocks noGrp="1"/>
          </p:cNvSpPr>
          <p:nvPr/>
        </p:nvSpPr>
        <p:spPr bwMode="auto">
          <a:xfrm>
            <a:off x="3048000" y="6435725"/>
            <a:ext cx="2895600" cy="238125"/>
          </a:xfrm>
          <a:prstGeom prst="rect">
            <a:avLst/>
          </a:prstGeom>
          <a:noFill/>
          <a:extLst/>
        </p:spPr>
        <p:txBody>
          <a:bodyPr/>
          <a:lstStyle/>
          <a:p>
            <a:pPr algn="ctr">
              <a:defRPr/>
            </a:pPr>
            <a:r>
              <a:rPr lang="en-US" sz="1000">
                <a:solidFill>
                  <a:srgbClr val="0073AE"/>
                </a:solidFill>
                <a:latin typeface="+mj-lt"/>
                <a:cs typeface="Arial" pitchFamily="34" charset="0"/>
              </a:rPr>
              <a:t>MonolithIC 3D</a:t>
            </a:r>
            <a:r>
              <a:rPr lang="en-US" sz="1000">
                <a:solidFill>
                  <a:srgbClr val="0073AE"/>
                </a:solidFill>
                <a:latin typeface="+mj-lt"/>
                <a:cs typeface="Arial" pitchFamily="34" charset="0"/>
                <a:sym typeface="Symbol" pitchFamily="18" charset="2"/>
              </a:rPr>
              <a:t></a:t>
            </a:r>
            <a:r>
              <a:rPr lang="en-US" sz="1000">
                <a:solidFill>
                  <a:srgbClr val="0073AE"/>
                </a:solidFill>
                <a:latin typeface="+mj-lt"/>
                <a:cs typeface="Arial" pitchFamily="34" charset="0"/>
              </a:rPr>
              <a:t> Inc. Patents Pending</a:t>
            </a:r>
          </a:p>
        </p:txBody>
      </p:sp>
      <p:sp>
        <p:nvSpPr>
          <p:cNvPr id="48" name="Slide Number Placeholder 2"/>
          <p:cNvSpPr txBox="1">
            <a:spLocks noGrp="1"/>
          </p:cNvSpPr>
          <p:nvPr/>
        </p:nvSpPr>
        <p:spPr bwMode="auto">
          <a:xfrm>
            <a:off x="7667625" y="6426200"/>
            <a:ext cx="1019175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fld id="{517C2790-0606-4CFD-BD2C-07C312114089}" type="slidenum">
              <a:rPr lang="en-US" sz="1000">
                <a:latin typeface="+mj-lt"/>
                <a:cs typeface="Arial" pitchFamily="34" charset="0"/>
              </a:rPr>
              <a:pPr algn="r">
                <a:spcBef>
                  <a:spcPct val="20000"/>
                </a:spcBef>
                <a:buFont typeface="Wingdings" pitchFamily="2" charset="2"/>
                <a:buNone/>
                <a:defRPr/>
              </a:pPr>
              <a:t>24</a:t>
            </a:fld>
            <a:endParaRPr lang="en-US" sz="1000">
              <a:latin typeface="+mj-lt"/>
              <a:cs typeface="Arial" pitchFamily="34" charset="0"/>
            </a:endParaRPr>
          </a:p>
        </p:txBody>
      </p:sp>
      <p:sp>
        <p:nvSpPr>
          <p:cNvPr id="162819" name="Text Box 2"/>
          <p:cNvSpPr txBox="1">
            <a:spLocks noChangeArrowheads="1"/>
          </p:cNvSpPr>
          <p:nvPr/>
        </p:nvSpPr>
        <p:spPr bwMode="auto">
          <a:xfrm>
            <a:off x="428625" y="539750"/>
            <a:ext cx="8677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0073AE"/>
                </a:solidFill>
                <a:latin typeface="Arial Narrow" pitchFamily="34" charset="0"/>
              </a:rPr>
              <a:t>Etch and Form Isolation and RCAT Gate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 flipV="1">
            <a:off x="3295650" y="3763963"/>
            <a:ext cx="5105400" cy="3905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25400" algn="ctr">
            <a:solidFill>
              <a:srgbClr val="89A4A7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 flipV="1">
            <a:off x="3295650" y="3468688"/>
            <a:ext cx="5105400" cy="304800"/>
          </a:xfrm>
          <a:prstGeom prst="rect">
            <a:avLst/>
          </a:prstGeom>
          <a:gradFill flip="none" rotWithShape="1">
            <a:gsLst>
              <a:gs pos="0">
                <a:srgbClr val="F010E0">
                  <a:tint val="66000"/>
                  <a:satMod val="160000"/>
                </a:srgbClr>
              </a:gs>
              <a:gs pos="50000">
                <a:srgbClr val="F010E0">
                  <a:tint val="44500"/>
                  <a:satMod val="160000"/>
                </a:srgbClr>
              </a:gs>
              <a:gs pos="100000">
                <a:srgbClr val="F010E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5400" algn="ctr">
            <a:solidFill>
              <a:srgbClr val="89A4A7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7654" name="TextBox 26"/>
          <p:cNvSpPr txBox="1">
            <a:spLocks noChangeArrowheads="1"/>
          </p:cNvSpPr>
          <p:nvPr/>
        </p:nvSpPr>
        <p:spPr bwMode="auto">
          <a:xfrm flipV="1">
            <a:off x="3629025" y="3430588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/>
              <a:t>+N</a:t>
            </a:r>
          </a:p>
        </p:txBody>
      </p:sp>
      <p:sp>
        <p:nvSpPr>
          <p:cNvPr id="27655" name="TextBox 24"/>
          <p:cNvSpPr txBox="1">
            <a:spLocks noChangeArrowheads="1"/>
          </p:cNvSpPr>
          <p:nvPr/>
        </p:nvSpPr>
        <p:spPr bwMode="auto">
          <a:xfrm flipV="1">
            <a:off x="5429250" y="3787775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27657" name="Text Box 8"/>
          <p:cNvSpPr txBox="1">
            <a:spLocks noChangeArrowheads="1"/>
          </p:cNvSpPr>
          <p:nvPr/>
        </p:nvSpPr>
        <p:spPr bwMode="auto">
          <a:xfrm>
            <a:off x="4210050" y="3773488"/>
            <a:ext cx="815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/>
              <a:t>P-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95650" y="4154488"/>
            <a:ext cx="5105400" cy="1901825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3295650" y="4768850"/>
            <a:ext cx="1773238" cy="131763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77" name="Rectangle 76"/>
          <p:cNvSpPr/>
          <p:nvPr/>
        </p:nvSpPr>
        <p:spPr>
          <a:xfrm flipH="1">
            <a:off x="4479925" y="4900613"/>
            <a:ext cx="177800" cy="25717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78" name="Rectangle 77"/>
          <p:cNvSpPr/>
          <p:nvPr/>
        </p:nvSpPr>
        <p:spPr>
          <a:xfrm>
            <a:off x="5662613" y="4383088"/>
            <a:ext cx="2071687" cy="128587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79" name="Rectangle 78"/>
          <p:cNvSpPr/>
          <p:nvPr/>
        </p:nvSpPr>
        <p:spPr>
          <a:xfrm>
            <a:off x="3590925" y="4383088"/>
            <a:ext cx="593725" cy="128587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80" name="Rectangle 79"/>
          <p:cNvSpPr/>
          <p:nvPr/>
        </p:nvSpPr>
        <p:spPr>
          <a:xfrm flipH="1">
            <a:off x="7261225" y="4383088"/>
            <a:ext cx="174625" cy="774700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81" name="Rectangle 80"/>
          <p:cNvSpPr/>
          <p:nvPr/>
        </p:nvSpPr>
        <p:spPr>
          <a:xfrm>
            <a:off x="4773613" y="4383088"/>
            <a:ext cx="295275" cy="128587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82" name="Rectangle 81"/>
          <p:cNvSpPr/>
          <p:nvPr/>
        </p:nvSpPr>
        <p:spPr>
          <a:xfrm>
            <a:off x="5662613" y="4383088"/>
            <a:ext cx="295275" cy="128587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84" name="Rectangle 83"/>
          <p:cNvSpPr/>
          <p:nvPr/>
        </p:nvSpPr>
        <p:spPr>
          <a:xfrm>
            <a:off x="6253163" y="4768850"/>
            <a:ext cx="298450" cy="647700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85" name="Rectangle 84"/>
          <p:cNvSpPr/>
          <p:nvPr/>
        </p:nvSpPr>
        <p:spPr>
          <a:xfrm>
            <a:off x="5957888" y="4768850"/>
            <a:ext cx="1182687" cy="157163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86" name="Rectangle 85"/>
          <p:cNvSpPr/>
          <p:nvPr/>
        </p:nvSpPr>
        <p:spPr>
          <a:xfrm>
            <a:off x="5367338" y="4768850"/>
            <a:ext cx="295275" cy="131763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87" name="Rectangle 86"/>
          <p:cNvSpPr/>
          <p:nvPr/>
        </p:nvSpPr>
        <p:spPr>
          <a:xfrm>
            <a:off x="7734300" y="4768850"/>
            <a:ext cx="295275" cy="131763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88" name="Rectangle 87"/>
          <p:cNvSpPr/>
          <p:nvPr/>
        </p:nvSpPr>
        <p:spPr>
          <a:xfrm>
            <a:off x="7734300" y="4383088"/>
            <a:ext cx="295275" cy="128587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40" name="Flowchart: Delay 39"/>
          <p:cNvSpPr>
            <a:spLocks noChangeArrowheads="1"/>
          </p:cNvSpPr>
          <p:nvPr/>
        </p:nvSpPr>
        <p:spPr bwMode="auto">
          <a:xfrm rot="5400000">
            <a:off x="5924550" y="3354388"/>
            <a:ext cx="533400" cy="762000"/>
          </a:xfrm>
          <a:prstGeom prst="flowChartDelay">
            <a:avLst/>
          </a:prstGeom>
          <a:solidFill>
            <a:schemeClr val="bg1"/>
          </a:solidFill>
          <a:ln w="25400" algn="ctr">
            <a:solidFill>
              <a:srgbClr val="89A4A7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7674" name="Rectangle 25"/>
          <p:cNvSpPr>
            <a:spLocks noChangeArrowheads="1"/>
          </p:cNvSpPr>
          <p:nvPr/>
        </p:nvSpPr>
        <p:spPr bwMode="auto">
          <a:xfrm>
            <a:off x="5810250" y="3392488"/>
            <a:ext cx="762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n-US" sz="1600"/>
          </a:p>
        </p:txBody>
      </p:sp>
      <p:sp>
        <p:nvSpPr>
          <p:cNvPr id="25" name="Flowchart: Delay 24"/>
          <p:cNvSpPr>
            <a:spLocks noChangeArrowheads="1"/>
          </p:cNvSpPr>
          <p:nvPr/>
        </p:nvSpPr>
        <p:spPr bwMode="auto">
          <a:xfrm rot="5400000">
            <a:off x="5886450" y="3316288"/>
            <a:ext cx="609600" cy="609600"/>
          </a:xfrm>
          <a:prstGeom prst="flowChartDelay">
            <a:avLst/>
          </a:prstGeom>
          <a:solidFill>
            <a:schemeClr val="bg1"/>
          </a:solidFill>
          <a:ln w="25400" algn="ctr">
            <a:solidFill>
              <a:srgbClr val="89A4A7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2883" name="Text Box 32"/>
          <p:cNvSpPr txBox="1">
            <a:spLocks noChangeArrowheads="1"/>
          </p:cNvSpPr>
          <p:nvPr/>
        </p:nvSpPr>
        <p:spPr bwMode="auto">
          <a:xfrm>
            <a:off x="4860925" y="2700338"/>
            <a:ext cx="7127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Arial Narrow" pitchFamily="34" charset="0"/>
              </a:rPr>
              <a:t>Gate</a:t>
            </a:r>
          </a:p>
          <a:p>
            <a:r>
              <a:rPr lang="en-US" b="1">
                <a:latin typeface="Arial Narrow" pitchFamily="34" charset="0"/>
              </a:rPr>
              <a:t>Oxide</a:t>
            </a:r>
          </a:p>
        </p:txBody>
      </p:sp>
      <p:sp>
        <p:nvSpPr>
          <p:cNvPr id="162884" name="Text Box 36"/>
          <p:cNvSpPr txBox="1">
            <a:spLocks noChangeArrowheads="1"/>
          </p:cNvSpPr>
          <p:nvPr/>
        </p:nvSpPr>
        <p:spPr bwMode="auto">
          <a:xfrm>
            <a:off x="7613650" y="2700338"/>
            <a:ext cx="1073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Arial Narrow" pitchFamily="34" charset="0"/>
              </a:rPr>
              <a:t>Isolation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295650" y="4135438"/>
            <a:ext cx="5114925" cy="57150"/>
          </a:xfrm>
          <a:prstGeom prst="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62888" name="Rectangle 37"/>
          <p:cNvSpPr>
            <a:spLocks noChangeArrowheads="1"/>
          </p:cNvSpPr>
          <p:nvPr/>
        </p:nvSpPr>
        <p:spPr bwMode="auto">
          <a:xfrm>
            <a:off x="477838" y="1787525"/>
            <a:ext cx="52959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b="1">
                <a:solidFill>
                  <a:srgbClr val="0066CC"/>
                </a:solidFill>
                <a:latin typeface="Arial Narrow" pitchFamily="34" charset="0"/>
              </a:rPr>
              <a:t>Litho patterning with features aligned to bottom layer</a:t>
            </a:r>
          </a:p>
          <a:p>
            <a:pPr>
              <a:buFont typeface="Arial" charset="0"/>
              <a:buChar char="•"/>
            </a:pPr>
            <a:r>
              <a:rPr lang="en-US" b="1">
                <a:solidFill>
                  <a:srgbClr val="0066CC"/>
                </a:solidFill>
                <a:latin typeface="Arial Narrow" pitchFamily="34" charset="0"/>
              </a:rPr>
              <a:t>Etch shallow trench isolation (STI) and gate structures</a:t>
            </a:r>
          </a:p>
          <a:p>
            <a:pPr>
              <a:buFont typeface="Arial" charset="0"/>
              <a:buChar char="•"/>
            </a:pPr>
            <a:r>
              <a:rPr lang="en-US" b="1">
                <a:solidFill>
                  <a:srgbClr val="0066CC"/>
                </a:solidFill>
                <a:latin typeface="Arial Narrow" pitchFamily="34" charset="0"/>
              </a:rPr>
              <a:t>Deposit SiO</a:t>
            </a:r>
            <a:r>
              <a:rPr lang="en-US" b="1" baseline="-25000">
                <a:solidFill>
                  <a:srgbClr val="0066CC"/>
                </a:solidFill>
                <a:latin typeface="Arial Narrow" pitchFamily="34" charset="0"/>
              </a:rPr>
              <a:t>2</a:t>
            </a:r>
            <a:r>
              <a:rPr lang="en-US" b="1">
                <a:solidFill>
                  <a:srgbClr val="0066CC"/>
                </a:solidFill>
                <a:latin typeface="Arial Narrow" pitchFamily="34" charset="0"/>
              </a:rPr>
              <a:t> in STI</a:t>
            </a:r>
          </a:p>
          <a:p>
            <a:pPr>
              <a:buFont typeface="Arial" charset="0"/>
              <a:buChar char="•"/>
            </a:pPr>
            <a:r>
              <a:rPr lang="en-US" b="1">
                <a:solidFill>
                  <a:srgbClr val="0066CC"/>
                </a:solidFill>
                <a:latin typeface="Arial Narrow" pitchFamily="34" charset="0"/>
              </a:rPr>
              <a:t>Grow gate with ALD, etc. at low temp</a:t>
            </a:r>
          </a:p>
          <a:p>
            <a:r>
              <a:rPr lang="en-US" b="1">
                <a:solidFill>
                  <a:srgbClr val="0066CC"/>
                </a:solidFill>
                <a:latin typeface="Arial Narrow" pitchFamily="34" charset="0"/>
              </a:rPr>
              <a:t> (&lt;350º C oxide or high-K metal gate)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295650" y="4192588"/>
            <a:ext cx="5114925" cy="57150"/>
          </a:xfrm>
          <a:prstGeom prst="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41" name="Trapezoid 40"/>
          <p:cNvSpPr/>
          <p:nvPr/>
        </p:nvSpPr>
        <p:spPr>
          <a:xfrm rot="10800000">
            <a:off x="4752975" y="3459163"/>
            <a:ext cx="685800" cy="666750"/>
          </a:xfrm>
          <a:prstGeom prst="trapezoid">
            <a:avLst/>
          </a:prstGeom>
          <a:solidFill>
            <a:srgbClr val="239A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7683" name="Text Box 30"/>
          <p:cNvSpPr txBox="1">
            <a:spLocks noChangeArrowheads="1"/>
          </p:cNvSpPr>
          <p:nvPr/>
        </p:nvSpPr>
        <p:spPr bwMode="auto">
          <a:xfrm>
            <a:off x="4886325" y="3506788"/>
            <a:ext cx="444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Ox</a:t>
            </a:r>
          </a:p>
        </p:txBody>
      </p:sp>
      <p:sp>
        <p:nvSpPr>
          <p:cNvPr id="42" name="Trapezoid 41"/>
          <p:cNvSpPr/>
          <p:nvPr/>
        </p:nvSpPr>
        <p:spPr>
          <a:xfrm rot="10800000">
            <a:off x="6972300" y="3478213"/>
            <a:ext cx="685800" cy="666750"/>
          </a:xfrm>
          <a:prstGeom prst="trapezoid">
            <a:avLst/>
          </a:prstGeom>
          <a:solidFill>
            <a:srgbClr val="239A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7685" name="Text Box 30"/>
          <p:cNvSpPr txBox="1">
            <a:spLocks noChangeArrowheads="1"/>
          </p:cNvSpPr>
          <p:nvPr/>
        </p:nvSpPr>
        <p:spPr bwMode="auto">
          <a:xfrm>
            <a:off x="7105650" y="3525838"/>
            <a:ext cx="444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Ox</a:t>
            </a:r>
          </a:p>
        </p:txBody>
      </p:sp>
      <p:grpSp>
        <p:nvGrpSpPr>
          <p:cNvPr id="162904" name="Group 43"/>
          <p:cNvGrpSpPr>
            <a:grpSpLocks/>
          </p:cNvGrpSpPr>
          <p:nvPr/>
        </p:nvGrpSpPr>
        <p:grpSpPr bwMode="auto">
          <a:xfrm>
            <a:off x="5634038" y="2892425"/>
            <a:ext cx="1114425" cy="1162050"/>
            <a:chOff x="3962400" y="1903079"/>
            <a:chExt cx="1219200" cy="1221119"/>
          </a:xfrm>
        </p:grpSpPr>
        <p:sp>
          <p:nvSpPr>
            <p:cNvPr id="45" name="Flowchart: Delay 44"/>
            <p:cNvSpPr/>
            <p:nvPr/>
          </p:nvSpPr>
          <p:spPr>
            <a:xfrm rot="5400000">
              <a:off x="4115057" y="2210489"/>
              <a:ext cx="913887" cy="913532"/>
            </a:xfrm>
            <a:prstGeom prst="flowChartDelay">
              <a:avLst/>
            </a:prstGeom>
            <a:solidFill>
              <a:srgbClr val="00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47" name="Flowchart: Delay 46"/>
            <p:cNvSpPr/>
            <p:nvPr/>
          </p:nvSpPr>
          <p:spPr>
            <a:xfrm rot="5400000">
              <a:off x="4186534" y="2229198"/>
              <a:ext cx="770930" cy="666912"/>
            </a:xfrm>
            <a:prstGeom prst="flowChartDelay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962400" y="1903079"/>
              <a:ext cx="1219200" cy="30518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</p:grpSp>
      <p:sp>
        <p:nvSpPr>
          <p:cNvPr id="27687" name="Text Box 30"/>
          <p:cNvSpPr txBox="1">
            <a:spLocks noChangeArrowheads="1"/>
          </p:cNvSpPr>
          <p:nvPr/>
        </p:nvSpPr>
        <p:spPr bwMode="auto">
          <a:xfrm>
            <a:off x="5833300" y="3229974"/>
            <a:ext cx="6873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/>
              <a:t> </a:t>
            </a:r>
            <a:r>
              <a:rPr lang="en-US" sz="1600" dirty="0">
                <a:solidFill>
                  <a:schemeClr val="bg1"/>
                </a:solidFill>
              </a:rPr>
              <a:t>Gate</a:t>
            </a:r>
          </a:p>
          <a:p>
            <a:pPr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7688" name="Line 31"/>
          <p:cNvSpPr>
            <a:spLocks noChangeShapeType="1"/>
          </p:cNvSpPr>
          <p:nvPr/>
        </p:nvSpPr>
        <p:spPr bwMode="auto">
          <a:xfrm>
            <a:off x="5381625" y="3268663"/>
            <a:ext cx="561975" cy="593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2911" name="TextBox 118"/>
          <p:cNvSpPr txBox="1">
            <a:spLocks noChangeArrowheads="1"/>
          </p:cNvSpPr>
          <p:nvPr/>
        </p:nvSpPr>
        <p:spPr bwMode="auto">
          <a:xfrm>
            <a:off x="614363" y="3735388"/>
            <a:ext cx="2152650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u="sng">
                <a:latin typeface="Arial Narrow" pitchFamily="34" charset="0"/>
              </a:rPr>
              <a:t>Advantage: </a:t>
            </a:r>
            <a:r>
              <a:rPr lang="en-US">
                <a:latin typeface="Arial Narrow" pitchFamily="34" charset="0"/>
              </a:rPr>
              <a:t>Thinned donor wafer is transparent to litho, enabling direct alignment to device wafer alignment marks: no indirect alignment</a:t>
            </a:r>
            <a:r>
              <a:rPr lang="en-US" sz="1200"/>
              <a:t>. </a:t>
            </a:r>
            <a:r>
              <a:rPr lang="en-US" sz="1100"/>
              <a:t>(</a:t>
            </a:r>
            <a:r>
              <a:rPr lang="en-US" sz="1600">
                <a:latin typeface="Arial Narrow" pitchFamily="34" charset="0"/>
              </a:rPr>
              <a:t>common for TSV 3DIC)</a:t>
            </a:r>
            <a:endParaRPr lang="en-US" sz="1100">
              <a:latin typeface="Arial Narrow" pitchFamily="34" charset="0"/>
            </a:endParaRPr>
          </a:p>
        </p:txBody>
      </p:sp>
      <p:grpSp>
        <p:nvGrpSpPr>
          <p:cNvPr id="162912" name="Group 1"/>
          <p:cNvGrpSpPr>
            <a:grpSpLocks/>
          </p:cNvGrpSpPr>
          <p:nvPr/>
        </p:nvGrpSpPr>
        <p:grpSpPr bwMode="auto">
          <a:xfrm>
            <a:off x="3303588" y="5157788"/>
            <a:ext cx="5097462" cy="898525"/>
            <a:chOff x="5429250" y="1679178"/>
            <a:chExt cx="2990849" cy="922736"/>
          </a:xfrm>
        </p:grpSpPr>
        <p:sp>
          <p:nvSpPr>
            <p:cNvPr id="49" name="Rectangle 48"/>
            <p:cNvSpPr/>
            <p:nvPr/>
          </p:nvSpPr>
          <p:spPr>
            <a:xfrm>
              <a:off x="5429250" y="1935958"/>
              <a:ext cx="2990849" cy="66595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438775" y="1943102"/>
              <a:ext cx="409575" cy="1357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294438" y="1943163"/>
              <a:ext cx="409575" cy="1357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105650" y="1940843"/>
              <a:ext cx="409575" cy="13573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7943850" y="1933577"/>
              <a:ext cx="409575" cy="13573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867400" y="1814910"/>
              <a:ext cx="409575" cy="13573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515225" y="1814636"/>
              <a:ext cx="409575" cy="13573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867399" y="1679178"/>
              <a:ext cx="409575" cy="1357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515224" y="1679178"/>
              <a:ext cx="409575" cy="1357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 rot="10800000">
              <a:off x="6694485" y="1940719"/>
              <a:ext cx="420687" cy="597111"/>
            </a:xfrm>
            <a:prstGeom prst="trapezoid">
              <a:avLst>
                <a:gd name="adj" fmla="val 34057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7672" name="Text Box 23"/>
          <p:cNvSpPr txBox="1">
            <a:spLocks noChangeArrowheads="1"/>
          </p:cNvSpPr>
          <p:nvPr/>
        </p:nvSpPr>
        <p:spPr bwMode="auto">
          <a:xfrm>
            <a:off x="6264903" y="5624578"/>
            <a:ext cx="203517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latin typeface="Arial Narrow" pitchFamily="34" charset="0"/>
              </a:rPr>
              <a:t>Processed Base IC</a:t>
            </a:r>
          </a:p>
        </p:txBody>
      </p:sp>
      <p:sp>
        <p:nvSpPr>
          <p:cNvPr id="27677" name="Line 31"/>
          <p:cNvSpPr>
            <a:spLocks noChangeShapeType="1"/>
          </p:cNvSpPr>
          <p:nvPr/>
        </p:nvSpPr>
        <p:spPr bwMode="auto">
          <a:xfrm flipH="1">
            <a:off x="7348537" y="3068637"/>
            <a:ext cx="519113" cy="496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ooter Placeholder 1"/>
          <p:cNvSpPr txBox="1">
            <a:spLocks noGrp="1"/>
          </p:cNvSpPr>
          <p:nvPr/>
        </p:nvSpPr>
        <p:spPr bwMode="auto">
          <a:xfrm>
            <a:off x="3048000" y="6435725"/>
            <a:ext cx="2895600" cy="238125"/>
          </a:xfrm>
          <a:prstGeom prst="rect">
            <a:avLst/>
          </a:prstGeom>
          <a:noFill/>
          <a:extLst/>
        </p:spPr>
        <p:txBody>
          <a:bodyPr/>
          <a:lstStyle/>
          <a:p>
            <a:pPr algn="ctr">
              <a:defRPr/>
            </a:pPr>
            <a:r>
              <a:rPr lang="en-US" sz="1000">
                <a:solidFill>
                  <a:srgbClr val="0073AE"/>
                </a:solidFill>
                <a:latin typeface="+mj-lt"/>
                <a:cs typeface="Arial" pitchFamily="34" charset="0"/>
              </a:rPr>
              <a:t>MonolithIC 3D</a:t>
            </a:r>
            <a:r>
              <a:rPr lang="en-US" sz="1000">
                <a:solidFill>
                  <a:srgbClr val="0073AE"/>
                </a:solidFill>
                <a:latin typeface="+mj-lt"/>
                <a:cs typeface="Arial" pitchFamily="34" charset="0"/>
                <a:sym typeface="Symbol" pitchFamily="18" charset="2"/>
              </a:rPr>
              <a:t></a:t>
            </a:r>
            <a:r>
              <a:rPr lang="en-US" sz="1000">
                <a:solidFill>
                  <a:srgbClr val="0073AE"/>
                </a:solidFill>
                <a:latin typeface="+mj-lt"/>
                <a:cs typeface="Arial" pitchFamily="34" charset="0"/>
              </a:rPr>
              <a:t> Inc. Patents Pending</a:t>
            </a:r>
          </a:p>
        </p:txBody>
      </p:sp>
      <p:sp>
        <p:nvSpPr>
          <p:cNvPr id="42" name="Slide Number Placeholder 2"/>
          <p:cNvSpPr txBox="1">
            <a:spLocks noGrp="1"/>
          </p:cNvSpPr>
          <p:nvPr/>
        </p:nvSpPr>
        <p:spPr bwMode="auto">
          <a:xfrm>
            <a:off x="7667625" y="6426200"/>
            <a:ext cx="1019175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fld id="{64A09BDE-8E85-4E69-95B6-D789DAB32D4D}" type="slidenum">
              <a:rPr lang="en-US" sz="1000">
                <a:latin typeface="+mj-lt"/>
                <a:cs typeface="Arial" pitchFamily="34" charset="0"/>
              </a:rPr>
              <a:pPr algn="r">
                <a:spcBef>
                  <a:spcPct val="20000"/>
                </a:spcBef>
                <a:buFont typeface="Wingdings" pitchFamily="2" charset="2"/>
                <a:buNone/>
                <a:defRPr/>
              </a:pPr>
              <a:t>25</a:t>
            </a:fld>
            <a:endParaRPr lang="en-US" sz="1000">
              <a:latin typeface="+mj-lt"/>
              <a:cs typeface="Arial" pitchFamily="34" charset="0"/>
            </a:endParaRPr>
          </a:p>
        </p:txBody>
      </p:sp>
      <p:sp>
        <p:nvSpPr>
          <p:cNvPr id="41" name="Flowchart: Delay 40"/>
          <p:cNvSpPr/>
          <p:nvPr/>
        </p:nvSpPr>
        <p:spPr bwMode="auto">
          <a:xfrm rot="5400000">
            <a:off x="4894263" y="3397250"/>
            <a:ext cx="869950" cy="835025"/>
          </a:xfrm>
          <a:prstGeom prst="flowChartDelay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64870" name="Text Box 2"/>
          <p:cNvSpPr txBox="1">
            <a:spLocks noChangeArrowheads="1"/>
          </p:cNvSpPr>
          <p:nvPr/>
        </p:nvSpPr>
        <p:spPr bwMode="auto">
          <a:xfrm>
            <a:off x="292100" y="488950"/>
            <a:ext cx="83629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0073AE"/>
                </a:solidFill>
                <a:latin typeface="Arial Narrow" pitchFamily="34" charset="0"/>
              </a:rPr>
              <a:t>Etch Contacts/Vias to Contact the RCAT</a:t>
            </a:r>
          </a:p>
        </p:txBody>
      </p:sp>
      <p:grpSp>
        <p:nvGrpSpPr>
          <p:cNvPr id="164871" name="Group 36"/>
          <p:cNvGrpSpPr>
            <a:grpSpLocks/>
          </p:cNvGrpSpPr>
          <p:nvPr/>
        </p:nvGrpSpPr>
        <p:grpSpPr bwMode="auto">
          <a:xfrm>
            <a:off x="2417763" y="2795588"/>
            <a:ext cx="5105400" cy="3352800"/>
            <a:chOff x="1536" y="1536"/>
            <a:chExt cx="3216" cy="2112"/>
          </a:xfrm>
        </p:grpSpPr>
        <p:sp>
          <p:nvSpPr>
            <p:cNvPr id="59" name="Rectangle 58"/>
            <p:cNvSpPr/>
            <p:nvPr/>
          </p:nvSpPr>
          <p:spPr>
            <a:xfrm>
              <a:off x="1536" y="1536"/>
              <a:ext cx="3216" cy="432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 flipV="1">
              <a:off x="1536" y="2160"/>
              <a:ext cx="3216" cy="24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tint val="66000"/>
                    <a:satMod val="160000"/>
                  </a:schemeClr>
                </a:gs>
                <a:gs pos="50000">
                  <a:schemeClr val="accent1">
                    <a:lumMod val="75000"/>
                    <a:tint val="44500"/>
                    <a:satMod val="160000"/>
                  </a:schemeClr>
                </a:gs>
                <a:gs pos="100000">
                  <a:schemeClr val="accent1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25400" algn="ctr">
              <a:solidFill>
                <a:srgbClr val="89A4A7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ot="10800000"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 flipV="1">
              <a:off x="1536" y="1968"/>
              <a:ext cx="3216" cy="192"/>
            </a:xfrm>
            <a:prstGeom prst="rect">
              <a:avLst/>
            </a:prstGeom>
            <a:gradFill flip="none" rotWithShape="1">
              <a:gsLst>
                <a:gs pos="0">
                  <a:srgbClr val="F010E0">
                    <a:tint val="66000"/>
                    <a:satMod val="160000"/>
                  </a:srgbClr>
                </a:gs>
                <a:gs pos="50000">
                  <a:srgbClr val="F010E0">
                    <a:tint val="44500"/>
                    <a:satMod val="160000"/>
                  </a:srgbClr>
                </a:gs>
                <a:gs pos="100000">
                  <a:srgbClr val="F010E0">
                    <a:tint val="23500"/>
                    <a:satMod val="160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 w="25400" algn="ctr">
              <a:solidFill>
                <a:srgbClr val="89A4A7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ot="10800000"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9711" name="TextBox 26"/>
            <p:cNvSpPr txBox="1">
              <a:spLocks noChangeArrowheads="1"/>
            </p:cNvSpPr>
            <p:nvPr/>
          </p:nvSpPr>
          <p:spPr bwMode="auto">
            <a:xfrm flipV="1">
              <a:off x="1728" y="1920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/>
                <a:t>+N</a:t>
              </a:r>
            </a:p>
          </p:txBody>
        </p:sp>
        <p:sp>
          <p:nvSpPr>
            <p:cNvPr id="29712" name="TextBox 24"/>
            <p:cNvSpPr txBox="1">
              <a:spLocks noChangeArrowheads="1"/>
            </p:cNvSpPr>
            <p:nvPr/>
          </p:nvSpPr>
          <p:spPr bwMode="auto">
            <a:xfrm flipV="1">
              <a:off x="2880" y="2169"/>
              <a:ext cx="8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ot="10800000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29713" name="Straight Connector 22"/>
            <p:cNvCxnSpPr>
              <a:cxnSpLocks noChangeShapeType="1"/>
            </p:cNvCxnSpPr>
            <p:nvPr/>
          </p:nvCxnSpPr>
          <p:spPr bwMode="auto">
            <a:xfrm flipV="1">
              <a:off x="1536" y="1968"/>
              <a:ext cx="3216" cy="1"/>
            </a:xfrm>
            <a:prstGeom prst="line">
              <a:avLst/>
            </a:prstGeom>
            <a:noFill/>
            <a:ln w="25400" algn="ctr">
              <a:solidFill>
                <a:srgbClr val="89A4A7"/>
              </a:solidFill>
              <a:prstDash val="dash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cxnSp>
        <p:sp>
          <p:nvSpPr>
            <p:cNvPr id="29714" name="Text Box 8"/>
            <p:cNvSpPr txBox="1">
              <a:spLocks noChangeArrowheads="1"/>
            </p:cNvSpPr>
            <p:nvPr/>
          </p:nvSpPr>
          <p:spPr bwMode="auto">
            <a:xfrm>
              <a:off x="2112" y="2160"/>
              <a:ext cx="5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/>
                <a:t>P-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536" y="2400"/>
              <a:ext cx="3216" cy="1248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536" y="2787"/>
              <a:ext cx="1117" cy="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77" name="Rectangle 76"/>
            <p:cNvSpPr/>
            <p:nvPr/>
          </p:nvSpPr>
          <p:spPr>
            <a:xfrm flipH="1">
              <a:off x="2282" y="2870"/>
              <a:ext cx="112" cy="16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027" y="2544"/>
              <a:ext cx="1305" cy="8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722" y="2544"/>
              <a:ext cx="374" cy="8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80" name="Rectangle 79"/>
            <p:cNvSpPr/>
            <p:nvPr/>
          </p:nvSpPr>
          <p:spPr>
            <a:xfrm flipH="1">
              <a:off x="4034" y="2544"/>
              <a:ext cx="110" cy="48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467" y="2544"/>
              <a:ext cx="186" cy="8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3027" y="2544"/>
              <a:ext cx="186" cy="8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3399" y="2787"/>
              <a:ext cx="188" cy="40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213" y="2787"/>
              <a:ext cx="745" cy="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2841" y="2787"/>
              <a:ext cx="186" cy="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332" y="2787"/>
              <a:ext cx="186" cy="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332" y="2544"/>
              <a:ext cx="186" cy="8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25" name="Flowchart: Delay 24"/>
            <p:cNvSpPr>
              <a:spLocks noChangeArrowheads="1"/>
            </p:cNvSpPr>
            <p:nvPr/>
          </p:nvSpPr>
          <p:spPr bwMode="auto">
            <a:xfrm rot="5400000">
              <a:off x="3232" y="1932"/>
              <a:ext cx="245" cy="325"/>
            </a:xfrm>
            <a:prstGeom prst="flowChartDelay">
              <a:avLst/>
            </a:prstGeom>
            <a:solidFill>
              <a:schemeClr val="bg1">
                <a:lumMod val="65000"/>
              </a:schemeClr>
            </a:solidFill>
            <a:ln w="25400" algn="ctr">
              <a:solidFill>
                <a:srgbClr val="89A4A7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" name="Rectangle 86"/>
            <p:cNvSpPr/>
            <p:nvPr/>
          </p:nvSpPr>
          <p:spPr>
            <a:xfrm>
              <a:off x="3272" y="1552"/>
              <a:ext cx="181" cy="231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" name="Rectangle 86"/>
            <p:cNvSpPr/>
            <p:nvPr/>
          </p:nvSpPr>
          <p:spPr>
            <a:xfrm>
              <a:off x="3696" y="1536"/>
              <a:ext cx="144" cy="432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Rectangle 86"/>
            <p:cNvSpPr/>
            <p:nvPr/>
          </p:nvSpPr>
          <p:spPr>
            <a:xfrm>
              <a:off x="2880" y="1536"/>
              <a:ext cx="144" cy="432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729" name="Text Box 23"/>
            <p:cNvSpPr txBox="1">
              <a:spLocks noChangeArrowheads="1"/>
            </p:cNvSpPr>
            <p:nvPr/>
          </p:nvSpPr>
          <p:spPr bwMode="auto">
            <a:xfrm>
              <a:off x="3370" y="3372"/>
              <a:ext cx="1282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="1" dirty="0">
                  <a:latin typeface="Arial Narrow" pitchFamily="34" charset="0"/>
                </a:rPr>
                <a:t>Processed Base IC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2414588" y="4171950"/>
            <a:ext cx="4024312" cy="46038"/>
          </a:xfrm>
          <a:prstGeom prst="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38" name="Rectangle 37"/>
          <p:cNvSpPr/>
          <p:nvPr/>
        </p:nvSpPr>
        <p:spPr>
          <a:xfrm>
            <a:off x="6661150" y="4162425"/>
            <a:ext cx="828675" cy="47625"/>
          </a:xfrm>
          <a:prstGeom prst="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64878" name="Rectangle 38"/>
          <p:cNvSpPr>
            <a:spLocks noChangeArrowheads="1"/>
          </p:cNvSpPr>
          <p:nvPr/>
        </p:nvSpPr>
        <p:spPr bwMode="auto">
          <a:xfrm>
            <a:off x="476250" y="1866900"/>
            <a:ext cx="82105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b="1" i="1">
                <a:solidFill>
                  <a:srgbClr val="0066CC"/>
                </a:solidFill>
                <a:latin typeface="Arial Narrow" pitchFamily="34" charset="0"/>
              </a:rPr>
              <a:t>Complete transistors, interconnect wires  on ‘donor’ wafer layers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i="1">
                <a:solidFill>
                  <a:srgbClr val="0066CC"/>
                </a:solidFill>
                <a:latin typeface="Arial Narrow" pitchFamily="34" charset="0"/>
              </a:rPr>
              <a:t>Etch and fill connecting contacts and vias from top layer aligned to bottom layer</a:t>
            </a:r>
          </a:p>
        </p:txBody>
      </p:sp>
      <p:pic>
        <p:nvPicPr>
          <p:cNvPr id="29705" name="Picture 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5850" y="3474721"/>
            <a:ext cx="723900" cy="70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9706" name="Picture 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1888" y="3448595"/>
            <a:ext cx="723900" cy="729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9707" name="Picture 4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7313" y="2801788"/>
            <a:ext cx="266700" cy="159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164882" name="Group 42"/>
          <p:cNvGrpSpPr>
            <a:grpSpLocks/>
          </p:cNvGrpSpPr>
          <p:nvPr/>
        </p:nvGrpSpPr>
        <p:grpSpPr bwMode="auto">
          <a:xfrm>
            <a:off x="2433638" y="5170488"/>
            <a:ext cx="5108575" cy="977900"/>
            <a:chOff x="5429250" y="1679178"/>
            <a:chExt cx="2990849" cy="922736"/>
          </a:xfrm>
        </p:grpSpPr>
        <p:sp>
          <p:nvSpPr>
            <p:cNvPr id="44" name="Rectangle 43"/>
            <p:cNvSpPr/>
            <p:nvPr/>
          </p:nvSpPr>
          <p:spPr>
            <a:xfrm>
              <a:off x="5429250" y="1935958"/>
              <a:ext cx="2990849" cy="66595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438775" y="1943102"/>
              <a:ext cx="409575" cy="1357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294438" y="1943163"/>
              <a:ext cx="409575" cy="1357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105650" y="1940843"/>
              <a:ext cx="409575" cy="13573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943850" y="1933577"/>
              <a:ext cx="409575" cy="13573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867400" y="1814910"/>
              <a:ext cx="409575" cy="13573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515225" y="1814636"/>
              <a:ext cx="409575" cy="13573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867399" y="1679178"/>
              <a:ext cx="409575" cy="1357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515224" y="1679178"/>
              <a:ext cx="409575" cy="1357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Trapezoid 52"/>
            <p:cNvSpPr/>
            <p:nvPr/>
          </p:nvSpPr>
          <p:spPr>
            <a:xfrm rot="10800000">
              <a:off x="6694485" y="1940719"/>
              <a:ext cx="420687" cy="597111"/>
            </a:xfrm>
            <a:prstGeom prst="trapezoid">
              <a:avLst>
                <a:gd name="adj" fmla="val 34057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54" name="Text Box 23"/>
          <p:cNvSpPr txBox="1">
            <a:spLocks noChangeArrowheads="1"/>
          </p:cNvSpPr>
          <p:nvPr/>
        </p:nvSpPr>
        <p:spPr bwMode="auto">
          <a:xfrm>
            <a:off x="5447117" y="5710193"/>
            <a:ext cx="203517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latin typeface="Arial Narrow" pitchFamily="34" charset="0"/>
              </a:rPr>
              <a:t>Processed Base IC</a:t>
            </a:r>
          </a:p>
        </p:txBody>
      </p:sp>
      <p:grpSp>
        <p:nvGrpSpPr>
          <p:cNvPr id="164886" name="Group 43"/>
          <p:cNvGrpSpPr>
            <a:grpSpLocks/>
          </p:cNvGrpSpPr>
          <p:nvPr/>
        </p:nvGrpSpPr>
        <p:grpSpPr bwMode="auto">
          <a:xfrm>
            <a:off x="4846638" y="3108325"/>
            <a:ext cx="927100" cy="868363"/>
            <a:chOff x="3962400" y="1903079"/>
            <a:chExt cx="1219200" cy="1221119"/>
          </a:xfrm>
        </p:grpSpPr>
        <p:sp>
          <p:nvSpPr>
            <p:cNvPr id="56" name="Flowchart: Delay 55"/>
            <p:cNvSpPr/>
            <p:nvPr/>
          </p:nvSpPr>
          <p:spPr>
            <a:xfrm rot="5400000">
              <a:off x="4115057" y="2210489"/>
              <a:ext cx="913887" cy="913532"/>
            </a:xfrm>
            <a:prstGeom prst="flowChartDelay">
              <a:avLst/>
            </a:prstGeom>
            <a:solidFill>
              <a:srgbClr val="00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57" name="Flowchart: Delay 56"/>
            <p:cNvSpPr/>
            <p:nvPr/>
          </p:nvSpPr>
          <p:spPr>
            <a:xfrm rot="5400000">
              <a:off x="4186534" y="2229198"/>
              <a:ext cx="770930" cy="666912"/>
            </a:xfrm>
            <a:prstGeom prst="flowChartDelay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62400" y="1903079"/>
              <a:ext cx="1219200" cy="30518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</p:grpSp>
      <p:sp>
        <p:nvSpPr>
          <p:cNvPr id="164887" name="Text Box 36"/>
          <p:cNvSpPr txBox="1">
            <a:spLocks noChangeArrowheads="1"/>
          </p:cNvSpPr>
          <p:nvPr/>
        </p:nvSpPr>
        <p:spPr bwMode="auto">
          <a:xfrm>
            <a:off x="7542213" y="3055938"/>
            <a:ext cx="1400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Arial Narrow" pitchFamily="34" charset="0"/>
              </a:rPr>
              <a:t>‘normal’ via</a:t>
            </a:r>
          </a:p>
        </p:txBody>
      </p:sp>
      <p:sp>
        <p:nvSpPr>
          <p:cNvPr id="60" name="Line 31"/>
          <p:cNvSpPr>
            <a:spLocks noChangeShapeType="1"/>
          </p:cNvSpPr>
          <p:nvPr/>
        </p:nvSpPr>
        <p:spPr bwMode="auto">
          <a:xfrm flipH="1">
            <a:off x="6676230" y="3448595"/>
            <a:ext cx="1085283" cy="4371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020175" cy="1143000"/>
          </a:xfrm>
        </p:spPr>
        <p:txBody>
          <a:bodyPr/>
          <a:lstStyle/>
          <a:p>
            <a:r>
              <a:rPr lang="en-US" sz="3600" b="1" smtClean="0"/>
              <a:t>MonolithIC 3D - 3 Classes of Solutions</a:t>
            </a:r>
          </a:p>
        </p:txBody>
      </p:sp>
      <p:sp>
        <p:nvSpPr>
          <p:cNvPr id="1669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5425" y="1727200"/>
            <a:ext cx="8759825" cy="4678363"/>
          </a:xfrm>
        </p:spPr>
        <p:txBody>
          <a:bodyPr/>
          <a:lstStyle/>
          <a:p>
            <a:r>
              <a:rPr lang="en-US" b="1" smtClean="0">
                <a:solidFill>
                  <a:srgbClr val="8AC6CD"/>
                </a:solidFill>
              </a:rPr>
              <a:t>RCAT</a:t>
            </a:r>
            <a:r>
              <a:rPr lang="en-US" smtClean="0">
                <a:solidFill>
                  <a:srgbClr val="8AC6CD"/>
                </a:solidFill>
              </a:rPr>
              <a:t> – Process the high temperature on generic structures prior to ‘smart-cut’, and finish with cold processes – Etch &amp; Depositions</a:t>
            </a:r>
          </a:p>
          <a:p>
            <a:r>
              <a:rPr lang="en-US" smtClean="0"/>
              <a:t>Gate Replacement (=Gate Last, HKMG) - Process the high temperature on repeating structures prior to ‘smart-cut’, and finish with ‘gate replacement’, cold processes – Etch &amp; Depositions</a:t>
            </a:r>
          </a:p>
          <a:p>
            <a:r>
              <a:rPr lang="en-US" smtClean="0">
                <a:solidFill>
                  <a:srgbClr val="8AC6CD"/>
                </a:solidFill>
              </a:rPr>
              <a:t>Laser Annealing – Use short laser pulse to locally heat and anneal the top layer while protecting the interconnection layers below from the top heat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Footer Placeholder 1"/>
          <p:cNvSpPr txBox="1">
            <a:spLocks noGrp="1"/>
          </p:cNvSpPr>
          <p:nvPr/>
        </p:nvSpPr>
        <p:spPr bwMode="auto">
          <a:xfrm>
            <a:off x="3124200" y="6435725"/>
            <a:ext cx="2895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000">
                <a:solidFill>
                  <a:srgbClr val="0073AE"/>
                </a:solidFill>
                <a:latin typeface="Arial Narrow" pitchFamily="34" charset="0"/>
              </a:rPr>
              <a:t>MonolithIC 3D Inc. Patents Pending</a:t>
            </a:r>
          </a:p>
        </p:txBody>
      </p:sp>
      <p:sp>
        <p:nvSpPr>
          <p:cNvPr id="3" name="Slide Number Placeholder 2"/>
          <p:cNvSpPr txBox="1">
            <a:spLocks noGrp="1"/>
          </p:cNvSpPr>
          <p:nvPr/>
        </p:nvSpPr>
        <p:spPr bwMode="auto">
          <a:xfrm>
            <a:off x="7667625" y="6435725"/>
            <a:ext cx="1019175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fld id="{279382F1-1C5F-4EF8-9C1F-AB329C48A117}" type="slidenum">
              <a:rPr lang="en-US" sz="1000">
                <a:latin typeface="+mj-lt"/>
                <a:cs typeface="Arial" pitchFamily="34" charset="0"/>
              </a:rPr>
              <a:pPr algn="r">
                <a:spcBef>
                  <a:spcPct val="20000"/>
                </a:spcBef>
                <a:buFont typeface="Wingdings" pitchFamily="2" charset="2"/>
                <a:buNone/>
                <a:defRPr/>
              </a:pPr>
              <a:t>27</a:t>
            </a:fld>
            <a:endParaRPr lang="en-US" sz="1000">
              <a:latin typeface="+mj-lt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flipV="1">
            <a:off x="3124200" y="3714750"/>
            <a:ext cx="4527550" cy="1890713"/>
          </a:xfrm>
          <a:prstGeom prst="rect">
            <a:avLst/>
          </a:prstGeom>
          <a:gradFill rotWithShape="0">
            <a:gsLst>
              <a:gs pos="0">
                <a:srgbClr val="9E9E9E"/>
              </a:gs>
              <a:gs pos="50000">
                <a:srgbClr val="C4C4C4"/>
              </a:gs>
              <a:gs pos="100000">
                <a:srgbClr val="E3E3E3"/>
              </a:gs>
            </a:gsLst>
            <a:lin ang="16200000" scaled="1"/>
          </a:gradFill>
          <a:ln w="28575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>
              <a:defRPr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68964" name="Text Box 166"/>
          <p:cNvSpPr txBox="1">
            <a:spLocks noChangeArrowheads="1"/>
          </p:cNvSpPr>
          <p:nvPr/>
        </p:nvSpPr>
        <p:spPr bwMode="auto">
          <a:xfrm>
            <a:off x="3730625" y="3557588"/>
            <a:ext cx="650875" cy="144462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Helvetica" pitchFamily="-84" charset="0"/>
            </a:endParaRPr>
          </a:p>
        </p:txBody>
      </p:sp>
      <p:sp>
        <p:nvSpPr>
          <p:cNvPr id="168965" name="Text Box 166"/>
          <p:cNvSpPr txBox="1">
            <a:spLocks noChangeArrowheads="1"/>
          </p:cNvSpPr>
          <p:nvPr/>
        </p:nvSpPr>
        <p:spPr bwMode="auto">
          <a:xfrm>
            <a:off x="6380163" y="3559175"/>
            <a:ext cx="623887" cy="14287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Helvetica" pitchFamily="-84" charset="0"/>
            </a:endParaRPr>
          </a:p>
        </p:txBody>
      </p:sp>
      <p:sp>
        <p:nvSpPr>
          <p:cNvPr id="168966" name="Text Box 166"/>
          <p:cNvSpPr txBox="1">
            <a:spLocks noChangeArrowheads="1"/>
          </p:cNvSpPr>
          <p:nvPr/>
        </p:nvSpPr>
        <p:spPr bwMode="auto">
          <a:xfrm>
            <a:off x="3730625" y="3411538"/>
            <a:ext cx="658813" cy="1460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Helvetica" pitchFamily="-84" charset="0"/>
            </a:endParaRPr>
          </a:p>
        </p:txBody>
      </p:sp>
      <p:sp>
        <p:nvSpPr>
          <p:cNvPr id="168967" name="Text Box 166"/>
          <p:cNvSpPr txBox="1">
            <a:spLocks noChangeArrowheads="1"/>
          </p:cNvSpPr>
          <p:nvPr/>
        </p:nvSpPr>
        <p:spPr bwMode="auto">
          <a:xfrm>
            <a:off x="6375400" y="3419475"/>
            <a:ext cx="639763" cy="14287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Helvetica" pitchFamily="-84" charset="0"/>
            </a:endParaRPr>
          </a:p>
        </p:txBody>
      </p:sp>
      <p:sp>
        <p:nvSpPr>
          <p:cNvPr id="9" name="Trapezoid 8"/>
          <p:cNvSpPr/>
          <p:nvPr/>
        </p:nvSpPr>
        <p:spPr>
          <a:xfrm rot="10800000">
            <a:off x="5029200" y="3714750"/>
            <a:ext cx="719138" cy="682625"/>
          </a:xfrm>
          <a:prstGeom prst="trapezoid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Left Brace 9"/>
          <p:cNvSpPr/>
          <p:nvPr/>
        </p:nvSpPr>
        <p:spPr>
          <a:xfrm>
            <a:off x="2640013" y="3714750"/>
            <a:ext cx="95250" cy="187801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8970" name="TextBox 5"/>
          <p:cNvSpPr txBox="1">
            <a:spLocks noChangeArrowheads="1"/>
          </p:cNvSpPr>
          <p:nvPr/>
        </p:nvSpPr>
        <p:spPr bwMode="auto">
          <a:xfrm>
            <a:off x="277813" y="4640263"/>
            <a:ext cx="2457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~700µm Donor Wafer</a:t>
            </a:r>
          </a:p>
        </p:txBody>
      </p:sp>
      <p:sp>
        <p:nvSpPr>
          <p:cNvPr id="168971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i="1">
                <a:solidFill>
                  <a:srgbClr val="0073AE"/>
                </a:solidFill>
                <a:latin typeface="Helvetica" pitchFamily="-84" charset="0"/>
              </a:rPr>
              <a:t>Fabricate Standard Dummy Gates with Oxide and Poly-Si; &gt;900ºC, on Donor Wafer</a:t>
            </a:r>
          </a:p>
        </p:txBody>
      </p:sp>
      <p:sp>
        <p:nvSpPr>
          <p:cNvPr id="168972" name="TextBox 12"/>
          <p:cNvSpPr txBox="1">
            <a:spLocks noChangeArrowheads="1"/>
          </p:cNvSpPr>
          <p:nvPr/>
        </p:nvSpPr>
        <p:spPr bwMode="auto">
          <a:xfrm>
            <a:off x="6300788" y="3062288"/>
            <a:ext cx="7889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PMOS</a:t>
            </a:r>
            <a:endParaRPr lang="en-US" b="1"/>
          </a:p>
        </p:txBody>
      </p:sp>
      <p:sp>
        <p:nvSpPr>
          <p:cNvPr id="168973" name="TextBox 13"/>
          <p:cNvSpPr txBox="1">
            <a:spLocks noChangeArrowheads="1"/>
          </p:cNvSpPr>
          <p:nvPr/>
        </p:nvSpPr>
        <p:spPr bwMode="auto">
          <a:xfrm>
            <a:off x="3656013" y="3049588"/>
            <a:ext cx="8001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NMOS</a:t>
            </a:r>
            <a:endParaRPr lang="en-US" b="1"/>
          </a:p>
        </p:txBody>
      </p:sp>
      <p:sp>
        <p:nvSpPr>
          <p:cNvPr id="168974" name="TextBox 14"/>
          <p:cNvSpPr txBox="1">
            <a:spLocks noChangeArrowheads="1"/>
          </p:cNvSpPr>
          <p:nvPr/>
        </p:nvSpPr>
        <p:spPr bwMode="auto">
          <a:xfrm>
            <a:off x="6375400" y="5178425"/>
            <a:ext cx="10112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Silicon</a:t>
            </a:r>
          </a:p>
        </p:txBody>
      </p:sp>
      <p:cxnSp>
        <p:nvCxnSpPr>
          <p:cNvPr id="17" name="Straight Arrow Connector 16"/>
          <p:cNvCxnSpPr>
            <a:endCxn id="168966" idx="3"/>
          </p:cNvCxnSpPr>
          <p:nvPr/>
        </p:nvCxnSpPr>
        <p:spPr>
          <a:xfrm flipH="1">
            <a:off x="4389438" y="3357563"/>
            <a:ext cx="458787" cy="127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68964" idx="3"/>
          </p:cNvCxnSpPr>
          <p:nvPr/>
        </p:nvCxnSpPr>
        <p:spPr>
          <a:xfrm flipH="1">
            <a:off x="4381500" y="3490913"/>
            <a:ext cx="466725" cy="1381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977" name="TextBox 22"/>
          <p:cNvSpPr txBox="1">
            <a:spLocks noChangeArrowheads="1"/>
          </p:cNvSpPr>
          <p:nvPr/>
        </p:nvSpPr>
        <p:spPr bwMode="auto">
          <a:xfrm>
            <a:off x="4848225" y="2984500"/>
            <a:ext cx="7207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Poly</a:t>
            </a:r>
          </a:p>
          <a:p>
            <a:r>
              <a:rPr lang="en-US" sz="1600"/>
              <a:t>Oxide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Footer Placeholder 1"/>
          <p:cNvSpPr txBox="1">
            <a:spLocks noGrp="1"/>
          </p:cNvSpPr>
          <p:nvPr/>
        </p:nvSpPr>
        <p:spPr bwMode="auto">
          <a:xfrm>
            <a:off x="3124200" y="6435725"/>
            <a:ext cx="2895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000">
                <a:solidFill>
                  <a:srgbClr val="0073AE"/>
                </a:solidFill>
                <a:latin typeface="Arial Narrow" pitchFamily="34" charset="0"/>
              </a:rPr>
              <a:t>MonolithIC 3D Inc. Patents Pending</a:t>
            </a:r>
          </a:p>
        </p:txBody>
      </p:sp>
      <p:sp>
        <p:nvSpPr>
          <p:cNvPr id="3" name="Slide Number Placeholder 2"/>
          <p:cNvSpPr txBox="1">
            <a:spLocks noGrp="1"/>
          </p:cNvSpPr>
          <p:nvPr/>
        </p:nvSpPr>
        <p:spPr bwMode="auto">
          <a:xfrm>
            <a:off x="7667625" y="6435725"/>
            <a:ext cx="1019175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fld id="{8BDA0DD1-F3A4-4D67-AC37-346D5B092DA2}" type="slidenum">
              <a:rPr lang="en-US" sz="1000">
                <a:latin typeface="+mj-lt"/>
                <a:cs typeface="Arial" pitchFamily="34" charset="0"/>
              </a:rPr>
              <a:pPr algn="r">
                <a:spcBef>
                  <a:spcPct val="20000"/>
                </a:spcBef>
                <a:buFont typeface="Wingdings" pitchFamily="2" charset="2"/>
                <a:buNone/>
                <a:defRPr/>
              </a:pPr>
              <a:t>28</a:t>
            </a:fld>
            <a:endParaRPr lang="en-US" sz="1000">
              <a:latin typeface="+mj-lt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flipV="1">
            <a:off x="3124200" y="3714750"/>
            <a:ext cx="4527550" cy="1890713"/>
          </a:xfrm>
          <a:prstGeom prst="rect">
            <a:avLst/>
          </a:prstGeom>
          <a:gradFill rotWithShape="0">
            <a:gsLst>
              <a:gs pos="0">
                <a:srgbClr val="9E9E9E"/>
              </a:gs>
              <a:gs pos="50000">
                <a:srgbClr val="C4C4C4"/>
              </a:gs>
              <a:gs pos="100000">
                <a:srgbClr val="E3E3E3"/>
              </a:gs>
            </a:gsLst>
            <a:lin ang="16200000" scaled="1"/>
          </a:gradFill>
          <a:ln w="28575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>
              <a:defRPr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71012" name="Text Box 166"/>
          <p:cNvSpPr txBox="1">
            <a:spLocks noChangeArrowheads="1"/>
          </p:cNvSpPr>
          <p:nvPr/>
        </p:nvSpPr>
        <p:spPr bwMode="auto">
          <a:xfrm>
            <a:off x="3730625" y="3557588"/>
            <a:ext cx="650875" cy="144462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Helvetica" pitchFamily="-84" charset="0"/>
            </a:endParaRPr>
          </a:p>
        </p:txBody>
      </p:sp>
      <p:sp>
        <p:nvSpPr>
          <p:cNvPr id="171013" name="Text Box 166"/>
          <p:cNvSpPr txBox="1">
            <a:spLocks noChangeArrowheads="1"/>
          </p:cNvSpPr>
          <p:nvPr/>
        </p:nvSpPr>
        <p:spPr bwMode="auto">
          <a:xfrm>
            <a:off x="6380163" y="3559175"/>
            <a:ext cx="623887" cy="14287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Helvetica" pitchFamily="-84" charset="0"/>
            </a:endParaRPr>
          </a:p>
        </p:txBody>
      </p:sp>
      <p:sp>
        <p:nvSpPr>
          <p:cNvPr id="171014" name="Text Box 166"/>
          <p:cNvSpPr txBox="1">
            <a:spLocks noChangeArrowheads="1"/>
          </p:cNvSpPr>
          <p:nvPr/>
        </p:nvSpPr>
        <p:spPr bwMode="auto">
          <a:xfrm>
            <a:off x="3730625" y="3411538"/>
            <a:ext cx="658813" cy="1460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Helvetica" pitchFamily="-84" charset="0"/>
            </a:endParaRPr>
          </a:p>
        </p:txBody>
      </p:sp>
      <p:sp>
        <p:nvSpPr>
          <p:cNvPr id="171015" name="Text Box 166"/>
          <p:cNvSpPr txBox="1">
            <a:spLocks noChangeArrowheads="1"/>
          </p:cNvSpPr>
          <p:nvPr/>
        </p:nvSpPr>
        <p:spPr bwMode="auto">
          <a:xfrm>
            <a:off x="6375400" y="3419475"/>
            <a:ext cx="639763" cy="14287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Helvetica" pitchFamily="-84" charset="0"/>
            </a:endParaRPr>
          </a:p>
        </p:txBody>
      </p:sp>
      <p:sp>
        <p:nvSpPr>
          <p:cNvPr id="9" name="Trapezoid 8"/>
          <p:cNvSpPr/>
          <p:nvPr/>
        </p:nvSpPr>
        <p:spPr>
          <a:xfrm rot="10800000">
            <a:off x="5029200" y="3630613"/>
            <a:ext cx="719138" cy="766762"/>
          </a:xfrm>
          <a:prstGeom prst="trapezoid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Left Brace 9"/>
          <p:cNvSpPr/>
          <p:nvPr/>
        </p:nvSpPr>
        <p:spPr>
          <a:xfrm>
            <a:off x="2640013" y="3714750"/>
            <a:ext cx="95250" cy="187801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1018" name="TextBox 5"/>
          <p:cNvSpPr txBox="1">
            <a:spLocks noChangeArrowheads="1"/>
          </p:cNvSpPr>
          <p:nvPr/>
        </p:nvSpPr>
        <p:spPr bwMode="auto">
          <a:xfrm>
            <a:off x="277813" y="4640263"/>
            <a:ext cx="2457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~700µm Donor Wafer</a:t>
            </a:r>
          </a:p>
        </p:txBody>
      </p:sp>
      <p:sp>
        <p:nvSpPr>
          <p:cNvPr id="171019" name="TextBox 12"/>
          <p:cNvSpPr txBox="1">
            <a:spLocks noChangeArrowheads="1"/>
          </p:cNvSpPr>
          <p:nvPr/>
        </p:nvSpPr>
        <p:spPr bwMode="auto">
          <a:xfrm>
            <a:off x="6275388" y="2881313"/>
            <a:ext cx="7889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PMOS</a:t>
            </a:r>
            <a:endParaRPr lang="en-US" b="1"/>
          </a:p>
        </p:txBody>
      </p:sp>
      <p:sp>
        <p:nvSpPr>
          <p:cNvPr id="171020" name="TextBox 13"/>
          <p:cNvSpPr txBox="1">
            <a:spLocks noChangeArrowheads="1"/>
          </p:cNvSpPr>
          <p:nvPr/>
        </p:nvSpPr>
        <p:spPr bwMode="auto">
          <a:xfrm>
            <a:off x="3659188" y="2881313"/>
            <a:ext cx="8001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NMOS</a:t>
            </a:r>
            <a:endParaRPr lang="en-US" b="1"/>
          </a:p>
        </p:txBody>
      </p:sp>
      <p:sp>
        <p:nvSpPr>
          <p:cNvPr id="171021" name="TextBox 14"/>
          <p:cNvSpPr txBox="1">
            <a:spLocks noChangeArrowheads="1"/>
          </p:cNvSpPr>
          <p:nvPr/>
        </p:nvSpPr>
        <p:spPr bwMode="auto">
          <a:xfrm>
            <a:off x="6375400" y="5178425"/>
            <a:ext cx="10112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Silicon</a:t>
            </a:r>
          </a:p>
        </p:txBody>
      </p:sp>
      <p:sp>
        <p:nvSpPr>
          <p:cNvPr id="171022" name="Title 1"/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>
                <a:solidFill>
                  <a:srgbClr val="0073AE"/>
                </a:solidFill>
                <a:latin typeface="Helvetica" pitchFamily="-84" charset="0"/>
              </a:rPr>
              <a:t>Implant Hydrogen for Cleave Plane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114675" y="3419475"/>
            <a:ext cx="612775" cy="2921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395788" y="3413125"/>
            <a:ext cx="1992312" cy="2921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019925" y="3413125"/>
            <a:ext cx="641350" cy="2921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13088" y="3314700"/>
            <a:ext cx="4572000" cy="10160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71027" name="Straight Connector 18"/>
          <p:cNvCxnSpPr>
            <a:cxnSpLocks noChangeShapeType="1"/>
          </p:cNvCxnSpPr>
          <p:nvPr/>
        </p:nvCxnSpPr>
        <p:spPr bwMode="auto">
          <a:xfrm>
            <a:off x="3144838" y="4484688"/>
            <a:ext cx="4506912" cy="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sysDash"/>
            <a:round/>
            <a:headEnd/>
            <a:tailEnd/>
          </a:ln>
        </p:spPr>
      </p:cxnSp>
      <p:sp>
        <p:nvSpPr>
          <p:cNvPr id="171028" name="TextBox 22"/>
          <p:cNvSpPr txBox="1">
            <a:spLocks noChangeArrowheads="1"/>
          </p:cNvSpPr>
          <p:nvPr/>
        </p:nvSpPr>
        <p:spPr bwMode="auto">
          <a:xfrm>
            <a:off x="7685088" y="4310063"/>
            <a:ext cx="4873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H+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133725" y="3703638"/>
            <a:ext cx="623888" cy="1444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389438" y="3705225"/>
            <a:ext cx="630237" cy="1444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753100" y="3702050"/>
            <a:ext cx="623888" cy="144463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019925" y="3703638"/>
            <a:ext cx="631825" cy="144462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Footer Placeholder 1"/>
          <p:cNvSpPr txBox="1">
            <a:spLocks noGrp="1"/>
          </p:cNvSpPr>
          <p:nvPr/>
        </p:nvSpPr>
        <p:spPr bwMode="auto">
          <a:xfrm>
            <a:off x="3124200" y="6435725"/>
            <a:ext cx="2895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000">
                <a:solidFill>
                  <a:srgbClr val="0073AE"/>
                </a:solidFill>
                <a:latin typeface="Arial Narrow" pitchFamily="34" charset="0"/>
              </a:rPr>
              <a:t>MonolithIC 3D Inc. Patents Pending</a:t>
            </a:r>
          </a:p>
        </p:txBody>
      </p:sp>
      <p:sp>
        <p:nvSpPr>
          <p:cNvPr id="3" name="Slide Number Placeholder 2"/>
          <p:cNvSpPr txBox="1">
            <a:spLocks noGrp="1"/>
          </p:cNvSpPr>
          <p:nvPr/>
        </p:nvSpPr>
        <p:spPr bwMode="auto">
          <a:xfrm>
            <a:off x="7667625" y="6435725"/>
            <a:ext cx="1019175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fld id="{4E42633A-EA42-49AA-B84F-A10A05D8AAE4}" type="slidenum">
              <a:rPr lang="en-US" sz="1000">
                <a:latin typeface="+mj-lt"/>
                <a:cs typeface="Arial" pitchFamily="34" charset="0"/>
              </a:rPr>
              <a:pPr algn="r">
                <a:spcBef>
                  <a:spcPct val="20000"/>
                </a:spcBef>
                <a:buFont typeface="Wingdings" pitchFamily="2" charset="2"/>
                <a:buNone/>
                <a:defRPr/>
              </a:pPr>
              <a:t>29</a:t>
            </a:fld>
            <a:endParaRPr lang="en-US" sz="1000">
              <a:latin typeface="+mj-lt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flipV="1">
            <a:off x="3124200" y="3714750"/>
            <a:ext cx="4527550" cy="1890713"/>
          </a:xfrm>
          <a:prstGeom prst="rect">
            <a:avLst/>
          </a:prstGeom>
          <a:gradFill rotWithShape="0">
            <a:gsLst>
              <a:gs pos="0">
                <a:srgbClr val="9E9E9E"/>
              </a:gs>
              <a:gs pos="50000">
                <a:srgbClr val="C4C4C4"/>
              </a:gs>
              <a:gs pos="100000">
                <a:srgbClr val="E3E3E3"/>
              </a:gs>
            </a:gsLst>
            <a:lin ang="16200000" scaled="1"/>
          </a:gradFill>
          <a:ln w="28575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>
              <a:defRPr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rapezoid 8"/>
          <p:cNvSpPr/>
          <p:nvPr/>
        </p:nvSpPr>
        <p:spPr>
          <a:xfrm rot="10800000">
            <a:off x="5029200" y="3630613"/>
            <a:ext cx="719138" cy="766762"/>
          </a:xfrm>
          <a:prstGeom prst="trapezoid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Left Brace 9"/>
          <p:cNvSpPr/>
          <p:nvPr/>
        </p:nvSpPr>
        <p:spPr>
          <a:xfrm>
            <a:off x="2640013" y="3714750"/>
            <a:ext cx="95250" cy="187801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3062" name="TextBox 5"/>
          <p:cNvSpPr txBox="1">
            <a:spLocks noChangeArrowheads="1"/>
          </p:cNvSpPr>
          <p:nvPr/>
        </p:nvSpPr>
        <p:spPr bwMode="auto">
          <a:xfrm>
            <a:off x="230188" y="4468813"/>
            <a:ext cx="2457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~700µm Donor Wafer</a:t>
            </a:r>
          </a:p>
        </p:txBody>
      </p:sp>
      <p:sp>
        <p:nvSpPr>
          <p:cNvPr id="173063" name="TextBox 14"/>
          <p:cNvSpPr txBox="1">
            <a:spLocks noChangeArrowheads="1"/>
          </p:cNvSpPr>
          <p:nvPr/>
        </p:nvSpPr>
        <p:spPr bwMode="auto">
          <a:xfrm>
            <a:off x="6375400" y="5178425"/>
            <a:ext cx="10112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Silicon</a:t>
            </a:r>
          </a:p>
        </p:txBody>
      </p:sp>
      <p:sp>
        <p:nvSpPr>
          <p:cNvPr id="173064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>
                <a:solidFill>
                  <a:srgbClr val="0073AE"/>
                </a:solidFill>
                <a:latin typeface="Helvetica" pitchFamily="-84" charset="0"/>
              </a:rPr>
              <a:t>Bond Donor Wafer to Carrier Wafer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133725" y="3314700"/>
            <a:ext cx="4525963" cy="10160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73066" name="Straight Connector 18"/>
          <p:cNvCxnSpPr>
            <a:cxnSpLocks noChangeShapeType="1"/>
          </p:cNvCxnSpPr>
          <p:nvPr/>
        </p:nvCxnSpPr>
        <p:spPr bwMode="auto">
          <a:xfrm>
            <a:off x="3144838" y="4484688"/>
            <a:ext cx="4506912" cy="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sysDash"/>
            <a:round/>
            <a:headEnd/>
            <a:tailEnd/>
          </a:ln>
        </p:spPr>
      </p:cxnSp>
      <p:sp>
        <p:nvSpPr>
          <p:cNvPr id="173067" name="TextBox 22"/>
          <p:cNvSpPr txBox="1">
            <a:spLocks noChangeArrowheads="1"/>
          </p:cNvSpPr>
          <p:nvPr/>
        </p:nvSpPr>
        <p:spPr bwMode="auto">
          <a:xfrm>
            <a:off x="7793038" y="4300538"/>
            <a:ext cx="4873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H+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24200" y="1658938"/>
            <a:ext cx="4540250" cy="16462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8" name="Left Brace 27"/>
          <p:cNvSpPr/>
          <p:nvPr/>
        </p:nvSpPr>
        <p:spPr>
          <a:xfrm>
            <a:off x="2840038" y="1684338"/>
            <a:ext cx="95250" cy="163036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3070" name="TextBox 5"/>
          <p:cNvSpPr txBox="1">
            <a:spLocks noChangeArrowheads="1"/>
          </p:cNvSpPr>
          <p:nvPr/>
        </p:nvSpPr>
        <p:spPr bwMode="auto">
          <a:xfrm>
            <a:off x="477838" y="2314575"/>
            <a:ext cx="2470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~700µm Carrier Wafer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133725" y="3703638"/>
            <a:ext cx="623888" cy="1444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389438" y="3705225"/>
            <a:ext cx="630237" cy="1444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753100" y="3702050"/>
            <a:ext cx="623888" cy="144463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019925" y="3703638"/>
            <a:ext cx="631825" cy="144462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3075" name="Text Box 166"/>
          <p:cNvSpPr txBox="1">
            <a:spLocks noChangeArrowheads="1"/>
          </p:cNvSpPr>
          <p:nvPr/>
        </p:nvSpPr>
        <p:spPr bwMode="auto">
          <a:xfrm>
            <a:off x="3730625" y="3557588"/>
            <a:ext cx="650875" cy="144462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Helvetica" pitchFamily="-84" charset="0"/>
            </a:endParaRPr>
          </a:p>
        </p:txBody>
      </p:sp>
      <p:sp>
        <p:nvSpPr>
          <p:cNvPr id="173076" name="Text Box 166"/>
          <p:cNvSpPr txBox="1">
            <a:spLocks noChangeArrowheads="1"/>
          </p:cNvSpPr>
          <p:nvPr/>
        </p:nvSpPr>
        <p:spPr bwMode="auto">
          <a:xfrm>
            <a:off x="6380163" y="3559175"/>
            <a:ext cx="623887" cy="14287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Helvetica" pitchFamily="-84" charset="0"/>
            </a:endParaRPr>
          </a:p>
        </p:txBody>
      </p:sp>
      <p:sp>
        <p:nvSpPr>
          <p:cNvPr id="173077" name="Text Box 166"/>
          <p:cNvSpPr txBox="1">
            <a:spLocks noChangeArrowheads="1"/>
          </p:cNvSpPr>
          <p:nvPr/>
        </p:nvSpPr>
        <p:spPr bwMode="auto">
          <a:xfrm>
            <a:off x="3730625" y="3411538"/>
            <a:ext cx="658813" cy="1460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Helvetica" pitchFamily="-84" charset="0"/>
            </a:endParaRPr>
          </a:p>
        </p:txBody>
      </p:sp>
      <p:sp>
        <p:nvSpPr>
          <p:cNvPr id="173078" name="Text Box 166"/>
          <p:cNvSpPr txBox="1">
            <a:spLocks noChangeArrowheads="1"/>
          </p:cNvSpPr>
          <p:nvPr/>
        </p:nvSpPr>
        <p:spPr bwMode="auto">
          <a:xfrm>
            <a:off x="6375400" y="3419475"/>
            <a:ext cx="639763" cy="14287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Helvetica" pitchFamily="-8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114675" y="3419475"/>
            <a:ext cx="612775" cy="2921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395788" y="3413125"/>
            <a:ext cx="1992312" cy="2921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019925" y="3413125"/>
            <a:ext cx="641350" cy="2921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0975" y="417513"/>
            <a:ext cx="8839200" cy="1143000"/>
          </a:xfrm>
        </p:spPr>
        <p:txBody>
          <a:bodyPr/>
          <a:lstStyle/>
          <a:p>
            <a:r>
              <a:rPr lang="en-US" sz="3200" b="1" smtClean="0">
                <a:latin typeface="Arial Narrow" pitchFamily="34" charset="0"/>
              </a:rPr>
              <a:t>The Current 2D-IC is Facing Escalating Challenges - I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28625" y="1590675"/>
            <a:ext cx="8229600" cy="4678363"/>
          </a:xfrm>
        </p:spPr>
        <p:txBody>
          <a:bodyPr/>
          <a:lstStyle/>
          <a:p>
            <a:r>
              <a:rPr lang="en-US" smtClean="0"/>
              <a:t>On-chip interconnect is</a:t>
            </a:r>
          </a:p>
          <a:p>
            <a:pPr lvl="1"/>
            <a:r>
              <a:rPr lang="en-US" smtClean="0">
                <a:cs typeface="Arial" charset="0"/>
              </a:rPr>
              <a:t>Dominating device power consumption</a:t>
            </a:r>
          </a:p>
          <a:p>
            <a:pPr lvl="1"/>
            <a:r>
              <a:rPr lang="en-US" smtClean="0">
                <a:cs typeface="Arial" charset="0"/>
              </a:rPr>
              <a:t>Dominating device performance</a:t>
            </a:r>
          </a:p>
          <a:p>
            <a:pPr lvl="1"/>
            <a:r>
              <a:rPr lang="en-US" smtClean="0">
                <a:cs typeface="Arial" charset="0"/>
              </a:rPr>
              <a:t>Penalizing device size and cost </a:t>
            </a:r>
          </a:p>
          <a:p>
            <a:pPr>
              <a:buFont typeface="Wingdings" pitchFamily="2" charset="2"/>
              <a:buNone/>
            </a:pPr>
            <a:r>
              <a:rPr lang="en-US" smtClean="0"/>
              <a:t>	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06763"/>
            <a:ext cx="9144000" cy="355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Footer Placeholder 1"/>
          <p:cNvSpPr txBox="1">
            <a:spLocks noGrp="1"/>
          </p:cNvSpPr>
          <p:nvPr/>
        </p:nvSpPr>
        <p:spPr bwMode="auto">
          <a:xfrm>
            <a:off x="3124200" y="6435725"/>
            <a:ext cx="2895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000">
                <a:solidFill>
                  <a:srgbClr val="0073AE"/>
                </a:solidFill>
                <a:latin typeface="Arial Narrow" pitchFamily="34" charset="0"/>
              </a:rPr>
              <a:t>MonolithIC 3D Inc. Patents Pending</a:t>
            </a:r>
          </a:p>
        </p:txBody>
      </p:sp>
      <p:sp>
        <p:nvSpPr>
          <p:cNvPr id="3" name="Slide Number Placeholder 2"/>
          <p:cNvSpPr txBox="1">
            <a:spLocks noGrp="1"/>
          </p:cNvSpPr>
          <p:nvPr/>
        </p:nvSpPr>
        <p:spPr bwMode="auto">
          <a:xfrm>
            <a:off x="7667625" y="6435725"/>
            <a:ext cx="1019175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fld id="{A20BF3FD-BFAE-4D4C-B11C-0D55550E48E7}" type="slidenum">
              <a:rPr lang="en-US" sz="1000">
                <a:latin typeface="+mj-lt"/>
                <a:cs typeface="Arial" pitchFamily="34" charset="0"/>
              </a:rPr>
              <a:pPr algn="r">
                <a:spcBef>
                  <a:spcPct val="20000"/>
                </a:spcBef>
                <a:buFont typeface="Wingdings" pitchFamily="2" charset="2"/>
                <a:buNone/>
                <a:defRPr/>
              </a:pPr>
              <a:t>30</a:t>
            </a:fld>
            <a:endParaRPr lang="en-US" sz="1000">
              <a:latin typeface="+mj-lt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flipV="1">
            <a:off x="3124200" y="3789363"/>
            <a:ext cx="4527550" cy="693737"/>
          </a:xfrm>
          <a:prstGeom prst="rect">
            <a:avLst/>
          </a:prstGeom>
          <a:gradFill flip="none" rotWithShape="1">
            <a:gsLst>
              <a:gs pos="0">
                <a:srgbClr val="9E9E9E"/>
              </a:gs>
              <a:gs pos="50000">
                <a:srgbClr val="C4C4C4"/>
              </a:gs>
              <a:gs pos="100000">
                <a:srgbClr val="E3E3E3"/>
              </a:gs>
            </a:gsLst>
            <a:lin ang="13500000" scaled="1"/>
            <a:tileRect/>
          </a:gradFill>
          <a:ln w="28575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>
              <a:defRPr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rapezoid 8"/>
          <p:cNvSpPr/>
          <p:nvPr/>
        </p:nvSpPr>
        <p:spPr>
          <a:xfrm rot="10800000">
            <a:off x="5029200" y="3706813"/>
            <a:ext cx="719138" cy="765175"/>
          </a:xfrm>
          <a:prstGeom prst="trapezoid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Left Brace 9"/>
          <p:cNvSpPr/>
          <p:nvPr/>
        </p:nvSpPr>
        <p:spPr>
          <a:xfrm>
            <a:off x="2840038" y="3389313"/>
            <a:ext cx="95250" cy="115411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5110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>
                <a:solidFill>
                  <a:srgbClr val="0073AE"/>
                </a:solidFill>
                <a:latin typeface="Helvetica" pitchFamily="-84" charset="0"/>
              </a:rPr>
              <a:t>Deposit Oxide, ox-ox Bond Carrier to Base Wafer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133725" y="3378200"/>
            <a:ext cx="4525963" cy="10160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11500" y="1733550"/>
            <a:ext cx="4540250" cy="164465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8" name="Left Brace 27"/>
          <p:cNvSpPr/>
          <p:nvPr/>
        </p:nvSpPr>
        <p:spPr>
          <a:xfrm>
            <a:off x="2840038" y="1747838"/>
            <a:ext cx="95250" cy="163036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5114" name="TextBox 5"/>
          <p:cNvSpPr txBox="1">
            <a:spLocks noChangeArrowheads="1"/>
          </p:cNvSpPr>
          <p:nvPr/>
        </p:nvSpPr>
        <p:spPr bwMode="auto">
          <a:xfrm>
            <a:off x="1160463" y="2232025"/>
            <a:ext cx="1625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~700µm</a:t>
            </a:r>
          </a:p>
          <a:p>
            <a:pPr algn="ctr"/>
            <a:r>
              <a:rPr lang="en-US"/>
              <a:t> Carrier Wafer</a:t>
            </a:r>
          </a:p>
        </p:txBody>
      </p:sp>
      <p:sp>
        <p:nvSpPr>
          <p:cNvPr id="175115" name="TextBox 12"/>
          <p:cNvSpPr txBox="1">
            <a:spLocks noChangeArrowheads="1"/>
          </p:cNvSpPr>
          <p:nvPr/>
        </p:nvSpPr>
        <p:spPr bwMode="auto">
          <a:xfrm>
            <a:off x="5081588" y="3956050"/>
            <a:ext cx="6350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STI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125788" y="4498975"/>
            <a:ext cx="4525962" cy="10160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140075" y="4630738"/>
            <a:ext cx="4525963" cy="10001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5118" name="TextBox 49"/>
          <p:cNvSpPr txBox="1">
            <a:spLocks noChangeArrowheads="1"/>
          </p:cNvSpPr>
          <p:nvPr/>
        </p:nvSpPr>
        <p:spPr bwMode="auto">
          <a:xfrm>
            <a:off x="7651750" y="4957763"/>
            <a:ext cx="14573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Arial Narrow" pitchFamily="34" charset="0"/>
              </a:rPr>
              <a:t>Oxide-oxide bond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7666038" y="4625975"/>
            <a:ext cx="833437" cy="2667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133725" y="3778250"/>
            <a:ext cx="623888" cy="1444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389438" y="3779838"/>
            <a:ext cx="630237" cy="1444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753100" y="3776663"/>
            <a:ext cx="623888" cy="144462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019925" y="3778250"/>
            <a:ext cx="631825" cy="144463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 flipV="1">
            <a:off x="3170238" y="5646738"/>
            <a:ext cx="4527550" cy="1171575"/>
          </a:xfrm>
          <a:prstGeom prst="rect">
            <a:avLst/>
          </a:prstGeom>
          <a:gradFill flip="none" rotWithShape="1">
            <a:gsLst>
              <a:gs pos="0">
                <a:srgbClr val="9E9E9E"/>
              </a:gs>
              <a:gs pos="50000">
                <a:srgbClr val="C4C4C4"/>
              </a:gs>
              <a:gs pos="100000">
                <a:srgbClr val="E3E3E3"/>
              </a:gs>
            </a:gsLst>
            <a:lin ang="13500000" scaled="1"/>
            <a:tileRect/>
          </a:gradFill>
          <a:ln w="28575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>
              <a:defRPr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8" name="Trapezoid 47"/>
          <p:cNvSpPr/>
          <p:nvPr/>
        </p:nvSpPr>
        <p:spPr>
          <a:xfrm rot="10800000">
            <a:off x="5075238" y="5635625"/>
            <a:ext cx="719137" cy="682625"/>
          </a:xfrm>
          <a:prstGeom prst="trapezoid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3159125" y="5340350"/>
            <a:ext cx="644525" cy="2921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430713" y="5345113"/>
            <a:ext cx="1990725" cy="2921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7054850" y="5343525"/>
            <a:ext cx="641350" cy="293688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3179763" y="5634038"/>
            <a:ext cx="623887" cy="1444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4433888" y="5635625"/>
            <a:ext cx="631825" cy="1444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5797550" y="5632450"/>
            <a:ext cx="623888" cy="144463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7065963" y="5635625"/>
            <a:ext cx="630237" cy="144463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3803650" y="5340350"/>
            <a:ext cx="627063" cy="30321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6423025" y="5340350"/>
            <a:ext cx="642938" cy="3063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6581775" y="5340350"/>
            <a:ext cx="319088" cy="274638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3957638" y="5340350"/>
            <a:ext cx="319087" cy="274638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5137" name="TextBox 62"/>
          <p:cNvSpPr txBox="1">
            <a:spLocks noChangeArrowheads="1"/>
          </p:cNvSpPr>
          <p:nvPr/>
        </p:nvSpPr>
        <p:spPr bwMode="auto">
          <a:xfrm>
            <a:off x="6362700" y="5835650"/>
            <a:ext cx="7889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PMOS</a:t>
            </a:r>
            <a:endParaRPr lang="en-US" b="1"/>
          </a:p>
        </p:txBody>
      </p:sp>
      <p:sp>
        <p:nvSpPr>
          <p:cNvPr id="175138" name="TextBox 63"/>
          <p:cNvSpPr txBox="1">
            <a:spLocks noChangeArrowheads="1"/>
          </p:cNvSpPr>
          <p:nvPr/>
        </p:nvSpPr>
        <p:spPr bwMode="auto">
          <a:xfrm>
            <a:off x="3717925" y="5822950"/>
            <a:ext cx="8001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NMOS</a:t>
            </a:r>
            <a:endParaRPr lang="en-US" b="1"/>
          </a:p>
        </p:txBody>
      </p:sp>
      <p:sp>
        <p:nvSpPr>
          <p:cNvPr id="175139" name="Rectangle 84"/>
          <p:cNvSpPr>
            <a:spLocks noChangeArrowheads="1"/>
          </p:cNvSpPr>
          <p:nvPr/>
        </p:nvSpPr>
        <p:spPr bwMode="auto">
          <a:xfrm>
            <a:off x="5992813" y="5111750"/>
            <a:ext cx="171450" cy="503238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140" name="Rectangle 84"/>
          <p:cNvSpPr>
            <a:spLocks noChangeArrowheads="1"/>
          </p:cNvSpPr>
          <p:nvPr/>
        </p:nvSpPr>
        <p:spPr bwMode="auto">
          <a:xfrm>
            <a:off x="3405188" y="5048250"/>
            <a:ext cx="152400" cy="566738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141" name="TextBox 5"/>
          <p:cNvSpPr txBox="1">
            <a:spLocks noChangeArrowheads="1"/>
          </p:cNvSpPr>
          <p:nvPr/>
        </p:nvSpPr>
        <p:spPr bwMode="auto">
          <a:xfrm>
            <a:off x="1322388" y="3636963"/>
            <a:ext cx="1517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Transferred</a:t>
            </a:r>
          </a:p>
          <a:p>
            <a:pPr algn="ctr"/>
            <a:r>
              <a:rPr lang="en-US"/>
              <a:t> Donor Layer</a:t>
            </a:r>
          </a:p>
        </p:txBody>
      </p:sp>
      <p:sp>
        <p:nvSpPr>
          <p:cNvPr id="64" name="Left Brace 63"/>
          <p:cNvSpPr/>
          <p:nvPr/>
        </p:nvSpPr>
        <p:spPr>
          <a:xfrm>
            <a:off x="2840038" y="4714875"/>
            <a:ext cx="185737" cy="208915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5143" name="TextBox 5"/>
          <p:cNvSpPr txBox="1">
            <a:spLocks noChangeArrowheads="1"/>
          </p:cNvSpPr>
          <p:nvPr/>
        </p:nvSpPr>
        <p:spPr bwMode="auto">
          <a:xfrm>
            <a:off x="1458913" y="5592763"/>
            <a:ext cx="1381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Base Wafer</a:t>
            </a:r>
          </a:p>
        </p:txBody>
      </p:sp>
      <p:sp>
        <p:nvSpPr>
          <p:cNvPr id="175144" name="Text Box 166"/>
          <p:cNvSpPr txBox="1">
            <a:spLocks noChangeArrowheads="1"/>
          </p:cNvSpPr>
          <p:nvPr/>
        </p:nvSpPr>
        <p:spPr bwMode="auto">
          <a:xfrm>
            <a:off x="3730625" y="3633788"/>
            <a:ext cx="650875" cy="144462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Helvetica" pitchFamily="-84" charset="0"/>
            </a:endParaRPr>
          </a:p>
        </p:txBody>
      </p:sp>
      <p:sp>
        <p:nvSpPr>
          <p:cNvPr id="175145" name="Text Box 166"/>
          <p:cNvSpPr txBox="1">
            <a:spLocks noChangeArrowheads="1"/>
          </p:cNvSpPr>
          <p:nvPr/>
        </p:nvSpPr>
        <p:spPr bwMode="auto">
          <a:xfrm>
            <a:off x="6380163" y="3635375"/>
            <a:ext cx="623887" cy="14287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Helvetica" pitchFamily="-84" charset="0"/>
            </a:endParaRPr>
          </a:p>
        </p:txBody>
      </p:sp>
      <p:sp>
        <p:nvSpPr>
          <p:cNvPr id="175146" name="Text Box 166"/>
          <p:cNvSpPr txBox="1">
            <a:spLocks noChangeArrowheads="1"/>
          </p:cNvSpPr>
          <p:nvPr/>
        </p:nvSpPr>
        <p:spPr bwMode="auto">
          <a:xfrm>
            <a:off x="3730625" y="3487738"/>
            <a:ext cx="658813" cy="1460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Helvetica" pitchFamily="-84" charset="0"/>
            </a:endParaRPr>
          </a:p>
        </p:txBody>
      </p:sp>
      <p:sp>
        <p:nvSpPr>
          <p:cNvPr id="175147" name="Text Box 166"/>
          <p:cNvSpPr txBox="1">
            <a:spLocks noChangeArrowheads="1"/>
          </p:cNvSpPr>
          <p:nvPr/>
        </p:nvSpPr>
        <p:spPr bwMode="auto">
          <a:xfrm>
            <a:off x="6375400" y="3495675"/>
            <a:ext cx="639763" cy="14287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Helvetica" pitchFamily="-8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114675" y="3495675"/>
            <a:ext cx="612775" cy="2921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4395788" y="3489325"/>
            <a:ext cx="1992312" cy="2921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7019925" y="3489325"/>
            <a:ext cx="641350" cy="2921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5151" name="Rectangle 84"/>
          <p:cNvSpPr>
            <a:spLocks noChangeArrowheads="1"/>
          </p:cNvSpPr>
          <p:nvPr/>
        </p:nvSpPr>
        <p:spPr bwMode="auto">
          <a:xfrm>
            <a:off x="6697663" y="5081588"/>
            <a:ext cx="123825" cy="250825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5229225" y="4770438"/>
            <a:ext cx="1828800" cy="1222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4279900" y="5029200"/>
            <a:ext cx="2103438" cy="1174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148513" y="4770438"/>
            <a:ext cx="503237" cy="1222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3144838" y="5014913"/>
            <a:ext cx="587375" cy="133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3148013" y="4762500"/>
            <a:ext cx="1493837" cy="1301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6494463" y="5032375"/>
            <a:ext cx="947737" cy="968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5158" name="Rectangle 84"/>
          <p:cNvSpPr>
            <a:spLocks noChangeArrowheads="1"/>
          </p:cNvSpPr>
          <p:nvPr/>
        </p:nvSpPr>
        <p:spPr bwMode="auto">
          <a:xfrm>
            <a:off x="5673725" y="4821238"/>
            <a:ext cx="123825" cy="249237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 txBox="1">
            <a:spLocks noGrp="1"/>
          </p:cNvSpPr>
          <p:nvPr/>
        </p:nvSpPr>
        <p:spPr bwMode="auto">
          <a:xfrm>
            <a:off x="7667625" y="6435725"/>
            <a:ext cx="1019175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fld id="{21201BFE-AD18-4EBB-97DA-B8408C9FC6FD}" type="slidenum">
              <a:rPr lang="en-US" sz="1000">
                <a:latin typeface="+mj-lt"/>
                <a:cs typeface="Arial" pitchFamily="34" charset="0"/>
              </a:rPr>
              <a:pPr algn="r">
                <a:spcBef>
                  <a:spcPct val="20000"/>
                </a:spcBef>
                <a:buFont typeface="Wingdings" pitchFamily="2" charset="2"/>
                <a:buNone/>
                <a:defRPr/>
              </a:pPr>
              <a:t>31</a:t>
            </a:fld>
            <a:endParaRPr lang="en-US" sz="1000">
              <a:latin typeface="+mj-lt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flipV="1">
            <a:off x="3124200" y="3789363"/>
            <a:ext cx="4527550" cy="693737"/>
          </a:xfrm>
          <a:prstGeom prst="rect">
            <a:avLst/>
          </a:prstGeom>
          <a:gradFill flip="none" rotWithShape="1">
            <a:gsLst>
              <a:gs pos="0">
                <a:srgbClr val="9E9E9E"/>
              </a:gs>
              <a:gs pos="50000">
                <a:srgbClr val="C4C4C4"/>
              </a:gs>
              <a:gs pos="100000">
                <a:srgbClr val="E3E3E3"/>
              </a:gs>
            </a:gsLst>
            <a:lin ang="13500000" scaled="1"/>
            <a:tileRect/>
          </a:gradFill>
          <a:ln w="28575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>
              <a:defRPr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rapezoid 8"/>
          <p:cNvSpPr/>
          <p:nvPr/>
        </p:nvSpPr>
        <p:spPr>
          <a:xfrm rot="10800000">
            <a:off x="5029200" y="3689350"/>
            <a:ext cx="719138" cy="782638"/>
          </a:xfrm>
          <a:prstGeom prst="trapezoid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Left Brace 9"/>
          <p:cNvSpPr/>
          <p:nvPr/>
        </p:nvSpPr>
        <p:spPr>
          <a:xfrm>
            <a:off x="2840038" y="3482975"/>
            <a:ext cx="95250" cy="106045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7157" name="Title 1"/>
          <p:cNvSpPr txBox="1">
            <a:spLocks/>
          </p:cNvSpPr>
          <p:nvPr/>
        </p:nvSpPr>
        <p:spPr bwMode="auto">
          <a:xfrm>
            <a:off x="457200" y="274638"/>
            <a:ext cx="83486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b="1" i="1">
                <a:solidFill>
                  <a:srgbClr val="0073AE"/>
                </a:solidFill>
                <a:latin typeface="Helvetica" pitchFamily="-84" charset="0"/>
              </a:rPr>
              <a:t>Remove Carrier Wafer</a:t>
            </a:r>
            <a:r>
              <a:rPr lang="en-US"/>
              <a:t>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125788" y="4498975"/>
            <a:ext cx="4525962" cy="10160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140075" y="4630738"/>
            <a:ext cx="4525963" cy="10001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7160" name="TextBox 49"/>
          <p:cNvSpPr txBox="1">
            <a:spLocks noChangeArrowheads="1"/>
          </p:cNvSpPr>
          <p:nvPr/>
        </p:nvSpPr>
        <p:spPr bwMode="auto">
          <a:xfrm>
            <a:off x="7651750" y="4957763"/>
            <a:ext cx="14573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Arial Narrow" pitchFamily="34" charset="0"/>
              </a:rPr>
              <a:t>Oxide-oxide bond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7666038" y="4625975"/>
            <a:ext cx="833437" cy="2667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133725" y="3778250"/>
            <a:ext cx="623888" cy="1444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389438" y="3779838"/>
            <a:ext cx="630237" cy="1444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753100" y="3776663"/>
            <a:ext cx="623888" cy="144462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019925" y="3778250"/>
            <a:ext cx="631825" cy="144463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7166" name="TextBox 5"/>
          <p:cNvSpPr txBox="1">
            <a:spLocks noChangeArrowheads="1"/>
          </p:cNvSpPr>
          <p:nvPr/>
        </p:nvSpPr>
        <p:spPr bwMode="auto">
          <a:xfrm>
            <a:off x="1370013" y="3689350"/>
            <a:ext cx="15176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Transferred</a:t>
            </a:r>
          </a:p>
          <a:p>
            <a:pPr algn="ctr"/>
            <a:r>
              <a:rPr lang="en-US"/>
              <a:t> Donor Layer</a:t>
            </a:r>
          </a:p>
        </p:txBody>
      </p:sp>
      <p:sp>
        <p:nvSpPr>
          <p:cNvPr id="177167" name="Footer Placeholder 1"/>
          <p:cNvSpPr txBox="1">
            <a:spLocks noGrp="1"/>
          </p:cNvSpPr>
          <p:nvPr/>
        </p:nvSpPr>
        <p:spPr bwMode="auto">
          <a:xfrm>
            <a:off x="3124200" y="6435725"/>
            <a:ext cx="2895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000">
                <a:solidFill>
                  <a:srgbClr val="0073AE"/>
                </a:solidFill>
                <a:latin typeface="Arial Narrow" pitchFamily="34" charset="0"/>
              </a:rPr>
              <a:t>MonolithIC 3D Inc. Patents Pending</a:t>
            </a: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 flipV="1">
            <a:off x="3170238" y="5646738"/>
            <a:ext cx="4527550" cy="1171575"/>
          </a:xfrm>
          <a:prstGeom prst="rect">
            <a:avLst/>
          </a:prstGeom>
          <a:gradFill flip="none" rotWithShape="1">
            <a:gsLst>
              <a:gs pos="0">
                <a:srgbClr val="9E9E9E"/>
              </a:gs>
              <a:gs pos="50000">
                <a:srgbClr val="C4C4C4"/>
              </a:gs>
              <a:gs pos="100000">
                <a:srgbClr val="E3E3E3"/>
              </a:gs>
            </a:gsLst>
            <a:lin ang="13500000" scaled="1"/>
            <a:tileRect/>
          </a:gradFill>
          <a:ln w="28575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>
              <a:defRPr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3" name="Trapezoid 82"/>
          <p:cNvSpPr/>
          <p:nvPr/>
        </p:nvSpPr>
        <p:spPr>
          <a:xfrm rot="10800000">
            <a:off x="5075238" y="5635625"/>
            <a:ext cx="719137" cy="682625"/>
          </a:xfrm>
          <a:prstGeom prst="trapezoid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7" name="Rectangle 86"/>
          <p:cNvSpPr/>
          <p:nvPr/>
        </p:nvSpPr>
        <p:spPr>
          <a:xfrm>
            <a:off x="3179763" y="5634038"/>
            <a:ext cx="623887" cy="1444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4433888" y="5635625"/>
            <a:ext cx="631825" cy="1444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5797550" y="5632450"/>
            <a:ext cx="623888" cy="144463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7065963" y="5635625"/>
            <a:ext cx="630237" cy="144463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7174" name="TextBox 62"/>
          <p:cNvSpPr txBox="1">
            <a:spLocks noChangeArrowheads="1"/>
          </p:cNvSpPr>
          <p:nvPr/>
        </p:nvSpPr>
        <p:spPr bwMode="auto">
          <a:xfrm>
            <a:off x="6362700" y="5835650"/>
            <a:ext cx="7889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PMOS</a:t>
            </a:r>
            <a:endParaRPr lang="en-US" b="1"/>
          </a:p>
        </p:txBody>
      </p:sp>
      <p:sp>
        <p:nvSpPr>
          <p:cNvPr id="177175" name="TextBox 63"/>
          <p:cNvSpPr txBox="1">
            <a:spLocks noChangeArrowheads="1"/>
          </p:cNvSpPr>
          <p:nvPr/>
        </p:nvSpPr>
        <p:spPr bwMode="auto">
          <a:xfrm>
            <a:off x="3717925" y="5822950"/>
            <a:ext cx="8001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NMOS</a:t>
            </a:r>
            <a:endParaRPr lang="en-US" b="1"/>
          </a:p>
        </p:txBody>
      </p:sp>
      <p:sp>
        <p:nvSpPr>
          <p:cNvPr id="105" name="Left Brace 104"/>
          <p:cNvSpPr/>
          <p:nvPr/>
        </p:nvSpPr>
        <p:spPr>
          <a:xfrm>
            <a:off x="2840038" y="4714875"/>
            <a:ext cx="185737" cy="208915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7177" name="TextBox 5"/>
          <p:cNvSpPr txBox="1">
            <a:spLocks noChangeArrowheads="1"/>
          </p:cNvSpPr>
          <p:nvPr/>
        </p:nvSpPr>
        <p:spPr bwMode="auto">
          <a:xfrm>
            <a:off x="1458913" y="5592763"/>
            <a:ext cx="1381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Base Wafer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3159125" y="5340350"/>
            <a:ext cx="644525" cy="2921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4430713" y="5345113"/>
            <a:ext cx="1990725" cy="2921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7054850" y="5343525"/>
            <a:ext cx="641350" cy="293688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3803650" y="5340350"/>
            <a:ext cx="627063" cy="30321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6423025" y="5340350"/>
            <a:ext cx="642938" cy="3063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6581775" y="5340350"/>
            <a:ext cx="319088" cy="274638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3957638" y="5340350"/>
            <a:ext cx="319087" cy="274638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7185" name="Rectangle 84"/>
          <p:cNvSpPr>
            <a:spLocks noChangeArrowheads="1"/>
          </p:cNvSpPr>
          <p:nvPr/>
        </p:nvSpPr>
        <p:spPr bwMode="auto">
          <a:xfrm>
            <a:off x="5992813" y="5111750"/>
            <a:ext cx="171450" cy="5207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7186" name="Rectangle 84"/>
          <p:cNvSpPr>
            <a:spLocks noChangeArrowheads="1"/>
          </p:cNvSpPr>
          <p:nvPr/>
        </p:nvSpPr>
        <p:spPr bwMode="auto">
          <a:xfrm>
            <a:off x="3359150" y="5062538"/>
            <a:ext cx="152400" cy="569912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7187" name="Text Box 166"/>
          <p:cNvSpPr txBox="1">
            <a:spLocks noChangeArrowheads="1"/>
          </p:cNvSpPr>
          <p:nvPr/>
        </p:nvSpPr>
        <p:spPr bwMode="auto">
          <a:xfrm>
            <a:off x="3730625" y="3633788"/>
            <a:ext cx="650875" cy="144462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Helvetica" pitchFamily="-84" charset="0"/>
            </a:endParaRPr>
          </a:p>
        </p:txBody>
      </p:sp>
      <p:sp>
        <p:nvSpPr>
          <p:cNvPr id="177188" name="Text Box 166"/>
          <p:cNvSpPr txBox="1">
            <a:spLocks noChangeArrowheads="1"/>
          </p:cNvSpPr>
          <p:nvPr/>
        </p:nvSpPr>
        <p:spPr bwMode="auto">
          <a:xfrm>
            <a:off x="6380163" y="3635375"/>
            <a:ext cx="623887" cy="14287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Helvetica" pitchFamily="-84" charset="0"/>
            </a:endParaRPr>
          </a:p>
        </p:txBody>
      </p:sp>
      <p:sp>
        <p:nvSpPr>
          <p:cNvPr id="177189" name="Text Box 166"/>
          <p:cNvSpPr txBox="1">
            <a:spLocks noChangeArrowheads="1"/>
          </p:cNvSpPr>
          <p:nvPr/>
        </p:nvSpPr>
        <p:spPr bwMode="auto">
          <a:xfrm>
            <a:off x="3730625" y="3487738"/>
            <a:ext cx="658813" cy="1460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Helvetica" pitchFamily="-84" charset="0"/>
            </a:endParaRPr>
          </a:p>
        </p:txBody>
      </p:sp>
      <p:sp>
        <p:nvSpPr>
          <p:cNvPr id="177190" name="Text Box 166"/>
          <p:cNvSpPr txBox="1">
            <a:spLocks noChangeArrowheads="1"/>
          </p:cNvSpPr>
          <p:nvPr/>
        </p:nvSpPr>
        <p:spPr bwMode="auto">
          <a:xfrm>
            <a:off x="6375400" y="3495675"/>
            <a:ext cx="639763" cy="14287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Helvetica" pitchFamily="-8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114675" y="3495675"/>
            <a:ext cx="612775" cy="2921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4395788" y="3489325"/>
            <a:ext cx="1992312" cy="2921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7019925" y="3489325"/>
            <a:ext cx="641350" cy="2921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7194" name="Rectangle 84"/>
          <p:cNvSpPr>
            <a:spLocks noChangeArrowheads="1"/>
          </p:cNvSpPr>
          <p:nvPr/>
        </p:nvSpPr>
        <p:spPr bwMode="auto">
          <a:xfrm>
            <a:off x="6694488" y="5094288"/>
            <a:ext cx="123825" cy="246062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5226050" y="4783138"/>
            <a:ext cx="1828800" cy="1222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4276725" y="5041900"/>
            <a:ext cx="2103438" cy="1174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145338" y="4783138"/>
            <a:ext cx="503237" cy="1222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3141663" y="5027613"/>
            <a:ext cx="587375" cy="133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3144838" y="4775200"/>
            <a:ext cx="1493837" cy="1301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6491288" y="5045075"/>
            <a:ext cx="947737" cy="968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7201" name="Rectangle 84"/>
          <p:cNvSpPr>
            <a:spLocks noChangeArrowheads="1"/>
          </p:cNvSpPr>
          <p:nvPr/>
        </p:nvSpPr>
        <p:spPr bwMode="auto">
          <a:xfrm>
            <a:off x="5670550" y="4833938"/>
            <a:ext cx="123825" cy="249237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 txBox="1">
            <a:spLocks noGrp="1"/>
          </p:cNvSpPr>
          <p:nvPr/>
        </p:nvSpPr>
        <p:spPr bwMode="auto">
          <a:xfrm>
            <a:off x="7874000" y="6342063"/>
            <a:ext cx="1019175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fld id="{75DCD28D-9739-4062-AB09-FD635D15E5ED}" type="slidenum">
              <a:rPr lang="en-US" sz="1000">
                <a:latin typeface="+mj-lt"/>
                <a:cs typeface="Arial" pitchFamily="34" charset="0"/>
              </a:rPr>
              <a:pPr algn="r">
                <a:spcBef>
                  <a:spcPct val="20000"/>
                </a:spcBef>
                <a:buFont typeface="Wingdings" pitchFamily="2" charset="2"/>
                <a:buNone/>
                <a:defRPr/>
              </a:pPr>
              <a:t>32</a:t>
            </a:fld>
            <a:endParaRPr lang="en-US" sz="1000">
              <a:latin typeface="+mj-lt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flipV="1">
            <a:off x="2679700" y="2868613"/>
            <a:ext cx="4527550" cy="693737"/>
          </a:xfrm>
          <a:prstGeom prst="rect">
            <a:avLst/>
          </a:prstGeom>
          <a:gradFill flip="none" rotWithShape="1">
            <a:gsLst>
              <a:gs pos="0">
                <a:srgbClr val="9E9E9E"/>
              </a:gs>
              <a:gs pos="50000">
                <a:srgbClr val="C4C4C4"/>
              </a:gs>
              <a:gs pos="100000">
                <a:srgbClr val="E3E3E3"/>
              </a:gs>
            </a:gsLst>
            <a:lin ang="13500000" scaled="1"/>
            <a:tileRect/>
          </a:gradFill>
          <a:ln w="28575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>
              <a:defRPr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rapezoid 8"/>
          <p:cNvSpPr/>
          <p:nvPr/>
        </p:nvSpPr>
        <p:spPr>
          <a:xfrm rot="10800000">
            <a:off x="4584700" y="2768600"/>
            <a:ext cx="719138" cy="782638"/>
          </a:xfrm>
          <a:prstGeom prst="trapezoid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Left Brace 9"/>
          <p:cNvSpPr/>
          <p:nvPr/>
        </p:nvSpPr>
        <p:spPr>
          <a:xfrm>
            <a:off x="2395538" y="2562225"/>
            <a:ext cx="95250" cy="106045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9205" name="Title 1"/>
          <p:cNvSpPr txBox="1">
            <a:spLocks/>
          </p:cNvSpPr>
          <p:nvPr/>
        </p:nvSpPr>
        <p:spPr bwMode="auto">
          <a:xfrm>
            <a:off x="457200" y="274638"/>
            <a:ext cx="83486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>
                <a:solidFill>
                  <a:srgbClr val="0073AE"/>
                </a:solidFill>
                <a:latin typeface="Helvetica" pitchFamily="-84" charset="0"/>
              </a:rPr>
              <a:t>Replace Dummy Gate with Hafnium Oxide &amp; HK Metal Gate (at low temp.)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681288" y="3567113"/>
            <a:ext cx="4525962" cy="10160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695575" y="3687763"/>
            <a:ext cx="4525963" cy="10001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9208" name="TextBox 49"/>
          <p:cNvSpPr txBox="1">
            <a:spLocks noChangeArrowheads="1"/>
          </p:cNvSpPr>
          <p:nvPr/>
        </p:nvSpPr>
        <p:spPr bwMode="auto">
          <a:xfrm>
            <a:off x="7207250" y="4014788"/>
            <a:ext cx="14573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Arial Narrow" pitchFamily="34" charset="0"/>
              </a:rPr>
              <a:t>Oxide-oxide bond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7221538" y="3683000"/>
            <a:ext cx="833437" cy="2667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689225" y="2857500"/>
            <a:ext cx="623888" cy="1444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944938" y="2859088"/>
            <a:ext cx="630237" cy="1444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308600" y="2855913"/>
            <a:ext cx="623888" cy="144462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575425" y="2857500"/>
            <a:ext cx="631825" cy="144463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9214" name="TextBox 5"/>
          <p:cNvSpPr txBox="1">
            <a:spLocks noChangeArrowheads="1"/>
          </p:cNvSpPr>
          <p:nvPr/>
        </p:nvSpPr>
        <p:spPr bwMode="auto">
          <a:xfrm>
            <a:off x="925513" y="2768600"/>
            <a:ext cx="15176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Transferred</a:t>
            </a:r>
          </a:p>
          <a:p>
            <a:pPr algn="ctr"/>
            <a:r>
              <a:rPr lang="en-US"/>
              <a:t> Donor Layer</a:t>
            </a:r>
          </a:p>
        </p:txBody>
      </p:sp>
      <p:sp>
        <p:nvSpPr>
          <p:cNvPr id="179215" name="Footer Placeholder 1"/>
          <p:cNvSpPr txBox="1">
            <a:spLocks noGrp="1"/>
          </p:cNvSpPr>
          <p:nvPr/>
        </p:nvSpPr>
        <p:spPr bwMode="auto">
          <a:xfrm>
            <a:off x="2679700" y="5492750"/>
            <a:ext cx="2895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000">
                <a:solidFill>
                  <a:srgbClr val="0073AE"/>
                </a:solidFill>
                <a:latin typeface="Arial Narrow" pitchFamily="34" charset="0"/>
              </a:rPr>
              <a:t>MonolithIC 3D Inc. Patents Pending</a:t>
            </a: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 flipV="1">
            <a:off x="2725738" y="4703763"/>
            <a:ext cx="4527550" cy="1171575"/>
          </a:xfrm>
          <a:prstGeom prst="rect">
            <a:avLst/>
          </a:prstGeom>
          <a:gradFill flip="none" rotWithShape="1">
            <a:gsLst>
              <a:gs pos="0">
                <a:srgbClr val="9E9E9E"/>
              </a:gs>
              <a:gs pos="50000">
                <a:srgbClr val="C4C4C4"/>
              </a:gs>
              <a:gs pos="100000">
                <a:srgbClr val="E3E3E3"/>
              </a:gs>
            </a:gsLst>
            <a:lin ang="13500000" scaled="1"/>
            <a:tileRect/>
          </a:gradFill>
          <a:ln w="28575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>
              <a:defRPr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3" name="Trapezoid 82"/>
          <p:cNvSpPr/>
          <p:nvPr/>
        </p:nvSpPr>
        <p:spPr>
          <a:xfrm rot="10800000">
            <a:off x="4630738" y="4692650"/>
            <a:ext cx="719137" cy="682625"/>
          </a:xfrm>
          <a:prstGeom prst="trapezoid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7" name="Rectangle 86"/>
          <p:cNvSpPr/>
          <p:nvPr/>
        </p:nvSpPr>
        <p:spPr>
          <a:xfrm>
            <a:off x="2735263" y="4691063"/>
            <a:ext cx="623887" cy="1444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3989388" y="4692650"/>
            <a:ext cx="631825" cy="1444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5353050" y="4689475"/>
            <a:ext cx="623888" cy="144463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6621463" y="4692650"/>
            <a:ext cx="630237" cy="144463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9222" name="TextBox 62"/>
          <p:cNvSpPr txBox="1">
            <a:spLocks noChangeArrowheads="1"/>
          </p:cNvSpPr>
          <p:nvPr/>
        </p:nvSpPr>
        <p:spPr bwMode="auto">
          <a:xfrm>
            <a:off x="5918200" y="4892675"/>
            <a:ext cx="7889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PMOS</a:t>
            </a:r>
            <a:endParaRPr lang="en-US" b="1"/>
          </a:p>
        </p:txBody>
      </p:sp>
      <p:sp>
        <p:nvSpPr>
          <p:cNvPr id="179223" name="TextBox 63"/>
          <p:cNvSpPr txBox="1">
            <a:spLocks noChangeArrowheads="1"/>
          </p:cNvSpPr>
          <p:nvPr/>
        </p:nvSpPr>
        <p:spPr bwMode="auto">
          <a:xfrm>
            <a:off x="3273425" y="4879975"/>
            <a:ext cx="8001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NMOS</a:t>
            </a:r>
            <a:endParaRPr lang="en-US" b="1"/>
          </a:p>
        </p:txBody>
      </p:sp>
      <p:sp>
        <p:nvSpPr>
          <p:cNvPr id="105" name="Left Brace 104"/>
          <p:cNvSpPr/>
          <p:nvPr/>
        </p:nvSpPr>
        <p:spPr>
          <a:xfrm>
            <a:off x="2395538" y="3771900"/>
            <a:ext cx="185737" cy="208915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9225" name="TextBox 5"/>
          <p:cNvSpPr txBox="1">
            <a:spLocks noChangeArrowheads="1"/>
          </p:cNvSpPr>
          <p:nvPr/>
        </p:nvSpPr>
        <p:spPr bwMode="auto">
          <a:xfrm>
            <a:off x="1014413" y="4649788"/>
            <a:ext cx="1381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Base Wafer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2714625" y="4397375"/>
            <a:ext cx="644525" cy="2921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3986213" y="4402138"/>
            <a:ext cx="1990725" cy="2921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6610350" y="4400550"/>
            <a:ext cx="641350" cy="293688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3359150" y="4397375"/>
            <a:ext cx="627063" cy="30321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5978525" y="4397375"/>
            <a:ext cx="642938" cy="3063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6137275" y="4397375"/>
            <a:ext cx="319088" cy="274638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3513138" y="4397375"/>
            <a:ext cx="319087" cy="274638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9233" name="Rectangle 84"/>
          <p:cNvSpPr>
            <a:spLocks noChangeArrowheads="1"/>
          </p:cNvSpPr>
          <p:nvPr/>
        </p:nvSpPr>
        <p:spPr bwMode="auto">
          <a:xfrm>
            <a:off x="5548313" y="4168775"/>
            <a:ext cx="171450" cy="5207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9234" name="Rectangle 84"/>
          <p:cNvSpPr>
            <a:spLocks noChangeArrowheads="1"/>
          </p:cNvSpPr>
          <p:nvPr/>
        </p:nvSpPr>
        <p:spPr bwMode="auto">
          <a:xfrm>
            <a:off x="2914650" y="4119563"/>
            <a:ext cx="152400" cy="569912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2681288" y="2562225"/>
            <a:ext cx="612775" cy="2921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3962400" y="2566988"/>
            <a:ext cx="1992313" cy="2921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6586538" y="2566988"/>
            <a:ext cx="641350" cy="2921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3284538" y="2562225"/>
            <a:ext cx="674687" cy="30321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5940425" y="2562225"/>
            <a:ext cx="642938" cy="3063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6099175" y="2562225"/>
            <a:ext cx="319088" cy="274638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3454400" y="2562225"/>
            <a:ext cx="319088" cy="274638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9242" name="Rectangle 84"/>
          <p:cNvSpPr>
            <a:spLocks noChangeArrowheads="1"/>
          </p:cNvSpPr>
          <p:nvPr/>
        </p:nvSpPr>
        <p:spPr bwMode="auto">
          <a:xfrm>
            <a:off x="6248400" y="4146550"/>
            <a:ext cx="123825" cy="250825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4779963" y="3835400"/>
            <a:ext cx="1828800" cy="1222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830638" y="4094163"/>
            <a:ext cx="2103437" cy="1174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699250" y="3835400"/>
            <a:ext cx="503238" cy="1222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2695575" y="4079875"/>
            <a:ext cx="587375" cy="133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2698750" y="3827463"/>
            <a:ext cx="1493838" cy="1301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6045200" y="4097338"/>
            <a:ext cx="947738" cy="968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9249" name="Rectangle 84"/>
          <p:cNvSpPr>
            <a:spLocks noChangeArrowheads="1"/>
          </p:cNvSpPr>
          <p:nvPr/>
        </p:nvSpPr>
        <p:spPr bwMode="auto">
          <a:xfrm>
            <a:off x="5224463" y="3886200"/>
            <a:ext cx="123825" cy="249238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9250" name="Text Box 51"/>
          <p:cNvSpPr txBox="1">
            <a:spLocks noChangeArrowheads="1"/>
          </p:cNvSpPr>
          <p:nvPr/>
        </p:nvSpPr>
        <p:spPr bwMode="auto">
          <a:xfrm>
            <a:off x="314325" y="1654175"/>
            <a:ext cx="86629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/>
              <a:t>Note: Replacing oxide and gate result in oxide and gate that were not damaged by the H+ implant</a:t>
            </a:r>
          </a:p>
        </p:txBody>
      </p:sp>
      <p:sp>
        <p:nvSpPr>
          <p:cNvPr id="179252" name="Rectangle 52"/>
          <p:cNvSpPr>
            <a:spLocks noChangeArrowheads="1"/>
          </p:cNvSpPr>
          <p:nvPr/>
        </p:nvSpPr>
        <p:spPr bwMode="auto">
          <a:xfrm>
            <a:off x="3678238" y="6456363"/>
            <a:ext cx="2295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0073AE"/>
                </a:solidFill>
              </a:rPr>
              <a:t>MonolithIC 3D</a:t>
            </a:r>
            <a:r>
              <a:rPr lang="en-US" sz="1000">
                <a:solidFill>
                  <a:srgbClr val="0073AE"/>
                </a:solidFill>
                <a:sym typeface="Symbol" pitchFamily="18" charset="2"/>
              </a:rPr>
              <a:t></a:t>
            </a:r>
            <a:r>
              <a:rPr lang="en-US" sz="1000">
                <a:solidFill>
                  <a:srgbClr val="0073AE"/>
                </a:solidFill>
              </a:rPr>
              <a:t> Inc. Patents Pending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Footer Placeholder 1"/>
          <p:cNvSpPr txBox="1">
            <a:spLocks noGrp="1"/>
          </p:cNvSpPr>
          <p:nvPr/>
        </p:nvSpPr>
        <p:spPr bwMode="auto">
          <a:xfrm>
            <a:off x="3124200" y="6435725"/>
            <a:ext cx="2895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000">
                <a:solidFill>
                  <a:srgbClr val="0073AE"/>
                </a:solidFill>
                <a:latin typeface="Arial Narrow" pitchFamily="34" charset="0"/>
              </a:rPr>
              <a:t>MonolithIC 3D Inc. Patents Pending</a:t>
            </a:r>
          </a:p>
        </p:txBody>
      </p:sp>
      <p:sp>
        <p:nvSpPr>
          <p:cNvPr id="3" name="Slide Number Placeholder 2"/>
          <p:cNvSpPr txBox="1">
            <a:spLocks noGrp="1"/>
          </p:cNvSpPr>
          <p:nvPr/>
        </p:nvSpPr>
        <p:spPr bwMode="auto">
          <a:xfrm>
            <a:off x="7667625" y="6435725"/>
            <a:ext cx="1019175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fld id="{3A6CFA1F-9D1F-4E78-8803-D3147249BDAC}" type="slidenum">
              <a:rPr lang="en-US" sz="1000">
                <a:latin typeface="+mj-lt"/>
                <a:cs typeface="Arial" pitchFamily="34" charset="0"/>
              </a:rPr>
              <a:pPr algn="r">
                <a:spcBef>
                  <a:spcPct val="20000"/>
                </a:spcBef>
                <a:buFont typeface="Wingdings" pitchFamily="2" charset="2"/>
                <a:buNone/>
                <a:defRPr/>
              </a:pPr>
              <a:t>33</a:t>
            </a:fld>
            <a:endParaRPr lang="en-US" sz="1000">
              <a:latin typeface="+mj-lt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flipV="1">
            <a:off x="2727325" y="2981325"/>
            <a:ext cx="4527550" cy="693738"/>
          </a:xfrm>
          <a:prstGeom prst="rect">
            <a:avLst/>
          </a:prstGeom>
          <a:gradFill flip="none" rotWithShape="1">
            <a:gsLst>
              <a:gs pos="0">
                <a:srgbClr val="9E9E9E"/>
              </a:gs>
              <a:gs pos="50000">
                <a:srgbClr val="C4C4C4"/>
              </a:gs>
              <a:gs pos="100000">
                <a:srgbClr val="E3E3E3"/>
              </a:gs>
            </a:gsLst>
            <a:lin ang="13500000" scaled="1"/>
            <a:tileRect/>
          </a:gradFill>
          <a:ln w="28575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>
              <a:defRPr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Trapezoid 8"/>
          <p:cNvSpPr/>
          <p:nvPr/>
        </p:nvSpPr>
        <p:spPr>
          <a:xfrm rot="10800000">
            <a:off x="4632325" y="2981325"/>
            <a:ext cx="719138" cy="682625"/>
          </a:xfrm>
          <a:prstGeom prst="trapezoid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Left Brace 9"/>
          <p:cNvSpPr/>
          <p:nvPr/>
        </p:nvSpPr>
        <p:spPr>
          <a:xfrm>
            <a:off x="2443163" y="2674938"/>
            <a:ext cx="95250" cy="106045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1254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 i="1">
                <a:solidFill>
                  <a:srgbClr val="0073AE"/>
                </a:solidFill>
                <a:latin typeface="Helvetica" pitchFamily="-84" charset="0"/>
              </a:rPr>
              <a:t>Add Interconnect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16213" y="2686050"/>
            <a:ext cx="612775" cy="293688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998913" y="2690813"/>
            <a:ext cx="1990725" cy="2921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611938" y="2679700"/>
            <a:ext cx="641350" cy="2921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728913" y="3690938"/>
            <a:ext cx="4525962" cy="10160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743200" y="3811588"/>
            <a:ext cx="4525963" cy="10001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1260" name="TextBox 49"/>
          <p:cNvSpPr txBox="1">
            <a:spLocks noChangeArrowheads="1"/>
          </p:cNvSpPr>
          <p:nvPr/>
        </p:nvSpPr>
        <p:spPr bwMode="auto">
          <a:xfrm>
            <a:off x="7254875" y="4073525"/>
            <a:ext cx="14557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Arial Narrow" pitchFamily="34" charset="0"/>
              </a:rPr>
              <a:t>Oxide-oxide bond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7269163" y="3806825"/>
            <a:ext cx="831850" cy="2682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736850" y="2970213"/>
            <a:ext cx="623888" cy="1444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990975" y="2971800"/>
            <a:ext cx="631825" cy="1444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354638" y="2979738"/>
            <a:ext cx="623887" cy="144462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611938" y="2970213"/>
            <a:ext cx="630237" cy="144462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3319463" y="2686050"/>
            <a:ext cx="676275" cy="30321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5976938" y="2674938"/>
            <a:ext cx="642937" cy="3063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6135688" y="2674938"/>
            <a:ext cx="319087" cy="274637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3489325" y="2674938"/>
            <a:ext cx="319088" cy="274637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1270" name="Rectangle 84"/>
          <p:cNvSpPr>
            <a:spLocks noChangeArrowheads="1"/>
          </p:cNvSpPr>
          <p:nvPr/>
        </p:nvSpPr>
        <p:spPr bwMode="auto">
          <a:xfrm>
            <a:off x="6189663" y="2314575"/>
            <a:ext cx="161925" cy="3619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1271" name="Rectangle 84"/>
          <p:cNvSpPr>
            <a:spLocks noChangeArrowheads="1"/>
          </p:cNvSpPr>
          <p:nvPr/>
        </p:nvSpPr>
        <p:spPr bwMode="auto">
          <a:xfrm>
            <a:off x="5519738" y="2452688"/>
            <a:ext cx="163512" cy="536575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1272" name="Rectangle 84"/>
          <p:cNvSpPr>
            <a:spLocks noChangeArrowheads="1"/>
          </p:cNvSpPr>
          <p:nvPr/>
        </p:nvSpPr>
        <p:spPr bwMode="auto">
          <a:xfrm>
            <a:off x="2974975" y="2447925"/>
            <a:ext cx="152400" cy="534988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4916488" y="2073275"/>
            <a:ext cx="1768475" cy="1174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3967163" y="2305050"/>
            <a:ext cx="1833562" cy="1412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6753225" y="2070100"/>
            <a:ext cx="585788" cy="1206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2833688" y="2314575"/>
            <a:ext cx="585787" cy="133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2716213" y="2062163"/>
            <a:ext cx="1614487" cy="1301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" name="Rectangle 83"/>
          <p:cNvSpPr/>
          <p:nvPr/>
        </p:nvSpPr>
        <p:spPr>
          <a:xfrm rot="5400000">
            <a:off x="4166394" y="3126581"/>
            <a:ext cx="1690688" cy="1174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1279" name="TextBox 5"/>
          <p:cNvSpPr txBox="1">
            <a:spLocks noChangeArrowheads="1"/>
          </p:cNvSpPr>
          <p:nvPr/>
        </p:nvSpPr>
        <p:spPr bwMode="auto">
          <a:xfrm>
            <a:off x="973138" y="2881313"/>
            <a:ext cx="15176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Transferred</a:t>
            </a:r>
          </a:p>
          <a:p>
            <a:pPr algn="ctr"/>
            <a:r>
              <a:rPr lang="en-US"/>
              <a:t> Donor Layer</a:t>
            </a:r>
          </a:p>
        </p:txBody>
      </p:sp>
      <p:sp>
        <p:nvSpPr>
          <p:cNvPr id="181280" name="Footer Placeholder 1"/>
          <p:cNvSpPr txBox="1">
            <a:spLocks/>
          </p:cNvSpPr>
          <p:nvPr/>
        </p:nvSpPr>
        <p:spPr bwMode="auto">
          <a:xfrm>
            <a:off x="2732088" y="5630863"/>
            <a:ext cx="2895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000">
                <a:solidFill>
                  <a:srgbClr val="0073AE"/>
                </a:solidFill>
                <a:latin typeface="Arial Narrow" pitchFamily="34" charset="0"/>
              </a:rPr>
              <a:t>MonolithIC 3D Inc. Patents Pending</a:t>
            </a: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 flipV="1">
            <a:off x="2778125" y="4841875"/>
            <a:ext cx="4527550" cy="1171575"/>
          </a:xfrm>
          <a:prstGeom prst="rect">
            <a:avLst/>
          </a:prstGeom>
          <a:gradFill flip="none" rotWithShape="1">
            <a:gsLst>
              <a:gs pos="0">
                <a:srgbClr val="9E9E9E"/>
              </a:gs>
              <a:gs pos="50000">
                <a:srgbClr val="C4C4C4"/>
              </a:gs>
              <a:gs pos="100000">
                <a:srgbClr val="E3E3E3"/>
              </a:gs>
            </a:gsLst>
            <a:lin ang="13500000" scaled="1"/>
            <a:tileRect/>
          </a:gradFill>
          <a:ln w="28575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>
              <a:defRPr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6" name="Trapezoid 65"/>
          <p:cNvSpPr/>
          <p:nvPr/>
        </p:nvSpPr>
        <p:spPr>
          <a:xfrm rot="10800000">
            <a:off x="4683125" y="4830763"/>
            <a:ext cx="719138" cy="682625"/>
          </a:xfrm>
          <a:prstGeom prst="trapezoid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5" name="Rectangle 84"/>
          <p:cNvSpPr/>
          <p:nvPr/>
        </p:nvSpPr>
        <p:spPr>
          <a:xfrm>
            <a:off x="2787650" y="4829175"/>
            <a:ext cx="623888" cy="1444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4041775" y="4830763"/>
            <a:ext cx="631825" cy="1444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405438" y="4827588"/>
            <a:ext cx="623887" cy="144462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6673850" y="4830763"/>
            <a:ext cx="630238" cy="144462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1287" name="TextBox 62"/>
          <p:cNvSpPr txBox="1">
            <a:spLocks noChangeArrowheads="1"/>
          </p:cNvSpPr>
          <p:nvPr/>
        </p:nvSpPr>
        <p:spPr bwMode="auto">
          <a:xfrm>
            <a:off x="5970588" y="5030788"/>
            <a:ext cx="7889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PMOS</a:t>
            </a:r>
            <a:endParaRPr lang="en-US" b="1"/>
          </a:p>
        </p:txBody>
      </p:sp>
      <p:sp>
        <p:nvSpPr>
          <p:cNvPr id="181288" name="TextBox 63"/>
          <p:cNvSpPr txBox="1">
            <a:spLocks noChangeArrowheads="1"/>
          </p:cNvSpPr>
          <p:nvPr/>
        </p:nvSpPr>
        <p:spPr bwMode="auto">
          <a:xfrm>
            <a:off x="3325813" y="5018088"/>
            <a:ext cx="8001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NMOS</a:t>
            </a:r>
            <a:endParaRPr lang="en-US" b="1"/>
          </a:p>
        </p:txBody>
      </p:sp>
      <p:sp>
        <p:nvSpPr>
          <p:cNvPr id="103" name="Left Brace 102"/>
          <p:cNvSpPr/>
          <p:nvPr/>
        </p:nvSpPr>
        <p:spPr>
          <a:xfrm>
            <a:off x="2447925" y="3908425"/>
            <a:ext cx="185738" cy="208915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1290" name="TextBox 5"/>
          <p:cNvSpPr txBox="1">
            <a:spLocks noChangeArrowheads="1"/>
          </p:cNvSpPr>
          <p:nvPr/>
        </p:nvSpPr>
        <p:spPr bwMode="auto">
          <a:xfrm>
            <a:off x="1066800" y="4786313"/>
            <a:ext cx="1381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Base Wafer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2767013" y="4537075"/>
            <a:ext cx="644525" cy="2921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4038600" y="4541838"/>
            <a:ext cx="1990725" cy="2921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6662738" y="4540250"/>
            <a:ext cx="641350" cy="293688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3411538" y="4537075"/>
            <a:ext cx="627062" cy="30321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6030913" y="4537075"/>
            <a:ext cx="642937" cy="3063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6189663" y="4537075"/>
            <a:ext cx="319087" cy="274638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3565525" y="4537075"/>
            <a:ext cx="319088" cy="274638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1298" name="Rectangle 84"/>
          <p:cNvSpPr>
            <a:spLocks noChangeArrowheads="1"/>
          </p:cNvSpPr>
          <p:nvPr/>
        </p:nvSpPr>
        <p:spPr bwMode="auto">
          <a:xfrm>
            <a:off x="6302375" y="4244975"/>
            <a:ext cx="123825" cy="301625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1299" name="Rectangle 84"/>
          <p:cNvSpPr>
            <a:spLocks noChangeArrowheads="1"/>
          </p:cNvSpPr>
          <p:nvPr/>
        </p:nvSpPr>
        <p:spPr bwMode="auto">
          <a:xfrm>
            <a:off x="5600700" y="4308475"/>
            <a:ext cx="168275" cy="534988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1300" name="Rectangle 84"/>
          <p:cNvSpPr>
            <a:spLocks noChangeArrowheads="1"/>
          </p:cNvSpPr>
          <p:nvPr/>
        </p:nvSpPr>
        <p:spPr bwMode="auto">
          <a:xfrm>
            <a:off x="2946400" y="4257675"/>
            <a:ext cx="180975" cy="585788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4833938" y="3908425"/>
            <a:ext cx="1828800" cy="1476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3884613" y="4192588"/>
            <a:ext cx="2103437" cy="1174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6753225" y="3933825"/>
            <a:ext cx="503238" cy="968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2749550" y="4178300"/>
            <a:ext cx="587375" cy="133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2752725" y="3925888"/>
            <a:ext cx="1493838" cy="1301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6067425" y="2305050"/>
            <a:ext cx="979488" cy="1428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1307" name="Rectangle 84"/>
          <p:cNvSpPr>
            <a:spLocks noChangeArrowheads="1"/>
          </p:cNvSpPr>
          <p:nvPr/>
        </p:nvSpPr>
        <p:spPr bwMode="auto">
          <a:xfrm>
            <a:off x="6845300" y="2085975"/>
            <a:ext cx="163513" cy="3619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6099175" y="4195763"/>
            <a:ext cx="947738" cy="968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1309" name="Rectangle 84"/>
          <p:cNvSpPr>
            <a:spLocks noChangeArrowheads="1"/>
          </p:cNvSpPr>
          <p:nvPr/>
        </p:nvSpPr>
        <p:spPr bwMode="auto">
          <a:xfrm>
            <a:off x="5278438" y="3984625"/>
            <a:ext cx="123825" cy="249238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24" name="Straight Arrow Connector 123"/>
          <p:cNvCxnSpPr/>
          <p:nvPr/>
        </p:nvCxnSpPr>
        <p:spPr>
          <a:xfrm flipH="1">
            <a:off x="4968875" y="2452688"/>
            <a:ext cx="2520950" cy="45561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311" name="TextBox 49"/>
          <p:cNvSpPr txBox="1">
            <a:spLocks noChangeArrowheads="1"/>
          </p:cNvSpPr>
          <p:nvPr/>
        </p:nvSpPr>
        <p:spPr bwMode="auto">
          <a:xfrm>
            <a:off x="7489825" y="2195513"/>
            <a:ext cx="5762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ILV</a:t>
            </a:r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ooter Placeholder 1"/>
          <p:cNvSpPr txBox="1">
            <a:spLocks noGrp="1"/>
          </p:cNvSpPr>
          <p:nvPr/>
        </p:nvSpPr>
        <p:spPr bwMode="auto">
          <a:xfrm>
            <a:off x="3048000" y="6435725"/>
            <a:ext cx="2895600" cy="238125"/>
          </a:xfrm>
          <a:prstGeom prst="rect">
            <a:avLst/>
          </a:prstGeom>
          <a:noFill/>
          <a:extLst/>
        </p:spPr>
        <p:txBody>
          <a:bodyPr/>
          <a:lstStyle/>
          <a:p>
            <a:pPr algn="ctr">
              <a:defRPr/>
            </a:pPr>
            <a:r>
              <a:rPr lang="en-US" sz="1000">
                <a:solidFill>
                  <a:srgbClr val="0073AE"/>
                </a:solidFill>
                <a:latin typeface="+mj-lt"/>
                <a:cs typeface="Arial" pitchFamily="34" charset="0"/>
              </a:rPr>
              <a:t>MonolithIC 3D</a:t>
            </a:r>
            <a:r>
              <a:rPr lang="en-US" sz="1000">
                <a:solidFill>
                  <a:srgbClr val="0073AE"/>
                </a:solidFill>
                <a:latin typeface="+mj-lt"/>
                <a:cs typeface="Arial" pitchFamily="34" charset="0"/>
                <a:sym typeface="Symbol" pitchFamily="18" charset="2"/>
              </a:rPr>
              <a:t></a:t>
            </a:r>
            <a:r>
              <a:rPr lang="en-US" sz="1000">
                <a:solidFill>
                  <a:srgbClr val="0073AE"/>
                </a:solidFill>
                <a:latin typeface="+mj-lt"/>
                <a:cs typeface="Arial" pitchFamily="34" charset="0"/>
              </a:rPr>
              <a:t> Inc. Patents Pending</a:t>
            </a:r>
          </a:p>
        </p:txBody>
      </p:sp>
      <p:sp>
        <p:nvSpPr>
          <p:cNvPr id="52" name="Slide Number Placeholder 2"/>
          <p:cNvSpPr txBox="1">
            <a:spLocks noGrp="1"/>
          </p:cNvSpPr>
          <p:nvPr/>
        </p:nvSpPr>
        <p:spPr bwMode="auto">
          <a:xfrm>
            <a:off x="7667625" y="6426200"/>
            <a:ext cx="1019175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fld id="{AB2359B6-550C-4D37-9F8B-1398A581606A}" type="slidenum">
              <a:rPr lang="en-US" sz="1000">
                <a:latin typeface="+mj-lt"/>
                <a:cs typeface="Arial" pitchFamily="34" charset="0"/>
              </a:rPr>
              <a:pPr algn="r">
                <a:spcBef>
                  <a:spcPct val="20000"/>
                </a:spcBef>
                <a:buFont typeface="Wingdings" pitchFamily="2" charset="2"/>
                <a:buNone/>
                <a:defRPr/>
              </a:pPr>
              <a:t>34</a:t>
            </a:fld>
            <a:endParaRPr lang="en-US" sz="1000">
              <a:latin typeface="+mj-lt"/>
              <a:cs typeface="Arial" pitchFamily="34" charset="0"/>
            </a:endParaRPr>
          </a:p>
        </p:txBody>
      </p:sp>
      <p:sp>
        <p:nvSpPr>
          <p:cNvPr id="183299" name="Title 1"/>
          <p:cNvSpPr>
            <a:spLocks noGrp="1"/>
          </p:cNvSpPr>
          <p:nvPr>
            <p:ph type="title" idx="4294967295"/>
          </p:nvPr>
        </p:nvSpPr>
        <p:spPr>
          <a:xfrm>
            <a:off x="171450" y="212725"/>
            <a:ext cx="8572500" cy="1143000"/>
          </a:xfrm>
        </p:spPr>
        <p:txBody>
          <a:bodyPr/>
          <a:lstStyle/>
          <a:p>
            <a:pPr eaLnBrk="1" hangingPunct="1"/>
            <a:r>
              <a:rPr lang="en-US" sz="3600" b="1" smtClean="0">
                <a:cs typeface="Arial" charset="0"/>
              </a:rPr>
              <a:t>Novel</a:t>
            </a:r>
            <a:r>
              <a:rPr lang="en-US" sz="3600" b="1" smtClean="0"/>
              <a:t> Alignment Scheme using Repeating Layouts</a:t>
            </a:r>
            <a:endParaRPr lang="en-US" sz="3600" b="1" i="1" smtClean="0">
              <a:solidFill>
                <a:srgbClr val="FF0000"/>
              </a:solidFill>
            </a:endParaRPr>
          </a:p>
        </p:txBody>
      </p:sp>
      <p:sp>
        <p:nvSpPr>
          <p:cNvPr id="183300" name="Content Placeholder 2"/>
          <p:cNvSpPr>
            <a:spLocks noGrp="1"/>
          </p:cNvSpPr>
          <p:nvPr>
            <p:ph idx="4294967295"/>
          </p:nvPr>
        </p:nvSpPr>
        <p:spPr>
          <a:xfrm>
            <a:off x="123825" y="5027613"/>
            <a:ext cx="9020175" cy="1554162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00FF00"/>
              </a:buClr>
            </a:pPr>
            <a:r>
              <a:rPr lang="en-US" sz="2000" smtClean="0">
                <a:solidFill>
                  <a:schemeClr val="tx1"/>
                </a:solidFill>
                <a:latin typeface="Arial Narrow" pitchFamily="34" charset="0"/>
              </a:rPr>
              <a:t>Even if misalignment occurs during bonding </a:t>
            </a:r>
            <a:r>
              <a:rPr lang="en-US" sz="2000" smtClean="0">
                <a:solidFill>
                  <a:schemeClr val="tx1"/>
                </a:solidFill>
                <a:latin typeface="Arial Narrow" pitchFamily="34" charset="0"/>
                <a:sym typeface="Wingdings" pitchFamily="2" charset="2"/>
              </a:rPr>
              <a:t> repeating layouts allow correct connections.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00FF00"/>
              </a:buClr>
            </a:pPr>
            <a:r>
              <a:rPr lang="en-US" sz="2000" smtClean="0">
                <a:solidFill>
                  <a:schemeClr val="tx1"/>
                </a:solidFill>
                <a:latin typeface="Arial Narrow" pitchFamily="34" charset="0"/>
                <a:sym typeface="Wingdings" pitchFamily="2" charset="2"/>
              </a:rPr>
              <a:t>Above representation simplistic (high area penalty). </a:t>
            </a:r>
          </a:p>
        </p:txBody>
      </p:sp>
      <p:grpSp>
        <p:nvGrpSpPr>
          <p:cNvPr id="183301" name="Group 152"/>
          <p:cNvGrpSpPr>
            <a:grpSpLocks/>
          </p:cNvGrpSpPr>
          <p:nvPr/>
        </p:nvGrpSpPr>
        <p:grpSpPr bwMode="auto">
          <a:xfrm>
            <a:off x="5105400" y="1981200"/>
            <a:ext cx="2362200" cy="2682875"/>
            <a:chOff x="4495800" y="1143000"/>
            <a:chExt cx="4114800" cy="4648200"/>
          </a:xfrm>
        </p:grpSpPr>
        <p:sp>
          <p:nvSpPr>
            <p:cNvPr id="7" name="Rectangle 6"/>
            <p:cNvSpPr/>
            <p:nvPr/>
          </p:nvSpPr>
          <p:spPr>
            <a:xfrm>
              <a:off x="4495800" y="1371285"/>
              <a:ext cx="304185" cy="4342903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pic>
          <p:nvPicPr>
            <p:cNvPr id="183321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00600" y="1447800"/>
              <a:ext cx="9144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5789971" y="1448297"/>
              <a:ext cx="306952" cy="4265892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pic>
          <p:nvPicPr>
            <p:cNvPr id="183323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96000" y="1447800"/>
              <a:ext cx="9144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7086908" y="1448297"/>
              <a:ext cx="304185" cy="4265892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pic>
          <p:nvPicPr>
            <p:cNvPr id="183325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391400" y="1447800"/>
              <a:ext cx="9144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8306415" y="1448297"/>
              <a:ext cx="304185" cy="4265892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573229" y="2589718"/>
              <a:ext cx="3959942" cy="305297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495800" y="1143000"/>
              <a:ext cx="4114800" cy="305297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pic>
          <p:nvPicPr>
            <p:cNvPr id="183329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00600" y="2895600"/>
              <a:ext cx="9144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3330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96000" y="2895600"/>
              <a:ext cx="9144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3331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391400" y="2895600"/>
              <a:ext cx="9144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18"/>
            <p:cNvSpPr/>
            <p:nvPr/>
          </p:nvSpPr>
          <p:spPr>
            <a:xfrm>
              <a:off x="4573229" y="4039187"/>
              <a:ext cx="3959942" cy="30529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pic>
          <p:nvPicPr>
            <p:cNvPr id="183333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24400" y="4343400"/>
              <a:ext cx="9144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333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19800" y="4343400"/>
              <a:ext cx="9144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3335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315200" y="4343400"/>
              <a:ext cx="9144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22"/>
            <p:cNvSpPr/>
            <p:nvPr/>
          </p:nvSpPr>
          <p:spPr>
            <a:xfrm>
              <a:off x="4495800" y="5485905"/>
              <a:ext cx="4114800" cy="30529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24" name="Oval 23"/>
            <p:cNvSpPr/>
            <p:nvPr/>
          </p:nvSpPr>
          <p:spPr>
            <a:xfrm>
              <a:off x="5181600" y="2666729"/>
              <a:ext cx="229523" cy="15402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25" name="Oval 24"/>
            <p:cNvSpPr/>
            <p:nvPr/>
          </p:nvSpPr>
          <p:spPr>
            <a:xfrm>
              <a:off x="6553200" y="2666729"/>
              <a:ext cx="229523" cy="15402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26" name="Oval 25"/>
            <p:cNvSpPr/>
            <p:nvPr/>
          </p:nvSpPr>
          <p:spPr>
            <a:xfrm>
              <a:off x="7772708" y="2666729"/>
              <a:ext cx="229521" cy="15402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27" name="Oval 26"/>
            <p:cNvSpPr/>
            <p:nvPr/>
          </p:nvSpPr>
          <p:spPr>
            <a:xfrm>
              <a:off x="5181600" y="4113447"/>
              <a:ext cx="229523" cy="15402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28" name="Oval 27"/>
            <p:cNvSpPr/>
            <p:nvPr/>
          </p:nvSpPr>
          <p:spPr>
            <a:xfrm>
              <a:off x="6553200" y="4113447"/>
              <a:ext cx="229523" cy="15402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29" name="Oval 28"/>
            <p:cNvSpPr/>
            <p:nvPr/>
          </p:nvSpPr>
          <p:spPr>
            <a:xfrm>
              <a:off x="7772708" y="4113447"/>
              <a:ext cx="229521" cy="15402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30" name="Oval 29"/>
            <p:cNvSpPr/>
            <p:nvPr/>
          </p:nvSpPr>
          <p:spPr>
            <a:xfrm>
              <a:off x="5181600" y="5562916"/>
              <a:ext cx="229523" cy="15127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31" name="Oval 30"/>
            <p:cNvSpPr/>
            <p:nvPr/>
          </p:nvSpPr>
          <p:spPr>
            <a:xfrm>
              <a:off x="6553200" y="5562916"/>
              <a:ext cx="229523" cy="15127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32" name="Oval 31"/>
            <p:cNvSpPr/>
            <p:nvPr/>
          </p:nvSpPr>
          <p:spPr>
            <a:xfrm>
              <a:off x="7772708" y="5562916"/>
              <a:ext cx="229521" cy="15127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4495800" y="1371285"/>
              <a:ext cx="304185" cy="275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4496627" y="1371278"/>
              <a:ext cx="305297" cy="276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302" name="Group 151"/>
          <p:cNvGrpSpPr>
            <a:grpSpLocks/>
          </p:cNvGrpSpPr>
          <p:nvPr/>
        </p:nvGrpSpPr>
        <p:grpSpPr bwMode="auto">
          <a:xfrm>
            <a:off x="1219200" y="1981200"/>
            <a:ext cx="2514600" cy="2819400"/>
            <a:chOff x="76200" y="1219200"/>
            <a:chExt cx="3657600" cy="4572000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76200" y="1371086"/>
              <a:ext cx="304800" cy="257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77869" y="1369931"/>
              <a:ext cx="303770" cy="23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381000" y="1522970"/>
              <a:ext cx="1066800" cy="1372116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1524001" y="1522970"/>
              <a:ext cx="1066800" cy="1372116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2667000" y="1522970"/>
              <a:ext cx="1066800" cy="1372116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381000" y="2972316"/>
              <a:ext cx="1066800" cy="1372114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1524001" y="2972316"/>
              <a:ext cx="1066800" cy="1372114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2667000" y="2972316"/>
              <a:ext cx="1066800" cy="1372114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381000" y="4419086"/>
              <a:ext cx="1066800" cy="1372114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1524001" y="4419086"/>
              <a:ext cx="1066800" cy="1372114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2667000" y="4419086"/>
              <a:ext cx="1066800" cy="1372114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83303" name="TextBox 153"/>
          <p:cNvSpPr txBox="1">
            <a:spLocks noChangeArrowheads="1"/>
          </p:cNvSpPr>
          <p:nvPr/>
        </p:nvSpPr>
        <p:spPr bwMode="auto">
          <a:xfrm>
            <a:off x="228600" y="3068638"/>
            <a:ext cx="10668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Bottom layer</a:t>
            </a:r>
          </a:p>
          <a:p>
            <a:r>
              <a:rPr lang="en-US" sz="1600"/>
              <a:t>layout</a:t>
            </a:r>
          </a:p>
        </p:txBody>
      </p:sp>
      <p:sp>
        <p:nvSpPr>
          <p:cNvPr id="183304" name="TextBox 154"/>
          <p:cNvSpPr txBox="1">
            <a:spLocks noChangeArrowheads="1"/>
          </p:cNvSpPr>
          <p:nvPr/>
        </p:nvSpPr>
        <p:spPr bwMode="auto">
          <a:xfrm>
            <a:off x="4343400" y="3141663"/>
            <a:ext cx="914400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Top layer</a:t>
            </a:r>
          </a:p>
          <a:p>
            <a:r>
              <a:rPr lang="en-US" sz="1600"/>
              <a:t>layout</a:t>
            </a:r>
          </a:p>
        </p:txBody>
      </p:sp>
      <p:sp>
        <p:nvSpPr>
          <p:cNvPr id="183305" name="TextBox 155"/>
          <p:cNvSpPr txBox="1">
            <a:spLocks noChangeArrowheads="1"/>
          </p:cNvSpPr>
          <p:nvPr/>
        </p:nvSpPr>
        <p:spPr bwMode="auto">
          <a:xfrm>
            <a:off x="1371600" y="2438400"/>
            <a:ext cx="914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 Narrow" pitchFamily="34" charset="0"/>
              </a:rPr>
              <a:t>Landing pad</a:t>
            </a:r>
          </a:p>
        </p:txBody>
      </p:sp>
      <p:cxnSp>
        <p:nvCxnSpPr>
          <p:cNvPr id="50" name="Straight Connector 49"/>
          <p:cNvCxnSpPr/>
          <p:nvPr/>
        </p:nvCxnSpPr>
        <p:spPr>
          <a:xfrm rot="5400000" flipH="1" flipV="1">
            <a:off x="7417594" y="2564606"/>
            <a:ext cx="12700" cy="6746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307" name="TextBox 158"/>
          <p:cNvSpPr txBox="1">
            <a:spLocks noChangeArrowheads="1"/>
          </p:cNvSpPr>
          <p:nvPr/>
        </p:nvSpPr>
        <p:spPr bwMode="auto">
          <a:xfrm>
            <a:off x="7848600" y="2778125"/>
            <a:ext cx="9906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Arial Narrow" pitchFamily="34" charset="0"/>
              </a:rPr>
              <a:t>Through-layer connection</a:t>
            </a:r>
          </a:p>
        </p:txBody>
      </p:sp>
      <p:sp>
        <p:nvSpPr>
          <p:cNvPr id="183308" name="TextBox 50"/>
          <p:cNvSpPr txBox="1">
            <a:spLocks noChangeArrowheads="1"/>
          </p:cNvSpPr>
          <p:nvPr/>
        </p:nvSpPr>
        <p:spPr bwMode="auto">
          <a:xfrm>
            <a:off x="6096000" y="19050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Arial Narrow" pitchFamily="34" charset="0"/>
              </a:rPr>
              <a:t>Oxide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ooter Placeholder 1"/>
          <p:cNvSpPr txBox="1">
            <a:spLocks noGrp="1"/>
          </p:cNvSpPr>
          <p:nvPr/>
        </p:nvSpPr>
        <p:spPr bwMode="auto">
          <a:xfrm>
            <a:off x="3048000" y="6435725"/>
            <a:ext cx="2895600" cy="238125"/>
          </a:xfrm>
          <a:prstGeom prst="rect">
            <a:avLst/>
          </a:prstGeom>
          <a:noFill/>
          <a:extLst/>
        </p:spPr>
        <p:txBody>
          <a:bodyPr/>
          <a:lstStyle/>
          <a:p>
            <a:pPr algn="ctr">
              <a:defRPr/>
            </a:pPr>
            <a:r>
              <a:rPr lang="en-US" sz="1000">
                <a:solidFill>
                  <a:srgbClr val="0073AE"/>
                </a:solidFill>
                <a:latin typeface="+mj-lt"/>
                <a:cs typeface="Arial" pitchFamily="34" charset="0"/>
              </a:rPr>
              <a:t>MonolithIC 3D</a:t>
            </a:r>
            <a:r>
              <a:rPr lang="en-US" sz="1000">
                <a:solidFill>
                  <a:srgbClr val="0073AE"/>
                </a:solidFill>
                <a:latin typeface="+mj-lt"/>
                <a:cs typeface="Arial" pitchFamily="34" charset="0"/>
                <a:sym typeface="Symbol" pitchFamily="18" charset="2"/>
              </a:rPr>
              <a:t></a:t>
            </a:r>
            <a:r>
              <a:rPr lang="en-US" sz="1000">
                <a:solidFill>
                  <a:srgbClr val="0073AE"/>
                </a:solidFill>
                <a:latin typeface="+mj-lt"/>
                <a:cs typeface="Arial" pitchFamily="34" charset="0"/>
              </a:rPr>
              <a:t> Inc. Patents Pending</a:t>
            </a:r>
          </a:p>
        </p:txBody>
      </p:sp>
      <p:sp>
        <p:nvSpPr>
          <p:cNvPr id="55" name="Slide Number Placeholder 2"/>
          <p:cNvSpPr txBox="1">
            <a:spLocks noGrp="1"/>
          </p:cNvSpPr>
          <p:nvPr/>
        </p:nvSpPr>
        <p:spPr bwMode="auto">
          <a:xfrm>
            <a:off x="7667625" y="6426200"/>
            <a:ext cx="1019175" cy="304800"/>
          </a:xfrm>
          <a:prstGeom prst="rect">
            <a:avLst/>
          </a:prstGeom>
          <a:noFill/>
          <a:extLst/>
        </p:spPr>
        <p:txBody>
          <a:bodyPr/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fld id="{47BDA80A-B538-4BF8-A994-E3720DD7BFCC}" type="slidenum">
              <a:rPr lang="en-US" sz="1000">
                <a:latin typeface="+mj-lt"/>
                <a:cs typeface="Arial" pitchFamily="34" charset="0"/>
              </a:rPr>
              <a:pPr algn="r">
                <a:spcBef>
                  <a:spcPct val="20000"/>
                </a:spcBef>
                <a:buFont typeface="Wingdings" pitchFamily="2" charset="2"/>
                <a:buNone/>
                <a:defRPr/>
              </a:pPr>
              <a:t>35</a:t>
            </a:fld>
            <a:endParaRPr lang="en-US" sz="1000">
              <a:latin typeface="+mj-lt"/>
              <a:cs typeface="Arial" pitchFamily="34" charset="0"/>
            </a:endParaRPr>
          </a:p>
        </p:txBody>
      </p:sp>
      <p:sp>
        <p:nvSpPr>
          <p:cNvPr id="185347" name="Title 1"/>
          <p:cNvSpPr>
            <a:spLocks noGrp="1"/>
          </p:cNvSpPr>
          <p:nvPr>
            <p:ph type="title" idx="4294967295"/>
          </p:nvPr>
        </p:nvSpPr>
        <p:spPr>
          <a:xfrm>
            <a:off x="369888" y="447675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b="1" smtClean="0"/>
              <a:t>Smart Alignment Scheme</a:t>
            </a:r>
            <a:r>
              <a:rPr lang="en-US" sz="2000" smtClean="0"/>
              <a:t> </a:t>
            </a:r>
          </a:p>
        </p:txBody>
      </p:sp>
      <p:grpSp>
        <p:nvGrpSpPr>
          <p:cNvPr id="185348" name="Group 152"/>
          <p:cNvGrpSpPr>
            <a:grpSpLocks/>
          </p:cNvGrpSpPr>
          <p:nvPr/>
        </p:nvGrpSpPr>
        <p:grpSpPr bwMode="auto">
          <a:xfrm>
            <a:off x="5181600" y="2201863"/>
            <a:ext cx="2362200" cy="2682875"/>
            <a:chOff x="4495800" y="1143000"/>
            <a:chExt cx="4114800" cy="4648200"/>
          </a:xfrm>
        </p:grpSpPr>
        <p:sp>
          <p:nvSpPr>
            <p:cNvPr id="5" name="Rectangle 4"/>
            <p:cNvSpPr/>
            <p:nvPr/>
          </p:nvSpPr>
          <p:spPr>
            <a:xfrm>
              <a:off x="4495800" y="1371284"/>
              <a:ext cx="304185" cy="434290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pic>
          <p:nvPicPr>
            <p:cNvPr id="185372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00600" y="1447800"/>
              <a:ext cx="9144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5789971" y="1448295"/>
              <a:ext cx="306952" cy="4265893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pic>
          <p:nvPicPr>
            <p:cNvPr id="18537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96000" y="1447800"/>
              <a:ext cx="9144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7086908" y="1448295"/>
              <a:ext cx="304185" cy="4265893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pic>
          <p:nvPicPr>
            <p:cNvPr id="185376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391400" y="1447800"/>
              <a:ext cx="9144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8306415" y="1448295"/>
              <a:ext cx="304185" cy="4265893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573229" y="2589718"/>
              <a:ext cx="3959942" cy="30529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495800" y="1143000"/>
              <a:ext cx="4114800" cy="30529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pic>
          <p:nvPicPr>
            <p:cNvPr id="185380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00600" y="2895600"/>
              <a:ext cx="9144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5381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96000" y="2895600"/>
              <a:ext cx="9144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5382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391400" y="2895600"/>
              <a:ext cx="9144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/>
            <p:cNvSpPr/>
            <p:nvPr/>
          </p:nvSpPr>
          <p:spPr>
            <a:xfrm>
              <a:off x="4573229" y="4039185"/>
              <a:ext cx="3959942" cy="305297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pic>
          <p:nvPicPr>
            <p:cNvPr id="18538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24400" y="4343400"/>
              <a:ext cx="9144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5385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19800" y="4343400"/>
              <a:ext cx="9144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5386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315200" y="4343400"/>
              <a:ext cx="9144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4495800" y="5485903"/>
              <a:ext cx="4114800" cy="305297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22" name="Oval 21"/>
            <p:cNvSpPr/>
            <p:nvPr/>
          </p:nvSpPr>
          <p:spPr>
            <a:xfrm>
              <a:off x="5181600" y="2666729"/>
              <a:ext cx="229523" cy="15402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23" name="Oval 22"/>
            <p:cNvSpPr/>
            <p:nvPr/>
          </p:nvSpPr>
          <p:spPr>
            <a:xfrm>
              <a:off x="6553200" y="2666729"/>
              <a:ext cx="229523" cy="15402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24" name="Oval 23"/>
            <p:cNvSpPr/>
            <p:nvPr/>
          </p:nvSpPr>
          <p:spPr>
            <a:xfrm>
              <a:off x="7772708" y="2666729"/>
              <a:ext cx="229521" cy="15402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25" name="Oval 24"/>
            <p:cNvSpPr/>
            <p:nvPr/>
          </p:nvSpPr>
          <p:spPr>
            <a:xfrm>
              <a:off x="5181600" y="4113447"/>
              <a:ext cx="229523" cy="15402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26" name="Oval 25"/>
            <p:cNvSpPr/>
            <p:nvPr/>
          </p:nvSpPr>
          <p:spPr>
            <a:xfrm>
              <a:off x="6553200" y="4113447"/>
              <a:ext cx="229523" cy="15402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27" name="Oval 26"/>
            <p:cNvSpPr/>
            <p:nvPr/>
          </p:nvSpPr>
          <p:spPr>
            <a:xfrm>
              <a:off x="7772708" y="4113447"/>
              <a:ext cx="229521" cy="15402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28" name="Oval 27"/>
            <p:cNvSpPr/>
            <p:nvPr/>
          </p:nvSpPr>
          <p:spPr>
            <a:xfrm>
              <a:off x="5181600" y="5562915"/>
              <a:ext cx="229523" cy="1512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29" name="Oval 28"/>
            <p:cNvSpPr/>
            <p:nvPr/>
          </p:nvSpPr>
          <p:spPr>
            <a:xfrm>
              <a:off x="6553200" y="5562915"/>
              <a:ext cx="229523" cy="1512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30" name="Oval 29"/>
            <p:cNvSpPr/>
            <p:nvPr/>
          </p:nvSpPr>
          <p:spPr>
            <a:xfrm>
              <a:off x="7772708" y="5562915"/>
              <a:ext cx="229521" cy="1512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495800" y="1371284"/>
              <a:ext cx="304185" cy="275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496629" y="1371276"/>
              <a:ext cx="305295" cy="276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5349" name="Group 151"/>
          <p:cNvGrpSpPr>
            <a:grpSpLocks/>
          </p:cNvGrpSpPr>
          <p:nvPr/>
        </p:nvGrpSpPr>
        <p:grpSpPr bwMode="auto">
          <a:xfrm>
            <a:off x="1219200" y="2057400"/>
            <a:ext cx="2514600" cy="2819400"/>
            <a:chOff x="76200" y="1219200"/>
            <a:chExt cx="3657600" cy="4572000"/>
          </a:xfrm>
        </p:grpSpPr>
        <p:cxnSp>
          <p:nvCxnSpPr>
            <p:cNvPr id="185360" name="Straight Connector 139"/>
            <p:cNvCxnSpPr>
              <a:cxnSpLocks noChangeShapeType="1"/>
            </p:cNvCxnSpPr>
            <p:nvPr/>
          </p:nvCxnSpPr>
          <p:spPr bwMode="auto">
            <a:xfrm>
              <a:off x="76200" y="1371086"/>
              <a:ext cx="304800" cy="2574"/>
            </a:xfrm>
            <a:prstGeom prst="line">
              <a:avLst/>
            </a:prstGeom>
            <a:noFill/>
            <a:ln w="571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85361" name="Straight Connector 140"/>
            <p:cNvCxnSpPr>
              <a:cxnSpLocks noChangeShapeType="1"/>
            </p:cNvCxnSpPr>
            <p:nvPr/>
          </p:nvCxnSpPr>
          <p:spPr bwMode="auto">
            <a:xfrm rot="5400000">
              <a:off x="77869" y="1369931"/>
              <a:ext cx="303770" cy="2310"/>
            </a:xfrm>
            <a:prstGeom prst="line">
              <a:avLst/>
            </a:prstGeom>
            <a:noFill/>
            <a:ln w="571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381000" y="1522970"/>
              <a:ext cx="1066800" cy="1372116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1524001" y="1522970"/>
              <a:ext cx="1066800" cy="1372116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2667000" y="1522970"/>
              <a:ext cx="1066800" cy="1372116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381000" y="2972316"/>
              <a:ext cx="1066800" cy="1372114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1524001" y="2972316"/>
              <a:ext cx="1066800" cy="1372114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2667000" y="2972316"/>
              <a:ext cx="1066800" cy="1372114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381000" y="4419086"/>
              <a:ext cx="1066800" cy="1372114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1524001" y="4419086"/>
              <a:ext cx="1066800" cy="1372114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2667000" y="4419086"/>
              <a:ext cx="1066800" cy="1372114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85350" name="TextBox 153"/>
          <p:cNvSpPr txBox="1">
            <a:spLocks noChangeArrowheads="1"/>
          </p:cNvSpPr>
          <p:nvPr/>
        </p:nvSpPr>
        <p:spPr bwMode="auto">
          <a:xfrm>
            <a:off x="228600" y="3144838"/>
            <a:ext cx="10668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Bottom layer</a:t>
            </a:r>
          </a:p>
          <a:p>
            <a:r>
              <a:rPr lang="en-US" sz="1600"/>
              <a:t>layout</a:t>
            </a:r>
          </a:p>
        </p:txBody>
      </p:sp>
      <p:sp>
        <p:nvSpPr>
          <p:cNvPr id="185351" name="TextBox 154"/>
          <p:cNvSpPr txBox="1">
            <a:spLocks noChangeArrowheads="1"/>
          </p:cNvSpPr>
          <p:nvPr/>
        </p:nvSpPr>
        <p:spPr bwMode="auto">
          <a:xfrm>
            <a:off x="4343400" y="3217863"/>
            <a:ext cx="914400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Top layer</a:t>
            </a:r>
          </a:p>
          <a:p>
            <a:r>
              <a:rPr lang="en-US" sz="1600"/>
              <a:t>layout</a:t>
            </a:r>
          </a:p>
        </p:txBody>
      </p:sp>
      <p:sp>
        <p:nvSpPr>
          <p:cNvPr id="185352" name="TextBox 155"/>
          <p:cNvSpPr txBox="1">
            <a:spLocks noChangeArrowheads="1"/>
          </p:cNvSpPr>
          <p:nvPr/>
        </p:nvSpPr>
        <p:spPr bwMode="auto">
          <a:xfrm>
            <a:off x="1371600" y="2492375"/>
            <a:ext cx="914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 Narrow" pitchFamily="34" charset="0"/>
              </a:rPr>
              <a:t>Landing pad</a:t>
            </a:r>
          </a:p>
        </p:txBody>
      </p:sp>
      <p:cxnSp>
        <p:nvCxnSpPr>
          <p:cNvPr id="48" name="Straight Connector 47"/>
          <p:cNvCxnSpPr/>
          <p:nvPr/>
        </p:nvCxnSpPr>
        <p:spPr>
          <a:xfrm rot="5400000" flipH="1" flipV="1">
            <a:off x="7504907" y="2740819"/>
            <a:ext cx="12700" cy="6746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354" name="TextBox 158"/>
          <p:cNvSpPr txBox="1">
            <a:spLocks noChangeArrowheads="1"/>
          </p:cNvSpPr>
          <p:nvPr/>
        </p:nvSpPr>
        <p:spPr bwMode="auto">
          <a:xfrm>
            <a:off x="7848600" y="2854325"/>
            <a:ext cx="9906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Arial Narrow" pitchFamily="34" charset="0"/>
              </a:rPr>
              <a:t>Through-layer connection</a:t>
            </a:r>
          </a:p>
        </p:txBody>
      </p:sp>
      <p:sp>
        <p:nvSpPr>
          <p:cNvPr id="185355" name="TextBox 50"/>
          <p:cNvSpPr txBox="1">
            <a:spLocks noChangeArrowheads="1"/>
          </p:cNvSpPr>
          <p:nvPr/>
        </p:nvSpPr>
        <p:spPr bwMode="auto">
          <a:xfrm>
            <a:off x="6096000" y="2130425"/>
            <a:ext cx="9144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Arial Narrow" pitchFamily="34" charset="0"/>
              </a:rPr>
              <a:t>Oxide</a:t>
            </a:r>
          </a:p>
        </p:txBody>
      </p:sp>
      <p:sp>
        <p:nvSpPr>
          <p:cNvPr id="185356" name="Rectangle 51"/>
          <p:cNvSpPr>
            <a:spLocks noChangeArrowheads="1"/>
          </p:cNvSpPr>
          <p:nvPr/>
        </p:nvSpPr>
        <p:spPr bwMode="auto">
          <a:xfrm>
            <a:off x="3276600" y="5181600"/>
            <a:ext cx="76200" cy="91440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85357" name="Rectangle 52"/>
          <p:cNvSpPr>
            <a:spLocks noChangeArrowheads="1"/>
          </p:cNvSpPr>
          <p:nvPr/>
        </p:nvSpPr>
        <p:spPr bwMode="auto">
          <a:xfrm>
            <a:off x="5181600" y="5334000"/>
            <a:ext cx="685800" cy="76200"/>
          </a:xfrm>
          <a:prstGeom prst="rect">
            <a:avLst/>
          </a:prstGeom>
          <a:solidFill>
            <a:srgbClr val="6761E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85358" name="Oval 53"/>
          <p:cNvSpPr>
            <a:spLocks noChangeArrowheads="1"/>
          </p:cNvSpPr>
          <p:nvPr/>
        </p:nvSpPr>
        <p:spPr bwMode="auto">
          <a:xfrm>
            <a:off x="4419600" y="5334000"/>
            <a:ext cx="1524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85359" name="Rectangle 54" descr="Light downward diagonal"/>
          <p:cNvSpPr>
            <a:spLocks noChangeArrowheads="1"/>
          </p:cNvSpPr>
          <p:nvPr/>
        </p:nvSpPr>
        <p:spPr bwMode="auto">
          <a:xfrm>
            <a:off x="2971800" y="5334000"/>
            <a:ext cx="685800" cy="76200"/>
          </a:xfrm>
          <a:prstGeom prst="rect">
            <a:avLst/>
          </a:prstGeom>
          <a:pattFill prst="ltDnDiag">
            <a:fgClr>
              <a:srgbClr val="6600FF"/>
            </a:fgClr>
            <a:bgClr>
              <a:schemeClr val="bg1"/>
            </a:bgClr>
          </a:pattFill>
          <a:ln w="9525">
            <a:pattFill prst="dashHorz">
              <a:fgClr>
                <a:schemeClr val="tx1"/>
              </a:fgClr>
              <a:bgClr>
                <a:srgbClr val="FFFFFF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600" b="1" smtClean="0"/>
              <a:t>MonolithIC 3D - 3 Classes of Solutions</a:t>
            </a:r>
          </a:p>
        </p:txBody>
      </p:sp>
      <p:sp>
        <p:nvSpPr>
          <p:cNvPr id="1873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5425" y="1727200"/>
            <a:ext cx="8759825" cy="4678363"/>
          </a:xfrm>
        </p:spPr>
        <p:txBody>
          <a:bodyPr/>
          <a:lstStyle/>
          <a:p>
            <a:r>
              <a:rPr lang="en-US" b="1" smtClean="0">
                <a:solidFill>
                  <a:srgbClr val="8AC6CD"/>
                </a:solidFill>
              </a:rPr>
              <a:t>RCAT</a:t>
            </a:r>
            <a:r>
              <a:rPr lang="en-US" smtClean="0">
                <a:solidFill>
                  <a:srgbClr val="8AC6CD"/>
                </a:solidFill>
              </a:rPr>
              <a:t> – Process the high temperature on generic structures prior to ‘smart-cut’, and finish with cold processes – Etch &amp; Depositions</a:t>
            </a:r>
          </a:p>
          <a:p>
            <a:r>
              <a:rPr lang="en-US" b="1" smtClean="0">
                <a:solidFill>
                  <a:srgbClr val="8AC6CD"/>
                </a:solidFill>
              </a:rPr>
              <a:t>Gate Replacement</a:t>
            </a:r>
            <a:r>
              <a:rPr lang="en-US" smtClean="0">
                <a:solidFill>
                  <a:srgbClr val="8AC6CD"/>
                </a:solidFill>
              </a:rPr>
              <a:t> (=Gate Last, HKMG) - Process the high temperature on repeating structures prior to ‘smart-cut’, and finish with ‘gate replacement’, cold processes – Etch &amp; Depositions</a:t>
            </a:r>
          </a:p>
          <a:p>
            <a:r>
              <a:rPr lang="en-US" b="1" smtClean="0"/>
              <a:t>Laser Annealing</a:t>
            </a:r>
            <a:r>
              <a:rPr lang="en-US" smtClean="0"/>
              <a:t> – Use short laser pulse to locally heat and anneal the top layer while protecting the interconnection layers below from the top heat (</a:t>
            </a:r>
            <a:r>
              <a:rPr lang="en-US" i="1" smtClean="0">
                <a:solidFill>
                  <a:srgbClr val="0000FF"/>
                </a:solidFill>
              </a:rPr>
              <a:t>More info: Poster 7.12</a:t>
            </a:r>
            <a:r>
              <a:rPr lang="en-US" smtClean="0"/>
              <a:t>)</a:t>
            </a: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95438"/>
            <a:ext cx="91440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2" name="Text Box 5"/>
          <p:cNvSpPr txBox="1">
            <a:spLocks noChangeArrowheads="1"/>
          </p:cNvSpPr>
          <p:nvPr/>
        </p:nvSpPr>
        <p:spPr bwMode="auto">
          <a:xfrm>
            <a:off x="1281113" y="525463"/>
            <a:ext cx="72913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73AE"/>
                </a:solidFill>
                <a:latin typeface="Helvetica" pitchFamily="-84" charset="0"/>
              </a:rPr>
              <a:t>Annealing Trend with Scaling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1719263" y="3200400"/>
            <a:ext cx="2852737" cy="511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3200" b="1" smtClean="0"/>
              <a:t>Two Major Semiconductor Trends help make Monolithic 3D Practical</a:t>
            </a:r>
            <a:endParaRPr lang="en-US" altLang="en-US" sz="2800" b="1" smtClean="0"/>
          </a:p>
        </p:txBody>
      </p:sp>
      <p:sp>
        <p:nvSpPr>
          <p:cNvPr id="34818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2800" b="1" dirty="0" smtClean="0"/>
              <a:t>As we have pushed dimensional scaling:</a:t>
            </a:r>
          </a:p>
          <a:p>
            <a:pPr lvl="1">
              <a:defRPr/>
            </a:pPr>
            <a:r>
              <a:rPr lang="en-US" sz="2400" b="1" dirty="0" smtClean="0">
                <a:cs typeface="Arial" charset="0"/>
              </a:rPr>
              <a:t>The volume of the transistor has scaled</a:t>
            </a:r>
          </a:p>
          <a:p>
            <a:pPr lvl="2">
              <a:defRPr/>
            </a:pPr>
            <a:r>
              <a:rPr lang="en-US" sz="2800" b="1" dirty="0" smtClean="0">
                <a:cs typeface="Arial" charset="0"/>
              </a:rPr>
              <a:t>Bulk µm-sized transistors           FDSOI &amp; </a:t>
            </a:r>
            <a:r>
              <a:rPr lang="en-US" sz="2800" b="1" dirty="0" err="1" smtClean="0">
                <a:cs typeface="Arial" charset="0"/>
              </a:rPr>
              <a:t>FinFet</a:t>
            </a:r>
            <a:r>
              <a:rPr lang="en-US" sz="2800" b="1" dirty="0" smtClean="0">
                <a:cs typeface="Arial" charset="0"/>
              </a:rPr>
              <a:t> </a:t>
            </a:r>
            <a:r>
              <a:rPr lang="en-US" sz="3200" b="1" dirty="0" smtClean="0">
                <a:cs typeface="Arial" charset="0"/>
              </a:rPr>
              <a:t>nm</a:t>
            </a:r>
            <a:r>
              <a:rPr lang="en-US" sz="2800" b="1" dirty="0" smtClean="0">
                <a:cs typeface="Arial" charset="0"/>
              </a:rPr>
              <a:t> transistors</a:t>
            </a:r>
          </a:p>
          <a:p>
            <a:pPr lvl="1">
              <a:defRPr/>
            </a:pPr>
            <a:r>
              <a:rPr lang="en-US" sz="2400" b="1" dirty="0" smtClean="0">
                <a:cs typeface="Arial" charset="0"/>
              </a:rPr>
              <a:t>High temperature exposure times have trended lower</a:t>
            </a:r>
          </a:p>
          <a:p>
            <a:pPr lvl="2">
              <a:defRPr/>
            </a:pPr>
            <a:r>
              <a:rPr lang="en-US" sz="2800" b="1" dirty="0" smtClean="0">
                <a:cs typeface="Arial" charset="0"/>
              </a:rPr>
              <a:t>Shallower &amp; sharper junctions, tighter pitches, etc.</a:t>
            </a:r>
          </a:p>
          <a:p>
            <a:pPr lvl="2">
              <a:defRPr/>
            </a:pPr>
            <a:endParaRPr lang="en-US" sz="2800" b="1" dirty="0" smtClean="0">
              <a:cs typeface="Arial" charset="0"/>
            </a:endParaRPr>
          </a:p>
          <a:p>
            <a:pPr lvl="2">
              <a:defRPr/>
            </a:pPr>
            <a:endParaRPr lang="en-US" sz="2800" b="1" dirty="0" smtClean="0">
              <a:cs typeface="Arial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sz="2800" b="1" dirty="0" smtClean="0"/>
              <a:t>=&gt; Much less to heat and for much shorter time</a:t>
            </a:r>
          </a:p>
        </p:txBody>
      </p:sp>
      <p:sp>
        <p:nvSpPr>
          <p:cNvPr id="193539" name="Slide Number Placeholder 4"/>
          <p:cNvSpPr txBox="1">
            <a:spLocks noGrp="1"/>
          </p:cNvSpPr>
          <p:nvPr/>
        </p:nvSpPr>
        <p:spPr bwMode="auto">
          <a:xfrm>
            <a:off x="7667625" y="6435725"/>
            <a:ext cx="1019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Wingdings" pitchFamily="2" charset="2"/>
              <a:buNone/>
            </a:pPr>
            <a:fld id="{DF83B26D-1C2C-49D2-806E-A01C08A5D209}" type="slidenum">
              <a:rPr lang="en-US" altLang="en-US" sz="1000">
                <a:latin typeface="Helvetica-Light"/>
              </a:rPr>
              <a:pPr algn="r">
                <a:spcBef>
                  <a:spcPct val="20000"/>
                </a:spcBef>
                <a:buFont typeface="Wingdings" pitchFamily="2" charset="2"/>
                <a:buNone/>
              </a:pPr>
              <a:t>39</a:t>
            </a:fld>
            <a:endParaRPr lang="en-US" altLang="en-US" sz="1000">
              <a:latin typeface="Helvetica-Light"/>
            </a:endParaRPr>
          </a:p>
        </p:txBody>
      </p:sp>
      <p:cxnSp>
        <p:nvCxnSpPr>
          <p:cNvPr id="193540" name="Straight Arrow Connector 6"/>
          <p:cNvCxnSpPr>
            <a:cxnSpLocks noChangeShapeType="1"/>
          </p:cNvCxnSpPr>
          <p:nvPr/>
        </p:nvCxnSpPr>
        <p:spPr bwMode="auto">
          <a:xfrm>
            <a:off x="5918200" y="2859088"/>
            <a:ext cx="522288" cy="0"/>
          </a:xfrm>
          <a:prstGeom prst="straightConnector1">
            <a:avLst/>
          </a:prstGeom>
          <a:noFill/>
          <a:ln w="53975" algn="ctr">
            <a:solidFill>
              <a:srgbClr val="0066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 idx="4294967295"/>
          </p:nvPr>
        </p:nvSpPr>
        <p:spPr>
          <a:xfrm>
            <a:off x="0" y="360363"/>
            <a:ext cx="9144000" cy="1009650"/>
          </a:xfrm>
        </p:spPr>
        <p:txBody>
          <a:bodyPr/>
          <a:lstStyle/>
          <a:p>
            <a:pPr eaLnBrk="1" hangingPunct="1"/>
            <a:r>
              <a:rPr lang="en-US" sz="3200" b="1" smtClean="0">
                <a:latin typeface="Arial Narrow" pitchFamily="34" charset="0"/>
              </a:rPr>
              <a:t>Connectivity Consumes 70-80% of Total Power @ 22nm</a:t>
            </a:r>
            <a:r>
              <a:rPr lang="en-US" sz="2800" b="1" i="1" smtClean="0">
                <a:latin typeface="Arial Narrow" pitchFamily="34" charset="0"/>
              </a:rPr>
              <a:t/>
            </a:r>
            <a:br>
              <a:rPr lang="en-US" sz="2800" b="1" i="1" smtClean="0">
                <a:latin typeface="Arial Narrow" pitchFamily="34" charset="0"/>
              </a:rPr>
            </a:br>
            <a:r>
              <a:rPr lang="en-US" sz="2800" b="1" smtClean="0">
                <a:latin typeface="Arial Narrow" pitchFamily="34" charset="0"/>
              </a:rPr>
              <a:t>Repeaters Consume Exponentially More Power and Area</a:t>
            </a:r>
          </a:p>
        </p:txBody>
      </p:sp>
      <p:sp>
        <p:nvSpPr>
          <p:cNvPr id="4" name="Footer Placeholder 3"/>
          <p:cNvSpPr txBox="1">
            <a:spLocks noGrp="1"/>
          </p:cNvSpPr>
          <p:nvPr/>
        </p:nvSpPr>
        <p:spPr bwMode="auto">
          <a:xfrm>
            <a:off x="3048000" y="6435725"/>
            <a:ext cx="2895600" cy="238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1000">
                <a:solidFill>
                  <a:srgbClr val="0073AE"/>
                </a:solidFill>
                <a:latin typeface="+mj-lt"/>
                <a:cs typeface="Arial" pitchFamily="34" charset="0"/>
              </a:rPr>
              <a:t>MonolithIC 3D</a:t>
            </a:r>
            <a:r>
              <a:rPr lang="en-US" sz="1000">
                <a:solidFill>
                  <a:srgbClr val="0073AE"/>
                </a:solidFill>
                <a:latin typeface="+mj-lt"/>
                <a:cs typeface="Arial" pitchFamily="34" charset="0"/>
                <a:sym typeface="Symbol" pitchFamily="18" charset="2"/>
              </a:rPr>
              <a:t></a:t>
            </a:r>
            <a:r>
              <a:rPr lang="en-US" sz="1000">
                <a:solidFill>
                  <a:srgbClr val="0073AE"/>
                </a:solidFill>
                <a:latin typeface="+mj-lt"/>
                <a:cs typeface="Arial" pitchFamily="34" charset="0"/>
              </a:rPr>
              <a:t> Inc. Patents Pending</a:t>
            </a:r>
          </a:p>
        </p:txBody>
      </p:sp>
      <p:sp>
        <p:nvSpPr>
          <p:cNvPr id="23555" name="Slide Number Placeholder 4"/>
          <p:cNvSpPr txBox="1">
            <a:spLocks noGrp="1"/>
          </p:cNvSpPr>
          <p:nvPr/>
        </p:nvSpPr>
        <p:spPr bwMode="auto">
          <a:xfrm>
            <a:off x="7667625" y="6435725"/>
            <a:ext cx="1019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Wingdings" pitchFamily="2" charset="2"/>
              <a:buNone/>
            </a:pPr>
            <a:endParaRPr lang="en-US" sz="1000">
              <a:latin typeface="Helvetica" pitchFamily="-84" charset="0"/>
            </a:endParaRPr>
          </a:p>
        </p:txBody>
      </p:sp>
      <p:sp>
        <p:nvSpPr>
          <p:cNvPr id="23556" name="TextBox 8"/>
          <p:cNvSpPr txBox="1">
            <a:spLocks noChangeArrowheads="1"/>
          </p:cNvSpPr>
          <p:nvPr/>
        </p:nvSpPr>
        <p:spPr bwMode="auto">
          <a:xfrm>
            <a:off x="5668963" y="6400800"/>
            <a:ext cx="3694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Arial Narrow" pitchFamily="34" charset="0"/>
              </a:rPr>
              <a:t>Source: IBM POWER processors</a:t>
            </a:r>
          </a:p>
          <a:p>
            <a:r>
              <a:rPr lang="en-US" sz="1200">
                <a:latin typeface="Arial Narrow" pitchFamily="34" charset="0"/>
              </a:rPr>
              <a:t>R. Puri, et al., SRC Interconnect Forum, 2006</a:t>
            </a:r>
          </a:p>
        </p:txBody>
      </p:sp>
      <p:pic>
        <p:nvPicPr>
          <p:cNvPr id="23557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50" y="1663700"/>
            <a:ext cx="5572125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Rectangle 12"/>
          <p:cNvSpPr>
            <a:spLocks noChangeArrowheads="1"/>
          </p:cNvSpPr>
          <p:nvPr/>
        </p:nvSpPr>
        <p:spPr bwMode="auto">
          <a:xfrm>
            <a:off x="5540375" y="6491288"/>
            <a:ext cx="319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endParaRPr lang="en-US" b="1" i="1">
              <a:solidFill>
                <a:srgbClr val="0066CC"/>
              </a:solidFill>
            </a:endParaRPr>
          </a:p>
        </p:txBody>
      </p:sp>
      <p:pic>
        <p:nvPicPr>
          <p:cNvPr id="23559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467225"/>
            <a:ext cx="562292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Rectangle 12"/>
          <p:cNvSpPr>
            <a:spLocks noChangeArrowheads="1"/>
          </p:cNvSpPr>
          <p:nvPr/>
        </p:nvSpPr>
        <p:spPr bwMode="auto">
          <a:xfrm>
            <a:off x="4314825" y="2886075"/>
            <a:ext cx="1476375" cy="419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1" name="Content Placeholder 2"/>
          <p:cNvSpPr>
            <a:spLocks noGrp="1"/>
          </p:cNvSpPr>
          <p:nvPr>
            <p:ph idx="4294967295"/>
          </p:nvPr>
        </p:nvSpPr>
        <p:spPr>
          <a:xfrm>
            <a:off x="4357688" y="1714500"/>
            <a:ext cx="4310062" cy="2043113"/>
          </a:xfrm>
        </p:spPr>
        <p:txBody>
          <a:bodyPr/>
          <a:lstStyle/>
          <a:p>
            <a:pPr eaLnBrk="1" hangingPunct="1">
              <a:lnSpc>
                <a:spcPct val="130000"/>
              </a:lnSpc>
              <a:spcBef>
                <a:spcPct val="0"/>
              </a:spcBef>
            </a:pPr>
            <a:r>
              <a:rPr lang="en-US" sz="1800" b="1" i="1" smtClean="0">
                <a:latin typeface="Arial Narrow" pitchFamily="34" charset="0"/>
              </a:rPr>
              <a:t>At 22nm, on-chip connectivity consumes        </a:t>
            </a:r>
            <a:r>
              <a:rPr lang="en-US" sz="2000" b="1" i="1" smtClean="0">
                <a:solidFill>
                  <a:srgbClr val="0000CC"/>
                </a:solidFill>
                <a:latin typeface="Arial Narrow" pitchFamily="34" charset="0"/>
              </a:rPr>
              <a:t>70-80% of total power</a:t>
            </a:r>
            <a:endParaRPr lang="en-US" sz="2000" b="1" i="1" smtClean="0">
              <a:latin typeface="Arial Narrow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</a:pPr>
            <a:r>
              <a:rPr lang="en-US" sz="1800" b="1" i="1" smtClean="0">
                <a:latin typeface="Arial Narrow" pitchFamily="34" charset="0"/>
              </a:rPr>
              <a:t>Repeater count increases exponentially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</a:pPr>
            <a:r>
              <a:rPr lang="en-US" sz="1800" b="1" i="1" smtClean="0">
                <a:latin typeface="Arial Narrow" pitchFamily="34" charset="0"/>
              </a:rPr>
              <a:t>At 45nm, repeaters are &gt; 50% of total leakage</a:t>
            </a:r>
            <a:endParaRPr lang="en-US" sz="2000" b="1" i="1" smtClean="0">
              <a:solidFill>
                <a:srgbClr val="0000CC"/>
              </a:solidFill>
              <a:latin typeface="Arial Narrow" pitchFamily="34" charset="0"/>
            </a:endParaRPr>
          </a:p>
          <a:p>
            <a:pPr lvl="1" algn="ctr" eaLnBrk="1" hangingPunct="1">
              <a:lnSpc>
                <a:spcPct val="130000"/>
              </a:lnSpc>
              <a:spcBef>
                <a:spcPct val="0"/>
              </a:spcBef>
            </a:pPr>
            <a:endParaRPr lang="en-US" sz="1800" i="1" smtClean="0">
              <a:latin typeface="Arial Narrow" pitchFamily="34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b="1" smtClean="0"/>
              <a:t>LSA 100A – Short Pulse, Small Spot</a:t>
            </a:r>
          </a:p>
        </p:txBody>
      </p:sp>
      <p:pic>
        <p:nvPicPr>
          <p:cNvPr id="19558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0750" y="1614488"/>
            <a:ext cx="6953250" cy="31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587" name="Text Box 6"/>
          <p:cNvSpPr txBox="1">
            <a:spLocks noChangeArrowheads="1"/>
          </p:cNvSpPr>
          <p:nvPr/>
        </p:nvSpPr>
        <p:spPr bwMode="auto">
          <a:xfrm>
            <a:off x="0" y="3389313"/>
            <a:ext cx="2279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Dwell time ~ 275µs</a:t>
            </a:r>
          </a:p>
        </p:txBody>
      </p:sp>
      <p:pic>
        <p:nvPicPr>
          <p:cNvPr id="19558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8850" y="4638675"/>
            <a:ext cx="66294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Slide Number Placeholder 2"/>
          <p:cNvSpPr txBox="1">
            <a:spLocks noGrp="1"/>
          </p:cNvSpPr>
          <p:nvPr/>
        </p:nvSpPr>
        <p:spPr bwMode="auto">
          <a:xfrm>
            <a:off x="7921625" y="6388100"/>
            <a:ext cx="1019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Wingdings" pitchFamily="2" charset="2"/>
              <a:buNone/>
            </a:pPr>
            <a:endParaRPr lang="en-US" sz="1000">
              <a:latin typeface="Helvetica" pitchFamily="-84" charset="0"/>
            </a:endParaRPr>
          </a:p>
        </p:txBody>
      </p:sp>
      <p:sp>
        <p:nvSpPr>
          <p:cNvPr id="197634" name="Title 1"/>
          <p:cNvSpPr txBox="1">
            <a:spLocks/>
          </p:cNvSpPr>
          <p:nvPr/>
        </p:nvSpPr>
        <p:spPr bwMode="auto">
          <a:xfrm>
            <a:off x="0" y="331788"/>
            <a:ext cx="914400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73AE"/>
                </a:solidFill>
              </a:rPr>
              <a:t>Activate/Anneal at High Temperature &gt;1000</a:t>
            </a:r>
            <a:r>
              <a:rPr lang="en-US" sz="3200" b="1">
                <a:solidFill>
                  <a:srgbClr val="0073AE"/>
                </a:solidFill>
                <a:sym typeface="Symbol" pitchFamily="18" charset="2"/>
              </a:rPr>
              <a:t>C</a:t>
            </a:r>
            <a:r>
              <a:rPr lang="en-US" sz="3200" b="1">
                <a:solidFill>
                  <a:srgbClr val="0073AE"/>
                </a:solidFill>
              </a:rPr>
              <a:t>)</a:t>
            </a:r>
          </a:p>
          <a:p>
            <a:pPr algn="ctr"/>
            <a:r>
              <a:rPr lang="en-US" sz="3200" b="1">
                <a:solidFill>
                  <a:srgbClr val="0073AE"/>
                </a:solidFill>
              </a:rPr>
              <a:t> without Heating the Bottom Layers (&lt;400</a:t>
            </a:r>
            <a:r>
              <a:rPr lang="en-US" sz="3200" b="1">
                <a:solidFill>
                  <a:srgbClr val="0073AE"/>
                </a:solidFill>
                <a:sym typeface="Symbol" pitchFamily="18" charset="2"/>
              </a:rPr>
              <a:t>°C</a:t>
            </a:r>
            <a:r>
              <a:rPr lang="en-US" sz="3200" b="1">
                <a:solidFill>
                  <a:srgbClr val="0073AE"/>
                </a:solidFill>
              </a:rPr>
              <a:t>)</a:t>
            </a:r>
            <a:endParaRPr lang="en-US" sz="3200" b="1">
              <a:solidFill>
                <a:srgbClr val="009900"/>
              </a:solidFill>
            </a:endParaRPr>
          </a:p>
        </p:txBody>
      </p:sp>
      <p:sp>
        <p:nvSpPr>
          <p:cNvPr id="197635" name="Footer Placeholder 3"/>
          <p:cNvSpPr txBox="1">
            <a:spLocks noGrp="1"/>
          </p:cNvSpPr>
          <p:nvPr/>
        </p:nvSpPr>
        <p:spPr bwMode="auto">
          <a:xfrm>
            <a:off x="3589338" y="6502400"/>
            <a:ext cx="2895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000">
                <a:solidFill>
                  <a:srgbClr val="0073AE"/>
                </a:solidFill>
              </a:rPr>
              <a:t>MonolithIC 3D</a:t>
            </a:r>
            <a:r>
              <a:rPr lang="en-US" sz="1000">
                <a:solidFill>
                  <a:srgbClr val="0073AE"/>
                </a:solidFill>
                <a:sym typeface="Symbol" pitchFamily="18" charset="2"/>
              </a:rPr>
              <a:t></a:t>
            </a:r>
            <a:r>
              <a:rPr lang="en-US" sz="1000">
                <a:solidFill>
                  <a:srgbClr val="0073AE"/>
                </a:solidFill>
              </a:rPr>
              <a:t> Inc. Patents Pending</a:t>
            </a:r>
          </a:p>
        </p:txBody>
      </p:sp>
      <p:pic>
        <p:nvPicPr>
          <p:cNvPr id="197636" name="Picture 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463" y="2774950"/>
            <a:ext cx="831532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7" name="Picture 6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0488" y="1654175"/>
            <a:ext cx="51530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38" name="Text Box 7"/>
          <p:cNvSpPr txBox="1">
            <a:spLocks noChangeArrowheads="1"/>
          </p:cNvSpPr>
          <p:nvPr/>
        </p:nvSpPr>
        <p:spPr bwMode="auto">
          <a:xfrm>
            <a:off x="7724775" y="2944813"/>
            <a:ext cx="1419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3300"/>
                </a:solidFill>
              </a:rPr>
              <a:t>&gt;1000</a:t>
            </a:r>
            <a:r>
              <a:rPr lang="en-US" b="1" i="1">
                <a:solidFill>
                  <a:srgbClr val="FF3300"/>
                </a:solidFill>
                <a:sym typeface="Symbol" pitchFamily="18" charset="2"/>
              </a:rPr>
              <a:t>°C</a:t>
            </a:r>
            <a:endParaRPr lang="en-US" b="1" i="1">
              <a:solidFill>
                <a:srgbClr val="FF3300"/>
              </a:solidFill>
            </a:endParaRPr>
          </a:p>
        </p:txBody>
      </p:sp>
      <p:sp>
        <p:nvSpPr>
          <p:cNvPr id="197639" name="Text Box 8"/>
          <p:cNvSpPr txBox="1">
            <a:spLocks noChangeArrowheads="1"/>
          </p:cNvSpPr>
          <p:nvPr/>
        </p:nvSpPr>
        <p:spPr bwMode="auto">
          <a:xfrm>
            <a:off x="7864475" y="4545013"/>
            <a:ext cx="12795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009900"/>
                </a:solidFill>
              </a:rPr>
              <a:t>&lt;400</a:t>
            </a:r>
            <a:r>
              <a:rPr lang="en-US" sz="2000" b="1" i="1">
                <a:solidFill>
                  <a:srgbClr val="009900"/>
                </a:solidFill>
                <a:sym typeface="Symbol" pitchFamily="18" charset="2"/>
              </a:rPr>
              <a:t>°C</a:t>
            </a:r>
            <a:endParaRPr lang="en-US" sz="2000" b="1" i="1">
              <a:solidFill>
                <a:srgbClr val="009900"/>
              </a:solidFill>
            </a:endParaRPr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640" name="Text Box 9"/>
          <p:cNvSpPr txBox="1">
            <a:spLocks noChangeArrowheads="1"/>
          </p:cNvSpPr>
          <p:nvPr/>
        </p:nvSpPr>
        <p:spPr bwMode="auto">
          <a:xfrm>
            <a:off x="7483475" y="4113213"/>
            <a:ext cx="33655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>
                <a:solidFill>
                  <a:srgbClr val="009900"/>
                </a:solidFill>
              </a:rPr>
              <a:t>}</a:t>
            </a:r>
          </a:p>
        </p:txBody>
      </p:sp>
      <p:sp>
        <p:nvSpPr>
          <p:cNvPr id="197641" name="Rectangle 10"/>
          <p:cNvSpPr>
            <a:spLocks noChangeArrowheads="1"/>
          </p:cNvSpPr>
          <p:nvPr/>
        </p:nvSpPr>
        <p:spPr bwMode="auto">
          <a:xfrm>
            <a:off x="7451725" y="2817813"/>
            <a:ext cx="322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</a:rPr>
              <a:t>}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600" b="1" smtClean="0"/>
              <a:t>Process Window Set to Avoid Damage</a:t>
            </a:r>
            <a:r>
              <a:rPr lang="en-US" sz="3600" smtClean="0"/>
              <a:t> </a:t>
            </a:r>
          </a:p>
        </p:txBody>
      </p:sp>
      <p:pic>
        <p:nvPicPr>
          <p:cNvPr id="199682" name="Picture 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0" y="1630363"/>
            <a:ext cx="8154988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3" name="Rectangle 23"/>
          <p:cNvSpPr>
            <a:spLocks noChangeArrowheads="1"/>
          </p:cNvSpPr>
          <p:nvPr/>
        </p:nvSpPr>
        <p:spPr bwMode="auto">
          <a:xfrm>
            <a:off x="442913" y="5713413"/>
            <a:ext cx="8183562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200">
                <a:ea typeface="ＭＳ Ｐゴシック" pitchFamily="34" charset="-128"/>
              </a:rPr>
              <a:t>Temperature variation at the 20 nm thick Si source/drain region in the upper active layer during laser annealing. </a:t>
            </a:r>
          </a:p>
          <a:p>
            <a:pPr>
              <a:lnSpc>
                <a:spcPct val="90000"/>
              </a:lnSpc>
            </a:pPr>
            <a:r>
              <a:rPr lang="en-US" altLang="ja-JP" sz="1200">
                <a:ea typeface="ＭＳ Ｐゴシック" pitchFamily="34" charset="-128"/>
              </a:rPr>
              <a:t>Note that the shield layers are very effective in preventing any large thermal excursions in the lower layers</a:t>
            </a:r>
            <a:endParaRPr lang="en-US" altLang="ja-JP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altLang="en-US" sz="3200" b="1" smtClean="0"/>
              <a:t>Dopant Activation by Laser: IEDM13 Example</a:t>
            </a:r>
          </a:p>
        </p:txBody>
      </p:sp>
      <p:sp>
        <p:nvSpPr>
          <p:cNvPr id="201730" name="Content Placeholder 2"/>
          <p:cNvSpPr>
            <a:spLocks noGrp="1"/>
          </p:cNvSpPr>
          <p:nvPr>
            <p:ph idx="4294967295"/>
          </p:nvPr>
        </p:nvSpPr>
        <p:spPr>
          <a:xfrm>
            <a:off x="0" y="1638300"/>
            <a:ext cx="9144000" cy="4678363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b="1" smtClean="0"/>
              <a:t>Taiwan National Nano Device Laboratory: IEDM13-</a:t>
            </a:r>
            <a:r>
              <a:rPr lang="en-US" altLang="en-US" sz="2000" b="1" smtClean="0"/>
              <a:t>Paper #9.3</a:t>
            </a:r>
            <a:endParaRPr lang="en-US" altLang="en-US" sz="1800" b="1" smtClean="0"/>
          </a:p>
          <a:p>
            <a:pPr lvl="1"/>
            <a:r>
              <a:rPr lang="en-US" altLang="en-US" b="1" smtClean="0">
                <a:cs typeface="Arial" charset="0"/>
              </a:rPr>
              <a:t>‘green’ laser: HIPPO 532QW Nd/YAG, 532nm wavelength, 13nS pulse width, 25cm/s scanning speed, and 2.7mmx60µm beam size</a:t>
            </a:r>
          </a:p>
          <a:p>
            <a:pPr lvl="1"/>
            <a:r>
              <a:rPr lang="en-US" altLang="en-US" b="1" smtClean="0">
                <a:cs typeface="Arial" charset="0"/>
              </a:rPr>
              <a:t>“Researchers from Taiwan’s National Nano Device Laboratories avoided the use of TSVs by fabricating a </a:t>
            </a:r>
            <a:r>
              <a:rPr lang="en-US" altLang="en-US" b="1" u="sng" smtClean="0">
                <a:cs typeface="Arial" charset="0"/>
              </a:rPr>
              <a:t>monolithic</a:t>
            </a:r>
            <a:r>
              <a:rPr lang="en-US" altLang="en-US" b="1" smtClean="0">
                <a:cs typeface="Arial" charset="0"/>
              </a:rPr>
              <a:t> sub-50-nm 3D chip, which integrates high-speed logic and nonvolatile and SRAM memories...</a:t>
            </a:r>
            <a:r>
              <a:rPr lang="en-US" altLang="en-US" smtClean="0">
                <a:cs typeface="Arial" charset="0"/>
              </a:rPr>
              <a:t> </a:t>
            </a:r>
            <a:r>
              <a:rPr lang="en-US" altLang="en-US" b="1" smtClean="0">
                <a:cs typeface="Arial" charset="0"/>
              </a:rPr>
              <a:t>The monolithic 3D architecture demonstrated high performance – 3-ps logic circuits, 1-T 500ns nonvolatile memories and 6T SRAMs with low noise and small footprints”</a:t>
            </a:r>
            <a:r>
              <a:rPr lang="en-US" altLang="en-US" smtClean="0">
                <a:cs typeface="Arial" charset="0"/>
              </a:rPr>
              <a:t> </a:t>
            </a:r>
          </a:p>
        </p:txBody>
      </p:sp>
      <p:sp>
        <p:nvSpPr>
          <p:cNvPr id="201731" name="Slide Number Placeholder 4"/>
          <p:cNvSpPr txBox="1">
            <a:spLocks noGrp="1"/>
          </p:cNvSpPr>
          <p:nvPr/>
        </p:nvSpPr>
        <p:spPr bwMode="auto">
          <a:xfrm>
            <a:off x="7667625" y="6435725"/>
            <a:ext cx="1019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Wingdings" pitchFamily="2" charset="2"/>
              <a:buNone/>
            </a:pPr>
            <a:fld id="{40BAC13F-1037-4B4A-8B3D-040115EC2312}" type="slidenum">
              <a:rPr lang="en-US" altLang="en-US" sz="1000">
                <a:latin typeface="Helvetica-Light"/>
              </a:rPr>
              <a:pPr algn="r">
                <a:spcBef>
                  <a:spcPct val="20000"/>
                </a:spcBef>
                <a:buFont typeface="Wingdings" pitchFamily="2" charset="2"/>
                <a:buNone/>
              </a:pPr>
              <a:t>43</a:t>
            </a:fld>
            <a:endParaRPr lang="en-US" altLang="en-US" sz="1000">
              <a:latin typeface="Helvetica-Light"/>
            </a:endParaRPr>
          </a:p>
        </p:txBody>
      </p:sp>
      <p:pic>
        <p:nvPicPr>
          <p:cNvPr id="201732" name="Picture 1" descr="C:\Users\Gary\AppData\Local\Microsoft\Windows\Temporary Internet Files\Content.Outlook\ARFDS268\Figure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2250" y="4797425"/>
            <a:ext cx="5491163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600" b="1" smtClean="0"/>
              <a:t>Enabling Technology </a:t>
            </a:r>
            <a:br>
              <a:rPr lang="en-US" sz="3600" b="1" smtClean="0"/>
            </a:br>
            <a:r>
              <a:rPr lang="en-US" sz="3600" b="1" smtClean="0"/>
              <a:t>for the Semiconductor Industry</a:t>
            </a:r>
          </a:p>
        </p:txBody>
      </p:sp>
      <p:pic>
        <p:nvPicPr>
          <p:cNvPr id="20377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14488"/>
            <a:ext cx="8761413" cy="470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itle 1"/>
          <p:cNvSpPr>
            <a:spLocks noGrp="1"/>
          </p:cNvSpPr>
          <p:nvPr>
            <p:ph type="title" idx="4294967295"/>
          </p:nvPr>
        </p:nvSpPr>
        <p:spPr>
          <a:xfrm>
            <a:off x="446088" y="211138"/>
            <a:ext cx="8620125" cy="1143000"/>
          </a:xfrm>
        </p:spPr>
        <p:txBody>
          <a:bodyPr/>
          <a:lstStyle/>
          <a:p>
            <a:r>
              <a:rPr lang="en-US" sz="3600" b="1" smtClean="0"/>
              <a:t>Monolithic 3D Provides an </a:t>
            </a:r>
            <a:br>
              <a:rPr lang="en-US" sz="3600" b="1" smtClean="0"/>
            </a:br>
            <a:r>
              <a:rPr lang="en-US" sz="3600" b="1" smtClean="0"/>
              <a:t>Attractive Path to…</a:t>
            </a:r>
          </a:p>
        </p:txBody>
      </p:sp>
      <p:sp>
        <p:nvSpPr>
          <p:cNvPr id="205826" name="Content Placeholder 2"/>
          <p:cNvSpPr>
            <a:spLocks noGrp="1"/>
          </p:cNvSpPr>
          <p:nvPr>
            <p:ph idx="4294967295"/>
          </p:nvPr>
        </p:nvSpPr>
        <p:spPr>
          <a:xfrm>
            <a:off x="4470400" y="1738313"/>
            <a:ext cx="5726113" cy="4524375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Blip>
                <a:blip r:embed="rId3"/>
              </a:buBlip>
            </a:pPr>
            <a:r>
              <a:rPr lang="en-US" sz="1800" u="sng" smtClean="0">
                <a:latin typeface="Arial Narrow" pitchFamily="34" charset="0"/>
              </a:rPr>
              <a:t>3D-CMOS</a:t>
            </a:r>
            <a:r>
              <a:rPr lang="en-US" sz="1800" smtClean="0">
                <a:latin typeface="Arial Narrow" pitchFamily="34" charset="0"/>
              </a:rPr>
              <a:t>: Monolithic 3D Logic Technology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Blip>
                <a:blip r:embed="rId3"/>
              </a:buBlip>
            </a:pPr>
            <a:r>
              <a:rPr lang="en-US" sz="1800" u="sng" smtClean="0">
                <a:latin typeface="Arial Narrow" pitchFamily="34" charset="0"/>
              </a:rPr>
              <a:t>3D-FPGA</a:t>
            </a:r>
            <a:r>
              <a:rPr lang="en-US" sz="1800" smtClean="0">
                <a:latin typeface="Arial Narrow" pitchFamily="34" charset="0"/>
              </a:rPr>
              <a:t>: Monolithic 3D Programmable Logic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Blip>
                <a:blip r:embed="rId3"/>
              </a:buBlip>
            </a:pPr>
            <a:r>
              <a:rPr lang="en-US" sz="1800" u="sng" smtClean="0">
                <a:latin typeface="Arial Narrow" pitchFamily="34" charset="0"/>
              </a:rPr>
              <a:t>3D-GateArray</a:t>
            </a:r>
            <a:r>
              <a:rPr lang="en-US" sz="1800" smtClean="0">
                <a:latin typeface="Arial Narrow" pitchFamily="34" charset="0"/>
              </a:rPr>
              <a:t>: Monolithic 3D Gate Array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Blip>
                <a:blip r:embed="rId3"/>
              </a:buBlip>
            </a:pPr>
            <a:r>
              <a:rPr lang="en-US" sz="1800" u="sng" smtClean="0">
                <a:latin typeface="Arial Narrow" pitchFamily="34" charset="0"/>
              </a:rPr>
              <a:t>3D-Repair</a:t>
            </a:r>
            <a:r>
              <a:rPr lang="en-US" sz="1800" smtClean="0">
                <a:latin typeface="Arial Narrow" pitchFamily="34" charset="0"/>
              </a:rPr>
              <a:t>: Yield recovery for high-density chips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Blip>
                <a:blip r:embed="rId3"/>
              </a:buBlip>
            </a:pPr>
            <a:endParaRPr lang="en-US" sz="500" smtClean="0">
              <a:latin typeface="Arial Narrow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Blip>
                <a:blip r:embed="rId3"/>
              </a:buBlip>
            </a:pPr>
            <a:r>
              <a:rPr lang="en-US" sz="1800" u="sng" smtClean="0">
                <a:latin typeface="Arial Narrow" pitchFamily="34" charset="0"/>
              </a:rPr>
              <a:t>3D-DRAM</a:t>
            </a:r>
            <a:r>
              <a:rPr lang="en-US" sz="1800" smtClean="0">
                <a:latin typeface="Arial Narrow" pitchFamily="34" charset="0"/>
              </a:rPr>
              <a:t>: Monolithic 3D DRAM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Blip>
                <a:blip r:embed="rId3"/>
              </a:buBlip>
            </a:pPr>
            <a:r>
              <a:rPr lang="en-US" sz="1800" u="sng" smtClean="0">
                <a:latin typeface="Arial Narrow" pitchFamily="34" charset="0"/>
              </a:rPr>
              <a:t>3D-RRAM</a:t>
            </a:r>
            <a:r>
              <a:rPr lang="en-US" sz="1800" smtClean="0">
                <a:latin typeface="Arial Narrow" pitchFamily="34" charset="0"/>
              </a:rPr>
              <a:t>: Monolithic 3D RRAM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Blip>
                <a:blip r:embed="rId3"/>
              </a:buBlip>
            </a:pPr>
            <a:r>
              <a:rPr lang="en-US" sz="1800" u="sng" smtClean="0">
                <a:latin typeface="Arial Narrow" pitchFamily="34" charset="0"/>
              </a:rPr>
              <a:t>3D-Flash</a:t>
            </a:r>
            <a:r>
              <a:rPr lang="en-US" sz="1800" smtClean="0">
                <a:latin typeface="Arial Narrow" pitchFamily="34" charset="0"/>
              </a:rPr>
              <a:t>: Monolithic 3D Flash Memory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Blip>
                <a:blip r:embed="rId3"/>
              </a:buBlip>
            </a:pPr>
            <a:endParaRPr lang="en-US" sz="500" smtClean="0">
              <a:latin typeface="Arial Narrow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Blip>
                <a:blip r:embed="rId3"/>
              </a:buBlip>
            </a:pPr>
            <a:endParaRPr lang="en-US" sz="500" smtClean="0">
              <a:latin typeface="Arial Narrow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Blip>
                <a:blip r:embed="rId3"/>
              </a:buBlip>
            </a:pPr>
            <a:r>
              <a:rPr lang="en-US" sz="1800" u="sng" smtClean="0">
                <a:latin typeface="Arial Narrow" pitchFamily="34" charset="0"/>
              </a:rPr>
              <a:t>3D-Imagers</a:t>
            </a:r>
            <a:r>
              <a:rPr lang="en-US" sz="1800" smtClean="0">
                <a:latin typeface="Arial Narrow" pitchFamily="34" charset="0"/>
              </a:rPr>
              <a:t>: Monolithic 3D Image Sensor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Blip>
                <a:blip r:embed="rId3"/>
              </a:buBlip>
            </a:pPr>
            <a:r>
              <a:rPr lang="en-US" sz="1800" u="sng" smtClean="0">
                <a:latin typeface="Arial Narrow" pitchFamily="34" charset="0"/>
              </a:rPr>
              <a:t>3D-MicroDisplay</a:t>
            </a:r>
            <a:r>
              <a:rPr lang="en-US" sz="1800" smtClean="0">
                <a:latin typeface="Arial Narrow" pitchFamily="34" charset="0"/>
              </a:rPr>
              <a:t>: Monolithic 3D Display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Blip>
                <a:blip r:embed="rId3"/>
              </a:buBlip>
            </a:pPr>
            <a:r>
              <a:rPr lang="en-US" sz="1800" u="sng" smtClean="0">
                <a:latin typeface="Arial Narrow" pitchFamily="34" charset="0"/>
              </a:rPr>
              <a:t>3D-LED</a:t>
            </a:r>
            <a:r>
              <a:rPr lang="en-US" sz="1800" smtClean="0">
                <a:latin typeface="Arial Narrow" pitchFamily="34" charset="0"/>
              </a:rPr>
              <a:t>: Monolithic 3D LED</a:t>
            </a:r>
          </a:p>
        </p:txBody>
      </p:sp>
      <p:sp>
        <p:nvSpPr>
          <p:cNvPr id="8" name="Rectangle 7"/>
          <p:cNvSpPr/>
          <p:nvPr/>
        </p:nvSpPr>
        <p:spPr>
          <a:xfrm>
            <a:off x="446564" y="1795940"/>
            <a:ext cx="2339166" cy="1147762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13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70C0"/>
                </a:solidFill>
                <a:latin typeface="Arial Narrow" pitchFamily="34" charset="0"/>
              </a:rPr>
              <a:t>Monolithic 3D Integration with Ion-Cut Technology</a:t>
            </a:r>
          </a:p>
        </p:txBody>
      </p:sp>
      <p:sp>
        <p:nvSpPr>
          <p:cNvPr id="9" name="Left Brace 8"/>
          <p:cNvSpPr/>
          <p:nvPr/>
        </p:nvSpPr>
        <p:spPr>
          <a:xfrm>
            <a:off x="2702437" y="1676400"/>
            <a:ext cx="381000" cy="4648200"/>
          </a:xfrm>
          <a:prstGeom prst="leftBrace">
            <a:avLst/>
          </a:prstGeom>
          <a:ln>
            <a:solidFill>
              <a:schemeClr val="bg2">
                <a:lumMod val="7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05831" name="TextBox 17"/>
          <p:cNvSpPr txBox="1">
            <a:spLocks noChangeArrowheads="1"/>
          </p:cNvSpPr>
          <p:nvPr/>
        </p:nvSpPr>
        <p:spPr bwMode="auto">
          <a:xfrm>
            <a:off x="520700" y="3441700"/>
            <a:ext cx="18621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  <a:latin typeface="Arial Narrow" pitchFamily="34" charset="0"/>
              </a:rPr>
              <a:t>Can be applied to many market segments</a:t>
            </a:r>
          </a:p>
        </p:txBody>
      </p:sp>
      <p:graphicFrame>
        <p:nvGraphicFramePr>
          <p:cNvPr id="3" name="Diagram 2"/>
          <p:cNvGraphicFramePr/>
          <p:nvPr/>
        </p:nvGraphicFramePr>
        <p:xfrm>
          <a:off x="2254102" y="1488558"/>
          <a:ext cx="3125972" cy="4761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MonolithIC</a:t>
            </a:r>
            <a:r>
              <a:rPr lang="en-US" dirty="0"/>
              <a:t> 3D</a:t>
            </a:r>
            <a:r>
              <a:rPr lang="en-US" dirty="0">
                <a:sym typeface="Symbol" pitchFamily="18" charset="2"/>
              </a:rPr>
              <a:t></a:t>
            </a:r>
            <a:r>
              <a:rPr lang="en-US" dirty="0"/>
              <a:t> Inc. Patents Pending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FDA0803-A892-4804-BC43-FE6425F0130F}" type="slidenum">
              <a:rPr lang="en-US"/>
              <a:pPr>
                <a:defRPr/>
              </a:pPr>
              <a:t>45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-114300" y="1692275"/>
            <a:ext cx="9572625" cy="4791075"/>
          </a:xfrm>
        </p:spPr>
        <p:txBody>
          <a:bodyPr/>
          <a:lstStyle/>
          <a:p>
            <a:pPr marL="457200" lvl="1" indent="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>
                <a:cs typeface="Arial" charset="0"/>
              </a:rPr>
              <a:t>II.	Reduction die size and power – doubling transistor count                               	- </a:t>
            </a:r>
            <a:r>
              <a:rPr lang="en-US" b="1" dirty="0" smtClean="0">
                <a:solidFill>
                  <a:srgbClr val="0000FF"/>
                </a:solidFill>
                <a:cs typeface="Arial" charset="0"/>
              </a:rPr>
              <a:t>Extending Moore’s law</a:t>
            </a:r>
          </a:p>
          <a:p>
            <a:pPr marL="965200" lvl="1" indent="-50800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b="1" dirty="0" smtClean="0">
                <a:solidFill>
                  <a:srgbClr val="008000"/>
                </a:solidFill>
                <a:cs typeface="Arial" charset="0"/>
              </a:rPr>
              <a:t>Monolithic 3D is far more than just an alternative to 0.7x scaling !!!</a:t>
            </a:r>
          </a:p>
          <a:p>
            <a:pPr marL="965200" lvl="1" indent="-50800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>
                <a:cs typeface="Arial" charset="0"/>
              </a:rPr>
              <a:t>III. </a:t>
            </a:r>
            <a:r>
              <a:rPr lang="en-US" dirty="0">
                <a:cs typeface="Arial" charset="0"/>
              </a:rPr>
              <a:t>	</a:t>
            </a:r>
            <a:r>
              <a:rPr lang="en-US" dirty="0" smtClean="0">
                <a:cs typeface="Arial" charset="0"/>
              </a:rPr>
              <a:t>Significant advantages from using the same fab, design tools</a:t>
            </a:r>
          </a:p>
          <a:p>
            <a:pPr marL="965200" lvl="1" indent="-50800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>
                <a:cs typeface="Arial" charset="0"/>
              </a:rPr>
              <a:t>IV.  	Heterogeneous Integration</a:t>
            </a:r>
          </a:p>
          <a:p>
            <a:pPr marL="965200" lvl="1" indent="-50800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>
                <a:cs typeface="Arial" charset="0"/>
              </a:rPr>
              <a:t>V. 	Multiple layers Processed Simultaneously -  Huge cost reduction (</a:t>
            </a:r>
            <a:r>
              <a:rPr lang="en-US" dirty="0" err="1" smtClean="0">
                <a:cs typeface="Arial" charset="0"/>
              </a:rPr>
              <a:t>Nx</a:t>
            </a:r>
            <a:r>
              <a:rPr lang="en-US" dirty="0" smtClean="0">
                <a:cs typeface="Arial" charset="0"/>
              </a:rPr>
              <a:t>) </a:t>
            </a:r>
          </a:p>
          <a:p>
            <a:pPr marL="965200" lvl="1" indent="-50800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>
                <a:cs typeface="Arial" charset="0"/>
              </a:rPr>
              <a:t>VI.  	Logic redundancy =&gt; 100x integration made possible</a:t>
            </a:r>
          </a:p>
          <a:p>
            <a:pPr marL="965200" lvl="1" indent="-50800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>
                <a:cs typeface="Arial" charset="0"/>
              </a:rPr>
              <a:t>VII. 	Enables Modular Design</a:t>
            </a:r>
          </a:p>
          <a:p>
            <a:pPr marL="965200" lvl="1" indent="-50800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>
                <a:cs typeface="Arial" charset="0"/>
              </a:rPr>
              <a:t>VIII.	Naturally upper layers are SOI</a:t>
            </a:r>
          </a:p>
          <a:p>
            <a:pPr marL="965200" lvl="1" indent="-50800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>
                <a:cs typeface="Arial" charset="0"/>
              </a:rPr>
              <a:t>IX.	Local Interconnect above and below transistor layer</a:t>
            </a:r>
          </a:p>
          <a:p>
            <a:pPr marL="965200" lvl="1" indent="-50800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>
                <a:cs typeface="Arial" charset="0"/>
              </a:rPr>
              <a:t>X.	Re-Buffering global interconnect by upper strata</a:t>
            </a:r>
          </a:p>
          <a:p>
            <a:pPr marL="965200" lvl="1" indent="-50800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>
                <a:cs typeface="Arial" charset="0"/>
              </a:rPr>
              <a:t>XI.	Others </a:t>
            </a:r>
          </a:p>
          <a:p>
            <a:pPr marL="965200" lvl="1" indent="-50800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>
                <a:cs typeface="Arial" charset="0"/>
              </a:rPr>
              <a:t>	  </a:t>
            </a:r>
            <a:r>
              <a:rPr lang="en-US" sz="1800" dirty="0" smtClean="0">
                <a:cs typeface="Arial" charset="0"/>
              </a:rPr>
              <a:t>A. Image sensor with pixel electronics</a:t>
            </a:r>
          </a:p>
          <a:p>
            <a:pPr marL="965200" lvl="1" indent="-50800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1800" dirty="0" smtClean="0">
                <a:cs typeface="Arial" charset="0"/>
              </a:rPr>
              <a:t>	  B. Micro-display</a:t>
            </a:r>
          </a:p>
          <a:p>
            <a:pPr marL="965200" lvl="1" indent="-508000">
              <a:lnSpc>
                <a:spcPct val="90000"/>
              </a:lnSpc>
              <a:defRPr/>
            </a:pPr>
            <a:endParaRPr lang="en-US" sz="1600" dirty="0" smtClean="0">
              <a:cs typeface="Arial" charset="0"/>
            </a:endParaRPr>
          </a:p>
        </p:txBody>
      </p:sp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393700" y="511175"/>
            <a:ext cx="83296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0073AE"/>
                </a:solidFill>
                <a:latin typeface="+mj-lt"/>
              </a:rPr>
              <a:t>The Monolithic 3D </a:t>
            </a:r>
            <a:r>
              <a:rPr lang="en-US" sz="4000" b="1" dirty="0">
                <a:solidFill>
                  <a:srgbClr val="0073AE"/>
                </a:solidFill>
                <a:latin typeface="+mj-lt"/>
              </a:rPr>
              <a:t>Advantage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7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0813"/>
            <a:ext cx="9144000" cy="1419225"/>
          </a:xfrm>
        </p:spPr>
        <p:txBody>
          <a:bodyPr/>
          <a:lstStyle/>
          <a:p>
            <a:pPr marL="1016000" indent="-1016000"/>
            <a:r>
              <a:rPr lang="en-US" sz="2400" smtClean="0"/>
              <a:t>Reduction of Die Size &amp; Power – Doubling Transistor Count</a:t>
            </a:r>
            <a:r>
              <a:rPr lang="en-US" sz="2800" smtClean="0"/>
              <a:t>                               </a:t>
            </a:r>
            <a:r>
              <a:rPr lang="en-US" sz="2800" b="1" smtClean="0">
                <a:solidFill>
                  <a:srgbClr val="0000FF"/>
                </a:solidFill>
              </a:rPr>
              <a:t>Extending Moore’s law</a:t>
            </a:r>
            <a:br>
              <a:rPr lang="en-US" sz="2800" b="1" smtClean="0">
                <a:solidFill>
                  <a:srgbClr val="0000FF"/>
                </a:solidFill>
              </a:rPr>
            </a:br>
            <a:endParaRPr lang="en-US" sz="2800" b="1" smtClean="0">
              <a:solidFill>
                <a:srgbClr val="0000FF"/>
              </a:solidFill>
            </a:endParaRPr>
          </a:p>
        </p:txBody>
      </p:sp>
      <p:sp>
        <p:nvSpPr>
          <p:cNvPr id="13007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33550"/>
            <a:ext cx="5543550" cy="4678363"/>
          </a:xfrm>
        </p:spPr>
        <p:txBody>
          <a:bodyPr/>
          <a:lstStyle/>
          <a:p>
            <a:r>
              <a:rPr lang="en-US" smtClean="0"/>
              <a:t>Reduction of Die Size &amp; Power</a:t>
            </a:r>
          </a:p>
          <a:p>
            <a:pPr>
              <a:buFont typeface="Wingdings" pitchFamily="2" charset="2"/>
              <a:buNone/>
            </a:pPr>
            <a:r>
              <a:rPr lang="en-US" sz="2000" smtClean="0"/>
              <a:t>IntSim v2.0 free open source &gt;600 downloads</a:t>
            </a:r>
          </a:p>
          <a:p>
            <a:endParaRPr lang="en-US" sz="1400" smtClean="0"/>
          </a:p>
        </p:txBody>
      </p:sp>
      <p:sp>
        <p:nvSpPr>
          <p:cNvPr id="130074" name="Rectangle 5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0068" name="Object 20"/>
          <p:cNvGraphicFramePr>
            <a:graphicFrameLocks noChangeAspect="1"/>
          </p:cNvGraphicFramePr>
          <p:nvPr/>
        </p:nvGraphicFramePr>
        <p:xfrm>
          <a:off x="5176838" y="3248025"/>
          <a:ext cx="7932737" cy="1762125"/>
        </p:xfrm>
        <a:graphic>
          <a:graphicData uri="http://schemas.openxmlformats.org/presentationml/2006/ole">
            <p:oleObj spid="_x0000_s130068" r:id="rId4" imgW="5989455" imgH="1382060" progId="">
              <p:embed/>
            </p:oleObj>
          </a:graphicData>
        </a:graphic>
      </p:graphicFrame>
      <p:sp>
        <p:nvSpPr>
          <p:cNvPr id="130075" name="Rectangle 7"/>
          <p:cNvSpPr>
            <a:spLocks noChangeArrowheads="1"/>
          </p:cNvSpPr>
          <p:nvPr/>
        </p:nvSpPr>
        <p:spPr bwMode="auto">
          <a:xfrm>
            <a:off x="0" y="2700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0069" name="Object 21"/>
          <p:cNvGraphicFramePr>
            <a:graphicFrameLocks noChangeAspect="1"/>
          </p:cNvGraphicFramePr>
          <p:nvPr/>
        </p:nvGraphicFramePr>
        <p:xfrm>
          <a:off x="5495925" y="4953000"/>
          <a:ext cx="5994400" cy="1790700"/>
        </p:xfrm>
        <a:graphic>
          <a:graphicData uri="http://schemas.openxmlformats.org/presentationml/2006/ole">
            <p:oleObj spid="_x0000_s130069" r:id="rId5" imgW="4562940" imgH="1469518" progId="">
              <p:embed/>
            </p:oleObj>
          </a:graphicData>
        </a:graphic>
      </p:graphicFrame>
      <p:sp>
        <p:nvSpPr>
          <p:cNvPr id="130076" name="Rectangle 9"/>
          <p:cNvSpPr>
            <a:spLocks noChangeArrowheads="1"/>
          </p:cNvSpPr>
          <p:nvPr/>
        </p:nvSpPr>
        <p:spPr bwMode="auto">
          <a:xfrm>
            <a:off x="0" y="2847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0070" name="Object 22"/>
          <p:cNvGraphicFramePr>
            <a:graphicFrameLocks noChangeAspect="1"/>
          </p:cNvGraphicFramePr>
          <p:nvPr/>
        </p:nvGraphicFramePr>
        <p:xfrm>
          <a:off x="5551488" y="1638300"/>
          <a:ext cx="3592512" cy="1638300"/>
        </p:xfrm>
        <a:graphic>
          <a:graphicData uri="http://schemas.openxmlformats.org/presentationml/2006/ole">
            <p:oleObj spid="_x0000_s130070" r:id="rId6" imgW="2354197" imgH="1172591" progId="">
              <p:embed/>
            </p:oleObj>
          </a:graphicData>
        </a:graphic>
      </p:graphicFrame>
      <p:sp>
        <p:nvSpPr>
          <p:cNvPr id="13007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0071" name="Object 23"/>
          <p:cNvGraphicFramePr>
            <a:graphicFrameLocks noChangeAspect="1"/>
          </p:cNvGraphicFramePr>
          <p:nvPr/>
        </p:nvGraphicFramePr>
        <p:xfrm>
          <a:off x="0" y="2640013"/>
          <a:ext cx="5537200" cy="3649662"/>
        </p:xfrm>
        <a:graphic>
          <a:graphicData uri="http://schemas.openxmlformats.org/presentationml/2006/ole">
            <p:oleObj spid="_x0000_s130071" r:id="rId7" imgW="2759236" imgH="111716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IV. Heterogeneous Integration</a:t>
            </a:r>
          </a:p>
        </p:txBody>
      </p:sp>
      <p:sp>
        <p:nvSpPr>
          <p:cNvPr id="13825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mtClean="0"/>
              <a:t>Logic, Memories, I/O on different strata</a:t>
            </a:r>
          </a:p>
          <a:p>
            <a:pPr lvl="1"/>
            <a:r>
              <a:rPr lang="en-US" smtClean="0">
                <a:cs typeface="Arial" charset="0"/>
              </a:rPr>
              <a:t>Optimized process and transistors for the function</a:t>
            </a:r>
          </a:p>
          <a:p>
            <a:pPr lvl="1"/>
            <a:r>
              <a:rPr lang="en-US" smtClean="0">
                <a:cs typeface="Arial" charset="0"/>
              </a:rPr>
              <a:t>Optimizes the number of metal layers</a:t>
            </a:r>
          </a:p>
          <a:p>
            <a:pPr lvl="1"/>
            <a:r>
              <a:rPr lang="en-US" smtClean="0">
                <a:cs typeface="Arial" charset="0"/>
              </a:rPr>
              <a:t>Optimizes the litho. (spacers, older node)</a:t>
            </a:r>
          </a:p>
          <a:p>
            <a:r>
              <a:rPr lang="en-US" smtClean="0"/>
              <a:t>Low power, high speed (sequential, combinatorial)</a:t>
            </a:r>
          </a:p>
          <a:p>
            <a:r>
              <a:rPr lang="en-US" smtClean="0"/>
              <a:t>Different crystals – E/O	</a:t>
            </a:r>
          </a:p>
          <a:p>
            <a:pPr lvl="1"/>
            <a:endParaRPr lang="en-US" smtClean="0">
              <a:cs typeface="Arial" charset="0"/>
            </a:endParaRPr>
          </a:p>
        </p:txBody>
      </p:sp>
      <p:sp>
        <p:nvSpPr>
          <p:cNvPr id="138251" name="Rectangle 4"/>
          <p:cNvSpPr>
            <a:spLocks noChangeArrowheads="1"/>
          </p:cNvSpPr>
          <p:nvPr/>
        </p:nvSpPr>
        <p:spPr bwMode="auto">
          <a:xfrm>
            <a:off x="0" y="2876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8248" name="Object 8"/>
          <p:cNvGraphicFramePr>
            <a:graphicFrameLocks noChangeAspect="1"/>
          </p:cNvGraphicFramePr>
          <p:nvPr/>
        </p:nvGraphicFramePr>
        <p:xfrm>
          <a:off x="3268663" y="3981450"/>
          <a:ext cx="5875337" cy="2876550"/>
        </p:xfrm>
        <a:graphic>
          <a:graphicData uri="http://schemas.openxmlformats.org/presentationml/2006/ole">
            <p:oleObj spid="_x0000_s138248" r:id="rId4" imgW="2257622" imgH="1115366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500" y="303213"/>
            <a:ext cx="8505825" cy="1143000"/>
          </a:xfrm>
        </p:spPr>
        <p:txBody>
          <a:bodyPr/>
          <a:lstStyle/>
          <a:p>
            <a:r>
              <a:rPr lang="en-US" sz="3200" smtClean="0"/>
              <a:t>V. Multiple Layers Processed Simultaneously -  Huge Cost Reduction (Nx) –”BICS</a:t>
            </a:r>
            <a:r>
              <a:rPr lang="en-US" sz="3600" smtClean="0"/>
              <a:t>”</a:t>
            </a:r>
          </a:p>
        </p:txBody>
      </p:sp>
      <p:sp>
        <p:nvSpPr>
          <p:cNvPr id="21606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mtClean="0"/>
              <a:t>Multiple thin layers can be process simultaneously, forming transistors on multiple layers </a:t>
            </a:r>
          </a:p>
          <a:p>
            <a:r>
              <a:rPr lang="en-US" smtClean="0"/>
              <a:t>Cost reduction correlates with number of layers being simultaneously processed (2, 4, 8, 16, 32, 64, 128, ...)</a:t>
            </a:r>
          </a:p>
        </p:txBody>
      </p:sp>
      <p:pic>
        <p:nvPicPr>
          <p:cNvPr id="21606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55975"/>
            <a:ext cx="9144000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17513"/>
            <a:ext cx="9144000" cy="1143000"/>
          </a:xfrm>
        </p:spPr>
        <p:txBody>
          <a:bodyPr/>
          <a:lstStyle/>
          <a:p>
            <a:r>
              <a:rPr lang="en-US" sz="3200" b="1" smtClean="0">
                <a:latin typeface="Arial Narrow" pitchFamily="34" charset="0"/>
              </a:rPr>
              <a:t>The Current 2D-IC is Facing Escalating Challenges - II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8150" y="1673225"/>
            <a:ext cx="7780338" cy="4192588"/>
          </a:xfrm>
        </p:spPr>
        <p:txBody>
          <a:bodyPr/>
          <a:lstStyle/>
          <a:p>
            <a:r>
              <a:rPr lang="en-US" smtClean="0"/>
              <a:t>Lithography is</a:t>
            </a:r>
          </a:p>
          <a:p>
            <a:pPr lvl="1"/>
            <a:r>
              <a:rPr lang="en-US" smtClean="0">
                <a:cs typeface="Arial" charset="0"/>
              </a:rPr>
              <a:t>Dominating Fab cost</a:t>
            </a:r>
          </a:p>
          <a:p>
            <a:pPr lvl="1"/>
            <a:r>
              <a:rPr lang="en-US" smtClean="0">
                <a:cs typeface="Arial" charset="0"/>
              </a:rPr>
              <a:t>Dominating device cost and diminishing scaling’s benefits</a:t>
            </a:r>
          </a:p>
          <a:p>
            <a:pPr lvl="1"/>
            <a:r>
              <a:rPr lang="en-US" smtClean="0">
                <a:cs typeface="Arial" charset="0"/>
              </a:rPr>
              <a:t>Dominating device yield</a:t>
            </a:r>
          </a:p>
          <a:p>
            <a:pPr lvl="1"/>
            <a:r>
              <a:rPr lang="en-US" smtClean="0">
                <a:cs typeface="Arial" charset="0"/>
              </a:rPr>
              <a:t>Dominating IC development costs	</a:t>
            </a:r>
          </a:p>
          <a:p>
            <a:pPr lvl="1">
              <a:buFont typeface="Wingdings" pitchFamily="2" charset="2"/>
              <a:buNone/>
            </a:pPr>
            <a:endParaRPr lang="en-US" smtClean="0">
              <a:cs typeface="Arial" charset="0"/>
            </a:endParaRP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63950"/>
            <a:ext cx="9144000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b="1" smtClean="0">
                <a:latin typeface="Arial Narrow" pitchFamily="34" charset="0"/>
              </a:rPr>
              <a:t>3D DRAM 3.3x Cost Advantage vs. 2D DRAM</a:t>
            </a:r>
          </a:p>
        </p:txBody>
      </p:sp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41" y="1676130"/>
            <a:ext cx="7744416" cy="4609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8115" name="Footer Placeholder 1"/>
          <p:cNvSpPr txBox="1">
            <a:spLocks noGrp="1"/>
          </p:cNvSpPr>
          <p:nvPr/>
        </p:nvSpPr>
        <p:spPr bwMode="auto">
          <a:xfrm>
            <a:off x="3048000" y="6435725"/>
            <a:ext cx="2895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1000">
              <a:solidFill>
                <a:srgbClr val="0073AE"/>
              </a:solidFill>
              <a:latin typeface="Helvetica" pitchFamily="-84" charset="0"/>
            </a:endParaRPr>
          </a:p>
        </p:txBody>
      </p:sp>
      <p:sp>
        <p:nvSpPr>
          <p:cNvPr id="218116" name="Slide Number Placeholder 2"/>
          <p:cNvSpPr txBox="1">
            <a:spLocks noGrp="1"/>
          </p:cNvSpPr>
          <p:nvPr/>
        </p:nvSpPr>
        <p:spPr bwMode="auto">
          <a:xfrm>
            <a:off x="7667625" y="6426200"/>
            <a:ext cx="1019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Font typeface="Wingdings" pitchFamily="2" charset="2"/>
              <a:buNone/>
            </a:pPr>
            <a:endParaRPr lang="en-US" sz="1000">
              <a:latin typeface="Helvetica" pitchFamily="-84" charset="0"/>
            </a:endParaRPr>
          </a:p>
        </p:txBody>
      </p:sp>
      <p:graphicFrame>
        <p:nvGraphicFramePr>
          <p:cNvPr id="47133" name="Group 29"/>
          <p:cNvGraphicFramePr>
            <a:graphicFrameLocks noGrp="1"/>
          </p:cNvGraphicFramePr>
          <p:nvPr/>
        </p:nvGraphicFramePr>
        <p:xfrm>
          <a:off x="209550" y="3997325"/>
          <a:ext cx="8804275" cy="2373313"/>
        </p:xfrm>
        <a:graphic>
          <a:graphicData uri="http://schemas.openxmlformats.org/drawingml/2006/table">
            <a:tbl>
              <a:tblPr/>
              <a:tblGrid>
                <a:gridCol w="2214563"/>
                <a:gridCol w="2884487"/>
                <a:gridCol w="3705225"/>
              </a:tblGrid>
              <a:tr h="661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Conventional stacked capacitor DRAM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Monolithic 3D DRAM with                          4 memory layers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Cell size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6F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Since non self-aligned, 7.2F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Density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3.3x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</a:tr>
              <a:tr h="944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Number of litho steps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26    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(with 3 stacked cap. masks)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~26                                                          extra masks for memory layers, but no stacked cap. masks)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</a:tr>
            </a:tbl>
          </a:graphicData>
        </a:graphic>
      </p:graphicFrame>
      <p:sp>
        <p:nvSpPr>
          <p:cNvPr id="218140" name="Rectangle 28"/>
          <p:cNvSpPr>
            <a:spLocks noChangeArrowheads="1"/>
          </p:cNvSpPr>
          <p:nvPr/>
        </p:nvSpPr>
        <p:spPr bwMode="auto">
          <a:xfrm>
            <a:off x="2728913" y="6462713"/>
            <a:ext cx="27273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73AE"/>
                </a:solidFill>
              </a:rPr>
              <a:t>MonolithIC 3D</a:t>
            </a:r>
            <a:r>
              <a:rPr lang="en-US" sz="1200">
                <a:solidFill>
                  <a:srgbClr val="0073AE"/>
                </a:solidFill>
                <a:sym typeface="Symbol" pitchFamily="18" charset="2"/>
              </a:rPr>
              <a:t></a:t>
            </a:r>
            <a:r>
              <a:rPr lang="en-US" sz="1200">
                <a:solidFill>
                  <a:srgbClr val="0073AE"/>
                </a:solidFill>
              </a:rPr>
              <a:t> Inc. Patents Pending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4389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0" y="2601913"/>
          <a:ext cx="9144000" cy="4256087"/>
        </p:xfrm>
        <a:graphic>
          <a:graphicData uri="http://schemas.openxmlformats.org/presentationml/2006/ole">
            <p:oleObj spid="_x0000_s144389" name="Acrobat Document" r:id="rId4" imgW="8019048" imgH="5668166" progId="AcroExch.Document.11">
              <p:embed/>
            </p:oleObj>
          </a:graphicData>
        </a:graphic>
      </p:graphicFrame>
      <p:sp>
        <p:nvSpPr>
          <p:cNvPr id="1443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500" y="274638"/>
            <a:ext cx="8782050" cy="1143000"/>
          </a:xfrm>
        </p:spPr>
        <p:txBody>
          <a:bodyPr/>
          <a:lstStyle/>
          <a:p>
            <a:r>
              <a:rPr lang="en-US" sz="3600" smtClean="0"/>
              <a:t>VI. Logic Redundancy =&gt; 100x Integration Made Possible</a:t>
            </a:r>
          </a:p>
        </p:txBody>
      </p:sp>
      <p:sp>
        <p:nvSpPr>
          <p:cNvPr id="14439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38150" y="1638300"/>
            <a:ext cx="8305800" cy="1563688"/>
          </a:xfrm>
        </p:spPr>
        <p:txBody>
          <a:bodyPr/>
          <a:lstStyle/>
          <a:p>
            <a:r>
              <a:rPr lang="en-US" sz="2000" smtClean="0"/>
              <a:t>It is well known the more we can integrate on one chip with reasonable yield, the better the cost &amp; performance – Moore’s Law</a:t>
            </a:r>
          </a:p>
          <a:p>
            <a:r>
              <a:rPr lang="en-US" sz="2000" smtClean="0"/>
              <a:t>Yield is the dominating criterion when to use PCB rather than on-chip integration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Text Box 157"/>
          <p:cNvSpPr txBox="1">
            <a:spLocks noChangeArrowheads="1"/>
          </p:cNvSpPr>
          <p:nvPr/>
        </p:nvSpPr>
        <p:spPr bwMode="auto">
          <a:xfrm>
            <a:off x="0" y="165100"/>
            <a:ext cx="8978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0073AE"/>
                </a:solidFill>
                <a:latin typeface="Arial Narrow" pitchFamily="34" charset="0"/>
              </a:rPr>
              <a:t>Innovation Enabling ‘Wafer Scale Integration’ </a:t>
            </a:r>
          </a:p>
          <a:p>
            <a:pPr algn="ctr"/>
            <a:r>
              <a:rPr lang="en-US" sz="3600" b="1">
                <a:solidFill>
                  <a:srgbClr val="0073AE"/>
                </a:solidFill>
                <a:latin typeface="Arial Narrow" pitchFamily="34" charset="0"/>
              </a:rPr>
              <a:t>– 99.99% Yield with 3D Redundancy</a:t>
            </a:r>
            <a:r>
              <a:rPr lang="en-US" sz="3200" b="1">
                <a:solidFill>
                  <a:srgbClr val="0073AE"/>
                </a:solidFill>
                <a:latin typeface="Arial Narrow" pitchFamily="34" charset="0"/>
              </a:rPr>
              <a:t> </a:t>
            </a:r>
            <a:endParaRPr lang="en-US">
              <a:solidFill>
                <a:schemeClr val="tx2"/>
              </a:solidFill>
            </a:endParaRPr>
          </a:p>
        </p:txBody>
      </p:sp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74838"/>
            <a:ext cx="5514975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235" name="Rectangle 3"/>
          <p:cNvSpPr>
            <a:spLocks noChangeArrowheads="1"/>
          </p:cNvSpPr>
          <p:nvPr/>
        </p:nvSpPr>
        <p:spPr bwMode="auto">
          <a:xfrm>
            <a:off x="0" y="4851400"/>
            <a:ext cx="8788400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>
                <a:solidFill>
                  <a:srgbClr val="0066CC"/>
                </a:solidFill>
                <a:latin typeface="Helvetica-Light"/>
              </a:rPr>
              <a:t> </a:t>
            </a:r>
            <a:r>
              <a:rPr lang="en-US" b="1" i="1">
                <a:solidFill>
                  <a:srgbClr val="0066CC"/>
                </a:solidFill>
                <a:latin typeface="Helvetica-Light"/>
              </a:rPr>
              <a:t>Swap at logic cone granularity</a:t>
            </a:r>
          </a:p>
          <a:p>
            <a:pPr>
              <a:lnSpc>
                <a:spcPct val="150000"/>
              </a:lnSpc>
              <a:buClr>
                <a:srgbClr val="0033CC"/>
              </a:buClr>
              <a:buFont typeface="Wingdings" pitchFamily="2" charset="2"/>
              <a:buChar char="Ø"/>
            </a:pPr>
            <a:r>
              <a:rPr lang="en-US"/>
              <a:t> </a:t>
            </a:r>
            <a:r>
              <a:rPr lang="en-US" b="1" i="1">
                <a:solidFill>
                  <a:srgbClr val="0066CC"/>
                </a:solidFill>
                <a:latin typeface="Helvetica-Light"/>
              </a:rPr>
              <a:t>Negligible design and power penalty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b="1" i="1">
                <a:solidFill>
                  <a:srgbClr val="0066CC"/>
                </a:solidFill>
                <a:latin typeface="Helvetica-Light"/>
              </a:rPr>
              <a:t> Redundant 1</a:t>
            </a:r>
            <a:r>
              <a:rPr lang="en-US" b="1" i="1">
                <a:solidFill>
                  <a:srgbClr val="0066CC"/>
                </a:solidFill>
                <a:latin typeface="Helvetica-Light"/>
                <a:sym typeface="Symbol" pitchFamily="18" charset="2"/>
              </a:rPr>
              <a:t></a:t>
            </a:r>
            <a:r>
              <a:rPr lang="en-US" b="1" i="1">
                <a:solidFill>
                  <a:srgbClr val="0066CC"/>
                </a:solidFill>
                <a:latin typeface="Helvetica-Light"/>
              </a:rPr>
              <a:t> above, no performance penalty  </a:t>
            </a:r>
          </a:p>
        </p:txBody>
      </p:sp>
      <p:sp>
        <p:nvSpPr>
          <p:cNvPr id="223236" name="Text Box 5"/>
          <p:cNvSpPr txBox="1">
            <a:spLocks noChangeArrowheads="1"/>
          </p:cNvSpPr>
          <p:nvPr/>
        </p:nvSpPr>
        <p:spPr bwMode="auto">
          <a:xfrm>
            <a:off x="5222875" y="1878013"/>
            <a:ext cx="375285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066CC"/>
                </a:solidFill>
              </a:rPr>
              <a:t>Gene Amdahl -</a:t>
            </a:r>
            <a:r>
              <a:rPr lang="en-US" sz="2400" i="1"/>
              <a:t>“Wafer scale integration will only work with 99.99% yield, which won’t happen for </a:t>
            </a:r>
            <a:r>
              <a:rPr lang="en-US" sz="2400" b="1" i="1"/>
              <a:t>100 years</a:t>
            </a:r>
            <a:r>
              <a:rPr lang="en-US" sz="2400" i="1"/>
              <a:t>” </a:t>
            </a:r>
            <a:r>
              <a:rPr lang="en-US" sz="1600" i="1"/>
              <a:t>(Source: Wikipedia)</a:t>
            </a:r>
          </a:p>
        </p:txBody>
      </p:sp>
      <p:sp>
        <p:nvSpPr>
          <p:cNvPr id="223237" name="Text Box 6"/>
          <p:cNvSpPr txBox="1">
            <a:spLocks noChangeArrowheads="1"/>
          </p:cNvSpPr>
          <p:nvPr/>
        </p:nvSpPr>
        <p:spPr bwMode="auto">
          <a:xfrm>
            <a:off x="5429250" y="5064125"/>
            <a:ext cx="41973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9900"/>
              </a:buClr>
              <a:buFont typeface="Wingdings" pitchFamily="2" charset="2"/>
              <a:buChar char="Ø"/>
            </a:pPr>
            <a:r>
              <a:rPr lang="en-US" sz="2000" b="1">
                <a:solidFill>
                  <a:srgbClr val="009900"/>
                </a:solidFill>
              </a:rPr>
              <a:t>Server-Farm in a Box</a:t>
            </a:r>
          </a:p>
          <a:p>
            <a:pPr>
              <a:spcBef>
                <a:spcPct val="50000"/>
              </a:spcBef>
              <a:buClr>
                <a:srgbClr val="009900"/>
              </a:buClr>
              <a:buFont typeface="Wingdings" pitchFamily="2" charset="2"/>
              <a:buChar char="Ø"/>
            </a:pPr>
            <a:r>
              <a:rPr lang="en-US" sz="2000" b="1">
                <a:solidFill>
                  <a:srgbClr val="009900"/>
                </a:solidFill>
              </a:rPr>
              <a:t>Watson in a Smart Phone</a:t>
            </a:r>
          </a:p>
          <a:p>
            <a:pPr>
              <a:spcBef>
                <a:spcPct val="50000"/>
              </a:spcBef>
              <a:buClr>
                <a:srgbClr val="009900"/>
              </a:buClr>
              <a:buFont typeface="Wingdings" pitchFamily="2" charset="2"/>
              <a:buChar char="Ø"/>
            </a:pPr>
            <a:r>
              <a:rPr lang="en-US" sz="2000" b="1">
                <a:solidFill>
                  <a:srgbClr val="009900"/>
                </a:solidFill>
              </a:rPr>
              <a:t>…</a:t>
            </a:r>
          </a:p>
        </p:txBody>
      </p:sp>
      <p:sp>
        <p:nvSpPr>
          <p:cNvPr id="223239" name="Rectangle 7"/>
          <p:cNvSpPr>
            <a:spLocks noChangeArrowheads="1"/>
          </p:cNvSpPr>
          <p:nvPr/>
        </p:nvSpPr>
        <p:spPr bwMode="auto">
          <a:xfrm>
            <a:off x="3203575" y="6453188"/>
            <a:ext cx="27273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73AE"/>
                </a:solidFill>
              </a:rPr>
              <a:t>MonolithIC 3D</a:t>
            </a:r>
            <a:r>
              <a:rPr lang="en-US" sz="1200">
                <a:solidFill>
                  <a:srgbClr val="0073AE"/>
                </a:solidFill>
                <a:sym typeface="Symbol" pitchFamily="18" charset="2"/>
              </a:rPr>
              <a:t></a:t>
            </a:r>
            <a:r>
              <a:rPr lang="en-US" sz="1200">
                <a:solidFill>
                  <a:srgbClr val="0073AE"/>
                </a:solidFill>
              </a:rPr>
              <a:t> Inc. Patents Pending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VII. Enables Modular Design</a:t>
            </a:r>
          </a:p>
        </p:txBody>
      </p:sp>
      <p:sp>
        <p:nvSpPr>
          <p:cNvPr id="14849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mtClean="0"/>
              <a:t>Platform-based design could evolve to:</a:t>
            </a:r>
          </a:p>
          <a:p>
            <a:pPr lvl="1"/>
            <a:r>
              <a:rPr lang="en-US" smtClean="0">
                <a:cs typeface="Arial" charset="0"/>
              </a:rPr>
              <a:t>Few layers of generic functions like compute, radios, and one layer of custom design</a:t>
            </a:r>
          </a:p>
          <a:p>
            <a:pPr lvl="1"/>
            <a:r>
              <a:rPr lang="en-US" smtClean="0">
                <a:cs typeface="Arial" charset="0"/>
              </a:rPr>
              <a:t>Few layers of logic and memories and one layer of FPGA</a:t>
            </a:r>
          </a:p>
          <a:p>
            <a:pPr lvl="1"/>
            <a:r>
              <a:rPr lang="en-US" smtClean="0">
                <a:cs typeface="Arial" charset="0"/>
              </a:rPr>
              <a:t>...</a:t>
            </a:r>
          </a:p>
        </p:txBody>
      </p:sp>
      <p:sp>
        <p:nvSpPr>
          <p:cNvPr id="148491" name="Rectangle 5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48488" name="Object 8"/>
          <p:cNvGraphicFramePr>
            <a:graphicFrameLocks noChangeAspect="1"/>
          </p:cNvGraphicFramePr>
          <p:nvPr/>
        </p:nvGraphicFramePr>
        <p:xfrm>
          <a:off x="552450" y="4343400"/>
          <a:ext cx="7258050" cy="1576388"/>
        </p:xfrm>
        <a:graphic>
          <a:graphicData uri="http://schemas.openxmlformats.org/presentationml/2006/ole">
            <p:oleObj spid="_x0000_s148488" r:id="rId4" imgW="2349152" imgH="50027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smtClean="0"/>
              <a:t>VIII. Naturally Upper Layers are SOI</a:t>
            </a:r>
          </a:p>
        </p:txBody>
      </p:sp>
      <p:sp>
        <p:nvSpPr>
          <p:cNvPr id="15053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mtClean="0"/>
              <a:t>SOI wafers provides many benefits with one major drawback: cost of the blank wafer.</a:t>
            </a:r>
          </a:p>
          <a:p>
            <a:r>
              <a:rPr lang="en-US" smtClean="0"/>
              <a:t>In monolithic 3D – all the upper strata are naturally SOI</a:t>
            </a:r>
          </a:p>
        </p:txBody>
      </p:sp>
      <p:sp>
        <p:nvSpPr>
          <p:cNvPr id="150539" name="Rectangle 5"/>
          <p:cNvSpPr>
            <a:spLocks noChangeArrowheads="1"/>
          </p:cNvSpPr>
          <p:nvPr/>
        </p:nvSpPr>
        <p:spPr bwMode="auto">
          <a:xfrm>
            <a:off x="0" y="2909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50536" name="Object 8"/>
          <p:cNvGraphicFramePr>
            <a:graphicFrameLocks noChangeAspect="1"/>
          </p:cNvGraphicFramePr>
          <p:nvPr/>
        </p:nvGraphicFramePr>
        <p:xfrm>
          <a:off x="1939925" y="3189288"/>
          <a:ext cx="7204075" cy="3668712"/>
        </p:xfrm>
        <a:graphic>
          <a:graphicData uri="http://schemas.openxmlformats.org/presentationml/2006/ole">
            <p:oleObj spid="_x0000_s150536" r:id="rId4" imgW="2038526" imgH="103654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smtClean="0"/>
              <a:t>IX. Local Interconnect - Above and Below Transistor Layer</a:t>
            </a:r>
          </a:p>
        </p:txBody>
      </p:sp>
      <p:sp>
        <p:nvSpPr>
          <p:cNvPr id="23142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mtClean="0"/>
              <a:t>Increased complexity requires increased connectivity. Adding more metal layer increases the challenge of connecting upper layers to the transistor layer below.</a:t>
            </a:r>
          </a:p>
        </p:txBody>
      </p:sp>
      <p:pic>
        <p:nvPicPr>
          <p:cNvPr id="23142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9925" y="2817813"/>
            <a:ext cx="7204075" cy="404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1428" name="Text Box 5"/>
          <p:cNvSpPr txBox="1">
            <a:spLocks noChangeArrowheads="1"/>
          </p:cNvSpPr>
          <p:nvPr/>
        </p:nvSpPr>
        <p:spPr bwMode="auto">
          <a:xfrm>
            <a:off x="2174875" y="6361113"/>
            <a:ext cx="19494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Intel March,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smtClean="0"/>
              <a:t>X. Re-Buffering Global Interconnect by Upper Strata</a:t>
            </a:r>
          </a:p>
        </p:txBody>
      </p:sp>
      <p:sp>
        <p:nvSpPr>
          <p:cNvPr id="23347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mtClean="0"/>
              <a:t>Global interconnect is done at the upper and thicker metal layers. It would increase efficiency if these layers could re-buffer instead of connecting to base layer using multiple vias and blocking multiple metal tracks.</a:t>
            </a:r>
          </a:p>
          <a:p>
            <a:pPr lvl="1">
              <a:buFont typeface="Symbol" pitchFamily="18" charset="2"/>
              <a:buChar char="Þ"/>
            </a:pPr>
            <a:r>
              <a:rPr lang="en-US" sz="2400" smtClean="0">
                <a:cs typeface="Arial" charset="0"/>
              </a:rPr>
              <a:t>Use the layers above for re-buffering.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31" name="Rectangle 5"/>
          <p:cNvSpPr>
            <a:spLocks noChangeArrowheads="1"/>
          </p:cNvSpPr>
          <p:nvPr/>
        </p:nvSpPr>
        <p:spPr bwMode="auto">
          <a:xfrm>
            <a:off x="0" y="1833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54630" name="Object 6"/>
          <p:cNvGraphicFramePr>
            <a:graphicFrameLocks noChangeAspect="1"/>
          </p:cNvGraphicFramePr>
          <p:nvPr/>
        </p:nvGraphicFramePr>
        <p:xfrm>
          <a:off x="0" y="0"/>
          <a:ext cx="9620250" cy="7296150"/>
        </p:xfrm>
        <a:graphic>
          <a:graphicData uri="http://schemas.openxmlformats.org/presentationml/2006/ole">
            <p:oleObj spid="_x0000_s154630" r:id="rId4" imgW="2580154" imgH="319061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pPr algn="l"/>
            <a:r>
              <a:rPr lang="en-US" sz="3600" smtClean="0"/>
              <a:t>XI.   Others </a:t>
            </a:r>
            <a:br>
              <a:rPr lang="en-US" sz="3600" smtClean="0"/>
            </a:br>
            <a:r>
              <a:rPr lang="en-US" sz="3600" smtClean="0"/>
              <a:t>	  </a:t>
            </a:r>
            <a:r>
              <a:rPr lang="en-US" sz="3200" smtClean="0"/>
              <a:t>A. Image Sensor with Pixel Electronics</a:t>
            </a:r>
          </a:p>
        </p:txBody>
      </p:sp>
      <p:sp>
        <p:nvSpPr>
          <p:cNvPr id="15873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8150" y="1638300"/>
            <a:ext cx="8229600" cy="1449388"/>
          </a:xfrm>
        </p:spPr>
        <p:txBody>
          <a:bodyPr/>
          <a:lstStyle/>
          <a:p>
            <a:r>
              <a:rPr lang="en-US" smtClean="0"/>
              <a:t>With rich vertical connectivity, every pixel of an image sensor could have its own pixel electronics underneath</a:t>
            </a:r>
          </a:p>
          <a:p>
            <a:pPr>
              <a:buFont typeface="Wingdings" pitchFamily="2" charset="2"/>
              <a:buNone/>
            </a:pPr>
            <a:r>
              <a:rPr lang="en-US" smtClean="0"/>
              <a:t> </a:t>
            </a:r>
          </a:p>
        </p:txBody>
      </p:sp>
      <p:sp>
        <p:nvSpPr>
          <p:cNvPr id="15873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58728" name="Object 8"/>
          <p:cNvGraphicFramePr>
            <a:graphicFrameLocks noChangeAspect="1"/>
          </p:cNvGraphicFramePr>
          <p:nvPr/>
        </p:nvGraphicFramePr>
        <p:xfrm>
          <a:off x="1882775" y="2478088"/>
          <a:ext cx="7261225" cy="4379912"/>
        </p:xfrm>
        <a:graphic>
          <a:graphicData uri="http://schemas.openxmlformats.org/presentationml/2006/ole">
            <p:oleObj spid="_x0000_s158728" r:id="rId4" imgW="2401404" imgH="1329153" progId="">
              <p:embed/>
            </p:oleObj>
          </a:graphicData>
        </a:graphic>
      </p:graphicFrame>
      <p:sp>
        <p:nvSpPr>
          <p:cNvPr id="158733" name="Rectangle 13"/>
          <p:cNvSpPr>
            <a:spLocks noChangeArrowheads="1"/>
          </p:cNvSpPr>
          <p:nvPr/>
        </p:nvSpPr>
        <p:spPr bwMode="auto">
          <a:xfrm>
            <a:off x="4168775" y="6483350"/>
            <a:ext cx="2295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0073AE"/>
                </a:solidFill>
              </a:rPr>
              <a:t>MonolithIC 3D</a:t>
            </a:r>
            <a:r>
              <a:rPr lang="en-US" sz="1000">
                <a:solidFill>
                  <a:srgbClr val="0073AE"/>
                </a:solidFill>
                <a:sym typeface="Symbol" pitchFamily="18" charset="2"/>
              </a:rPr>
              <a:t></a:t>
            </a:r>
            <a:r>
              <a:rPr lang="en-US" sz="1000">
                <a:solidFill>
                  <a:srgbClr val="0073AE"/>
                </a:solidFill>
              </a:rPr>
              <a:t> Inc. Patents Pending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3600" smtClean="0"/>
              <a:t>XI. Others </a:t>
            </a:r>
            <a:br>
              <a:rPr lang="en-US" sz="3600" smtClean="0"/>
            </a:br>
            <a:r>
              <a:rPr lang="en-US" sz="3600" smtClean="0"/>
              <a:t>	  </a:t>
            </a:r>
            <a:r>
              <a:rPr lang="en-US" sz="3200" smtClean="0"/>
              <a:t>	  B. Micro-display</a:t>
            </a:r>
          </a:p>
        </p:txBody>
      </p:sp>
      <p:sp>
        <p:nvSpPr>
          <p:cNvPr id="16077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mtClean="0"/>
              <a:t>Use of three crystal layers to form RGB LED arrays with drive electronics underneath</a:t>
            </a:r>
          </a:p>
        </p:txBody>
      </p:sp>
      <p:sp>
        <p:nvSpPr>
          <p:cNvPr id="160779" name="Rectangle 5"/>
          <p:cNvSpPr>
            <a:spLocks noChangeArrowheads="1"/>
          </p:cNvSpPr>
          <p:nvPr/>
        </p:nvSpPr>
        <p:spPr bwMode="auto">
          <a:xfrm>
            <a:off x="0" y="2733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60776" name="Object 8"/>
          <p:cNvGraphicFramePr>
            <a:graphicFrameLocks noChangeAspect="1"/>
          </p:cNvGraphicFramePr>
          <p:nvPr/>
        </p:nvGraphicFramePr>
        <p:xfrm>
          <a:off x="1541463" y="2451100"/>
          <a:ext cx="7315200" cy="3865563"/>
        </p:xfrm>
        <a:graphic>
          <a:graphicData uri="http://schemas.openxmlformats.org/presentationml/2006/ole">
            <p:oleObj spid="_x0000_s160776" r:id="rId4" imgW="2496177" imgH="1386019" progId="">
              <p:embed/>
            </p:oleObj>
          </a:graphicData>
        </a:graphic>
      </p:graphicFrame>
      <p:sp>
        <p:nvSpPr>
          <p:cNvPr id="160781" name="Rectangle 13"/>
          <p:cNvSpPr>
            <a:spLocks noChangeArrowheads="1"/>
          </p:cNvSpPr>
          <p:nvPr/>
        </p:nvSpPr>
        <p:spPr bwMode="auto">
          <a:xfrm>
            <a:off x="2965450" y="6411913"/>
            <a:ext cx="3152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73AE"/>
                </a:solidFill>
              </a:rPr>
              <a:t>MonolithIC 3D</a:t>
            </a:r>
            <a:r>
              <a:rPr lang="en-US" sz="1400">
                <a:solidFill>
                  <a:srgbClr val="0073AE"/>
                </a:solidFill>
                <a:sym typeface="Symbol" pitchFamily="18" charset="2"/>
              </a:rPr>
              <a:t></a:t>
            </a:r>
            <a:r>
              <a:rPr lang="en-US" sz="1400">
                <a:solidFill>
                  <a:srgbClr val="0073AE"/>
                </a:solidFill>
              </a:rPr>
              <a:t> Inc. Patents Pending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7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smtClean="0"/>
              <a:t>III. Significant Advantages from Using Same Fab, Same Design Tools</a:t>
            </a:r>
          </a:p>
        </p:txBody>
      </p:sp>
      <p:sp>
        <p:nvSpPr>
          <p:cNvPr id="12597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38150" y="1638300"/>
            <a:ext cx="4038600" cy="4678363"/>
          </a:xfrm>
        </p:spPr>
        <p:txBody>
          <a:bodyPr/>
          <a:lstStyle/>
          <a:p>
            <a:r>
              <a:rPr lang="en-US" sz="2000" smtClean="0"/>
              <a:t>Litho. dominates Fab. cost</a:t>
            </a:r>
          </a:p>
          <a:p>
            <a:r>
              <a:rPr lang="en-US" sz="2000" smtClean="0"/>
              <a:t>Litho. escalates Design cost</a:t>
            </a:r>
          </a:p>
          <a:p>
            <a:r>
              <a:rPr lang="en-US" sz="2000" smtClean="0"/>
              <a:t>Litho. dominates Yield loss</a:t>
            </a:r>
          </a:p>
          <a:p>
            <a:endParaRPr lang="en-US" sz="2000" smtClean="0"/>
          </a:p>
          <a:p>
            <a:endParaRPr lang="en-US" sz="2000" smtClean="0"/>
          </a:p>
          <a:p>
            <a:pPr lvl="1"/>
            <a:endParaRPr lang="en-US" sz="1800" smtClean="0">
              <a:cs typeface="Arial" charset="0"/>
            </a:endParaRPr>
          </a:p>
          <a:p>
            <a:endParaRPr lang="en-US" sz="2000" smtClean="0"/>
          </a:p>
        </p:txBody>
      </p:sp>
      <p:pic>
        <p:nvPicPr>
          <p:cNvPr id="125974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886075"/>
            <a:ext cx="476567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75" name="Rectangle 15"/>
          <p:cNvSpPr>
            <a:spLocks noChangeArrowheads="1"/>
          </p:cNvSpPr>
          <p:nvPr/>
        </p:nvSpPr>
        <p:spPr bwMode="auto">
          <a:xfrm>
            <a:off x="0" y="2924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25976" name="Group 18"/>
          <p:cNvGrpSpPr>
            <a:grpSpLocks/>
          </p:cNvGrpSpPr>
          <p:nvPr/>
        </p:nvGrpSpPr>
        <p:grpSpPr bwMode="auto">
          <a:xfrm>
            <a:off x="4772025" y="1590675"/>
            <a:ext cx="4371975" cy="5267325"/>
            <a:chOff x="3006" y="1002"/>
            <a:chExt cx="2754" cy="3318"/>
          </a:xfrm>
        </p:grpSpPr>
        <p:graphicFrame>
          <p:nvGraphicFramePr>
            <p:cNvPr id="125969" name="AutoShape 17"/>
            <p:cNvGraphicFramePr>
              <a:graphicFrameLocks/>
            </p:cNvGraphicFramePr>
            <p:nvPr/>
          </p:nvGraphicFramePr>
          <p:xfrm>
            <a:off x="3119" y="1032"/>
            <a:ext cx="2138" cy="1425"/>
          </p:xfrm>
          <a:graphic>
            <a:graphicData uri="http://schemas.openxmlformats.org/presentationml/2006/ole">
              <p:oleObj spid="_x0000_s125969" name="Acrobat Document" r:id="rId5" imgW="0" imgH="0" progId="AcroExch.Document.11">
                <p:embed/>
              </p:oleObj>
            </a:graphicData>
          </a:graphic>
        </p:graphicFrame>
        <p:pic>
          <p:nvPicPr>
            <p:cNvPr id="125977" name="Picture 4" descr="Yeild Loss with Scaling Synopsy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06" y="1806"/>
              <a:ext cx="2754" cy="25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25970" name="AutoShape 18"/>
            <p:cNvGraphicFramePr>
              <a:graphicFrameLocks/>
            </p:cNvGraphicFramePr>
            <p:nvPr/>
          </p:nvGraphicFramePr>
          <p:xfrm>
            <a:off x="3118" y="2553"/>
            <a:ext cx="2139" cy="1426"/>
          </p:xfrm>
          <a:graphic>
            <a:graphicData uri="http://schemas.openxmlformats.org/presentationml/2006/ole">
              <p:oleObj spid="_x0000_s125970" name="Acrobat Document" r:id="rId7" imgW="0" imgH="0" progId="AcroExch.Document.11">
                <p:embed/>
              </p:oleObj>
            </a:graphicData>
          </a:graphic>
        </p:graphicFrame>
        <p:graphicFrame>
          <p:nvGraphicFramePr>
            <p:cNvPr id="125971" name="Object 19"/>
            <p:cNvGraphicFramePr>
              <a:graphicFrameLocks noChangeAspect="1"/>
            </p:cNvGraphicFramePr>
            <p:nvPr/>
          </p:nvGraphicFramePr>
          <p:xfrm>
            <a:off x="3060" y="1002"/>
            <a:ext cx="2700" cy="1122"/>
          </p:xfrm>
          <a:graphic>
            <a:graphicData uri="http://schemas.openxmlformats.org/presentationml/2006/ole">
              <p:oleObj spid="_x0000_s125971" r:id="rId8" imgW="2454015" imgH="1019269" progId="">
                <p:embed/>
              </p:oleObj>
            </a:graphicData>
          </a:graphic>
        </p:graphicFrame>
        <p:sp>
          <p:nvSpPr>
            <p:cNvPr id="125978" name="Text Box 16"/>
            <p:cNvSpPr txBox="1">
              <a:spLocks noChangeArrowheads="1"/>
            </p:cNvSpPr>
            <p:nvPr/>
          </p:nvSpPr>
          <p:spPr bwMode="auto">
            <a:xfrm>
              <a:off x="3536" y="1871"/>
              <a:ext cx="2108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Lithography costs over time </a:t>
              </a:r>
            </a:p>
          </p:txBody>
        </p:sp>
        <p:sp>
          <p:nvSpPr>
            <p:cNvPr id="125979" name="Rectangle 17"/>
            <p:cNvSpPr>
              <a:spLocks noChangeArrowheads="1"/>
            </p:cNvSpPr>
            <p:nvPr/>
          </p:nvSpPr>
          <p:spPr bwMode="auto">
            <a:xfrm>
              <a:off x="3018" y="1830"/>
              <a:ext cx="534" cy="2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1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smtClean="0"/>
              <a:t>III. Significant Advantages from Using Same Fab, Same Design Tools</a:t>
            </a:r>
          </a:p>
        </p:txBody>
      </p:sp>
      <p:sp>
        <p:nvSpPr>
          <p:cNvPr id="12391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571625"/>
            <a:ext cx="4305300" cy="4678363"/>
          </a:xfrm>
        </p:spPr>
        <p:txBody>
          <a:bodyPr/>
          <a:lstStyle/>
          <a:p>
            <a:r>
              <a:rPr lang="en-US" sz="2000" smtClean="0"/>
              <a:t>Dimensional Scaling implies:</a:t>
            </a:r>
          </a:p>
          <a:p>
            <a:pPr lvl="1"/>
            <a:r>
              <a:rPr lang="en-US" sz="1800" smtClean="0">
                <a:cs typeface="Arial" charset="0"/>
              </a:rPr>
              <a:t>Process R&amp;D &gt; $1B per node</a:t>
            </a:r>
          </a:p>
          <a:p>
            <a:pPr lvl="1"/>
            <a:r>
              <a:rPr lang="en-US" sz="1800" smtClean="0">
                <a:cs typeface="Arial" charset="0"/>
              </a:rPr>
              <a:t>New Fab Equipment  &gt; $5B</a:t>
            </a:r>
          </a:p>
          <a:p>
            <a:pPr lvl="1"/>
            <a:r>
              <a:rPr lang="en-US" sz="1800" smtClean="0">
                <a:cs typeface="Arial" charset="0"/>
              </a:rPr>
              <a:t>Need to re-ramp up manufacturing and yield</a:t>
            </a:r>
          </a:p>
          <a:p>
            <a:pPr lvl="1"/>
            <a:r>
              <a:rPr lang="en-US" sz="1800" smtClean="0">
                <a:cs typeface="Arial" charset="0"/>
              </a:rPr>
              <a:t>New design tools and libraries</a:t>
            </a:r>
          </a:p>
          <a:p>
            <a:pPr lvl="1">
              <a:buFont typeface="Wingdings" pitchFamily="2" charset="2"/>
              <a:buNone/>
            </a:pPr>
            <a:r>
              <a:rPr lang="en-US" sz="2400" smtClean="0">
                <a:cs typeface="Arial" charset="0"/>
              </a:rPr>
              <a:t>=&gt; High deprecation costs</a:t>
            </a:r>
            <a:r>
              <a:rPr lang="en-US" sz="1800" smtClean="0">
                <a:cs typeface="Arial" charset="0"/>
              </a:rPr>
              <a:t> </a:t>
            </a:r>
          </a:p>
          <a:p>
            <a:endParaRPr lang="en-US" sz="2000" smtClean="0"/>
          </a:p>
        </p:txBody>
      </p:sp>
      <p:pic>
        <p:nvPicPr>
          <p:cNvPr id="12391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5825" y="1649413"/>
            <a:ext cx="4275138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3912" name="Object 8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952625" y="4010025"/>
          <a:ext cx="7029450" cy="2847975"/>
        </p:xfrm>
        <a:graphic>
          <a:graphicData uri="http://schemas.openxmlformats.org/presentationml/2006/ole">
            <p:oleObj spid="_x0000_s123912" name="Acrobat Document" r:id="rId5" imgW="6857143" imgH="4285714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b="1" smtClean="0"/>
              <a:t>Martin van den Brink -</a:t>
            </a:r>
            <a:r>
              <a:rPr lang="en-US" sz="2800" b="1" i="1" smtClean="0"/>
              <a:t>EVP &amp; CTO,</a:t>
            </a:r>
            <a:r>
              <a:rPr lang="en-US" sz="2800" b="1" smtClean="0"/>
              <a:t> ASML</a:t>
            </a:r>
            <a:r>
              <a:rPr lang="en-US" sz="3600" b="1" smtClean="0"/>
              <a:t/>
            </a:r>
            <a:br>
              <a:rPr lang="en-US" sz="3600" b="1" smtClean="0"/>
            </a:br>
            <a:r>
              <a:rPr lang="en-US" sz="2800" b="1" smtClean="0"/>
              <a:t>ISSCC 2013 &amp; SemiconWest 2013</a:t>
            </a:r>
          </a:p>
        </p:txBody>
      </p:sp>
      <p:pic>
        <p:nvPicPr>
          <p:cNvPr id="210946" name="Picture 4" descr="Transistors Cost ASML 20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95438"/>
            <a:ext cx="9144000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09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32163"/>
            <a:ext cx="9144000" cy="352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Helvetica"/>
        <a:ea typeface=""/>
        <a:cs typeface=""/>
      </a:majorFont>
      <a:minorFont>
        <a:latin typeface="Helvetica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49368</TotalTime>
  <Words>2116</Words>
  <Application>Microsoft Office PowerPoint</Application>
  <PresentationFormat>On-screen Show (4:3)</PresentationFormat>
  <Paragraphs>404</Paragraphs>
  <Slides>59</Slides>
  <Notes>59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0" baseType="lpstr">
      <vt:lpstr>Arial</vt:lpstr>
      <vt:lpstr>Helvetica</vt:lpstr>
      <vt:lpstr>Helvetica-Light</vt:lpstr>
      <vt:lpstr>Wingdings</vt:lpstr>
      <vt:lpstr>Helvetica-Oblique</vt:lpstr>
      <vt:lpstr>Symbol</vt:lpstr>
      <vt:lpstr>Arial Narrow</vt:lpstr>
      <vt:lpstr>ＭＳ Ｐゴシック</vt:lpstr>
      <vt:lpstr>Calibri</vt:lpstr>
      <vt:lpstr>Default Design</vt:lpstr>
      <vt:lpstr>Acrobat Document</vt:lpstr>
      <vt:lpstr>THE MONOLITHIC 3D-IC</vt:lpstr>
      <vt:lpstr>Semiconductor Industry is Facing an  Inflection Point</vt:lpstr>
      <vt:lpstr>The Current 2D-IC is Facing Escalating Challenges - I</vt:lpstr>
      <vt:lpstr>Connectivity Consumes 70-80% of Total Power @ 22nm Repeaters Consume Exponentially More Power and Area</vt:lpstr>
      <vt:lpstr>The Current 2D-IC is Facing Escalating Challenges - II</vt:lpstr>
      <vt:lpstr>III. Significant Advantages from Using Same Fab, Same Design Tools</vt:lpstr>
      <vt:lpstr>III. Significant Advantages from Using Same Fab, Same Design Tools</vt:lpstr>
      <vt:lpstr>Martin van den Brink -EVP &amp; CTO, ASML ISSCC 2013 &amp; SemiconWest 2013</vt:lpstr>
      <vt:lpstr>Slide 9</vt:lpstr>
      <vt:lpstr>Slide 10</vt:lpstr>
      <vt:lpstr>Slide 11</vt:lpstr>
      <vt:lpstr>Slide 12</vt:lpstr>
      <vt:lpstr>Two Types of 3D Technology</vt:lpstr>
      <vt:lpstr>Slide 14</vt:lpstr>
      <vt:lpstr>Slide 15</vt:lpstr>
      <vt:lpstr>Only Monolithic 3D (TSV size ~0.1 µm) would Provide an Alternative to Dimensional Scaling </vt:lpstr>
      <vt:lpstr>Slide 17</vt:lpstr>
      <vt:lpstr>MonolithIC 3D – Breakthrough 3 Classes of Solutions (3 Generations of Innovation)</vt:lpstr>
      <vt:lpstr>Layer Transfer (“Ion-Cut”/“Smart-Cut”)  The Technology Behind SOI </vt:lpstr>
      <vt:lpstr>Ion-cut is Great, but will it be Affordable? </vt:lpstr>
      <vt:lpstr>MonolithIC 3D - 3 Classes of Solutions</vt:lpstr>
      <vt:lpstr>Slide 22</vt:lpstr>
      <vt:lpstr>Slide 23</vt:lpstr>
      <vt:lpstr>Slide 24</vt:lpstr>
      <vt:lpstr>Slide 25</vt:lpstr>
      <vt:lpstr>MonolithIC 3D - 3 Classes of Solutions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Novel Alignment Scheme using Repeating Layouts</vt:lpstr>
      <vt:lpstr>Smart Alignment Scheme </vt:lpstr>
      <vt:lpstr>MonolithIC 3D - 3 Classes of Solutions</vt:lpstr>
      <vt:lpstr>Slide 37</vt:lpstr>
      <vt:lpstr>Slide 38</vt:lpstr>
      <vt:lpstr>Two Major Semiconductor Trends help make Monolithic 3D Practical</vt:lpstr>
      <vt:lpstr>LSA 100A – Short Pulse, Small Spot</vt:lpstr>
      <vt:lpstr>Slide 41</vt:lpstr>
      <vt:lpstr>Process Window Set to Avoid Damage </vt:lpstr>
      <vt:lpstr>Dopant Activation by Laser: IEDM13 Example</vt:lpstr>
      <vt:lpstr>Enabling Technology  for the Semiconductor Industry</vt:lpstr>
      <vt:lpstr>Monolithic 3D Provides an  Attractive Path to…</vt:lpstr>
      <vt:lpstr>Slide 46</vt:lpstr>
      <vt:lpstr>Reduction of Die Size &amp; Power – Doubling Transistor Count                               Extending Moore’s law </vt:lpstr>
      <vt:lpstr>IV. Heterogeneous Integration</vt:lpstr>
      <vt:lpstr>V. Multiple Layers Processed Simultaneously -  Huge Cost Reduction (Nx) –”BICS”</vt:lpstr>
      <vt:lpstr>3D DRAM 3.3x Cost Advantage vs. 2D DRAM</vt:lpstr>
      <vt:lpstr>VI. Logic Redundancy =&gt; 100x Integration Made Possible</vt:lpstr>
      <vt:lpstr>Slide 52</vt:lpstr>
      <vt:lpstr>VII. Enables Modular Design</vt:lpstr>
      <vt:lpstr>VIII. Naturally Upper Layers are SOI</vt:lpstr>
      <vt:lpstr>IX. Local Interconnect - Above and Below Transistor Layer</vt:lpstr>
      <vt:lpstr>X. Re-Buffering Global Interconnect by Upper Strata</vt:lpstr>
      <vt:lpstr>Slide 57</vt:lpstr>
      <vt:lpstr>XI.   Others     A. Image Sensor with Pixel Electronics</vt:lpstr>
      <vt:lpstr>XI. Others        B. Micro-display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Z;D</dc:creator>
  <cp:lastModifiedBy>Zvi</cp:lastModifiedBy>
  <cp:revision>608</cp:revision>
  <dcterms:created xsi:type="dcterms:W3CDTF">2011-03-11T04:15:11Z</dcterms:created>
  <dcterms:modified xsi:type="dcterms:W3CDTF">2013-10-07T07:13:39Z</dcterms:modified>
</cp:coreProperties>
</file>