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500" r:id="rId2"/>
    <p:sldId id="385" r:id="rId3"/>
    <p:sldId id="501" r:id="rId4"/>
    <p:sldId id="391" r:id="rId5"/>
    <p:sldId id="502" r:id="rId6"/>
    <p:sldId id="530" r:id="rId7"/>
    <p:sldId id="504" r:id="rId8"/>
    <p:sldId id="506" r:id="rId9"/>
    <p:sldId id="392" r:id="rId10"/>
    <p:sldId id="394" r:id="rId11"/>
    <p:sldId id="507" r:id="rId12"/>
    <p:sldId id="397" r:id="rId13"/>
    <p:sldId id="508" r:id="rId14"/>
    <p:sldId id="509" r:id="rId15"/>
    <p:sldId id="401" r:id="rId16"/>
    <p:sldId id="403" r:id="rId17"/>
    <p:sldId id="404" r:id="rId18"/>
    <p:sldId id="405" r:id="rId19"/>
    <p:sldId id="406" r:id="rId20"/>
    <p:sldId id="407" r:id="rId21"/>
    <p:sldId id="510" r:id="rId22"/>
    <p:sldId id="498" r:id="rId23"/>
    <p:sldId id="499" r:id="rId24"/>
    <p:sldId id="427" r:id="rId25"/>
    <p:sldId id="511" r:id="rId26"/>
    <p:sldId id="429" r:id="rId27"/>
    <p:sldId id="512" r:id="rId28"/>
    <p:sldId id="513" r:id="rId29"/>
    <p:sldId id="432" r:id="rId30"/>
    <p:sldId id="433" r:id="rId31"/>
    <p:sldId id="488" r:id="rId32"/>
    <p:sldId id="489" r:id="rId33"/>
    <p:sldId id="519" r:id="rId34"/>
    <p:sldId id="493" r:id="rId35"/>
    <p:sldId id="514" r:id="rId36"/>
    <p:sldId id="531" r:id="rId37"/>
    <p:sldId id="520" r:id="rId38"/>
    <p:sldId id="521" r:id="rId39"/>
    <p:sldId id="522" r:id="rId40"/>
    <p:sldId id="523" r:id="rId41"/>
    <p:sldId id="524" r:id="rId42"/>
    <p:sldId id="525" r:id="rId43"/>
    <p:sldId id="526" r:id="rId44"/>
    <p:sldId id="527" r:id="rId45"/>
    <p:sldId id="528" r:id="rId46"/>
    <p:sldId id="529" r:id="rId47"/>
  </p:sldIdLst>
  <p:sldSz cx="9144000" cy="6858000" type="screen4x3"/>
  <p:notesSz cx="6858000" cy="9083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FFCC"/>
    <a:srgbClr val="33CC33"/>
    <a:srgbClr val="996600"/>
    <a:srgbClr val="339966"/>
    <a:srgbClr val="990000"/>
    <a:srgbClr val="CCFFFF"/>
    <a:srgbClr val="99CCFF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1" autoAdjust="0"/>
    <p:restoredTop sz="94660"/>
  </p:normalViewPr>
  <p:slideViewPr>
    <p:cSldViewPr snapToGrid="0">
      <p:cViewPr>
        <p:scale>
          <a:sx n="64" d="100"/>
          <a:sy n="64" d="100"/>
        </p:scale>
        <p:origin x="-70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2790" y="-90"/>
      </p:cViewPr>
      <p:guideLst>
        <p:guide orient="horz" pos="2861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BF576F-634D-4714-BF17-735DAE881097}" type="doc">
      <dgm:prSet loTypeId="urn:microsoft.com/office/officeart/2009/layout/CircleArrowProcess" loCatId="cycle" qsTypeId="urn:microsoft.com/office/officeart/2005/8/quickstyle/simple1#2" qsCatId="simple" csTypeId="urn:microsoft.com/office/officeart/2005/8/colors/accent1_2#4" csCatId="accent1" phldr="1"/>
      <dgm:spPr/>
      <dgm:t>
        <a:bodyPr/>
        <a:lstStyle/>
        <a:p>
          <a:endParaRPr lang="en-US"/>
        </a:p>
      </dgm:t>
    </dgm:pt>
    <dgm:pt modelId="{2D629F32-2C80-460E-8CA4-B0890A439C3F}">
      <dgm:prSet phldrT="[Text]" custT="1"/>
      <dgm:spPr/>
      <dgm:t>
        <a:bodyPr/>
        <a:lstStyle/>
        <a:p>
          <a:r>
            <a:rPr lang="en-US" sz="1800" b="1" dirty="0" smtClean="0">
              <a:latin typeface="Arial Narrow" pitchFamily="34" charset="0"/>
            </a:rPr>
            <a:t>LOGIC</a:t>
          </a:r>
          <a:endParaRPr lang="en-US" sz="1000" b="1" dirty="0">
            <a:latin typeface="Arial Narrow" pitchFamily="34" charset="0"/>
          </a:endParaRPr>
        </a:p>
      </dgm:t>
    </dgm:pt>
    <dgm:pt modelId="{6D3567BD-8299-4662-BDFF-93CE05B29F7A}" type="parTrans" cxnId="{1FB38C0D-A6DD-4C15-9C21-8225A15CAAD6}">
      <dgm:prSet/>
      <dgm:spPr/>
      <dgm:t>
        <a:bodyPr/>
        <a:lstStyle/>
        <a:p>
          <a:endParaRPr lang="en-US"/>
        </a:p>
      </dgm:t>
    </dgm:pt>
    <dgm:pt modelId="{389C6C9A-232F-451E-9D44-F5D84106C1DD}" type="sibTrans" cxnId="{1FB38C0D-A6DD-4C15-9C21-8225A15CAAD6}">
      <dgm:prSet/>
      <dgm:spPr/>
      <dgm:t>
        <a:bodyPr/>
        <a:lstStyle/>
        <a:p>
          <a:endParaRPr lang="en-US"/>
        </a:p>
      </dgm:t>
    </dgm:pt>
    <dgm:pt modelId="{E9338A8D-E5FA-4B99-87D4-24FF0E9AAD5A}">
      <dgm:prSet phldrT="[Text]" custT="1"/>
      <dgm:spPr/>
      <dgm:t>
        <a:bodyPr/>
        <a:lstStyle/>
        <a:p>
          <a:r>
            <a:rPr lang="en-US" sz="1800" b="1" dirty="0" smtClean="0">
              <a:latin typeface="Arial Narrow" pitchFamily="34" charset="0"/>
            </a:rPr>
            <a:t>MEMORY</a:t>
          </a:r>
          <a:endParaRPr lang="en-US" sz="1800" b="1" dirty="0">
            <a:latin typeface="Arial Narrow" pitchFamily="34" charset="0"/>
          </a:endParaRPr>
        </a:p>
      </dgm:t>
    </dgm:pt>
    <dgm:pt modelId="{12E781A2-DFE2-408A-8918-C3A2E09F828C}" type="parTrans" cxnId="{BAD94CF1-4EC5-4A28-B25E-B8615AD042DE}">
      <dgm:prSet/>
      <dgm:spPr/>
      <dgm:t>
        <a:bodyPr/>
        <a:lstStyle/>
        <a:p>
          <a:endParaRPr lang="en-US"/>
        </a:p>
      </dgm:t>
    </dgm:pt>
    <dgm:pt modelId="{04CA5A72-94EE-44D2-84D1-C82BC7A04312}" type="sibTrans" cxnId="{BAD94CF1-4EC5-4A28-B25E-B8615AD042DE}">
      <dgm:prSet/>
      <dgm:spPr/>
      <dgm:t>
        <a:bodyPr/>
        <a:lstStyle/>
        <a:p>
          <a:endParaRPr lang="en-US"/>
        </a:p>
      </dgm:t>
    </dgm:pt>
    <dgm:pt modelId="{436703C1-88F5-4AC7-9256-001BE880BC5C}">
      <dgm:prSet phldrT="[Text]" custT="1"/>
      <dgm:spPr/>
      <dgm:t>
        <a:bodyPr/>
        <a:lstStyle/>
        <a:p>
          <a:r>
            <a:rPr lang="en-US" sz="1600" b="1" dirty="0" smtClean="0">
              <a:latin typeface="Arial Narrow" pitchFamily="34" charset="0"/>
            </a:rPr>
            <a:t>OPTO-ELECTRONICS</a:t>
          </a:r>
          <a:endParaRPr lang="en-US" sz="1600" b="1" dirty="0">
            <a:latin typeface="Arial Narrow" pitchFamily="34" charset="0"/>
          </a:endParaRPr>
        </a:p>
      </dgm:t>
    </dgm:pt>
    <dgm:pt modelId="{1E0339C6-D623-4F8B-B6F3-B1FA2D871F29}" type="parTrans" cxnId="{F0DEA926-859D-4BCA-ADD6-945F505531DA}">
      <dgm:prSet/>
      <dgm:spPr/>
      <dgm:t>
        <a:bodyPr/>
        <a:lstStyle/>
        <a:p>
          <a:endParaRPr lang="en-US"/>
        </a:p>
      </dgm:t>
    </dgm:pt>
    <dgm:pt modelId="{4B9F42F2-1CAF-4CCE-83C1-D2B7B12D0B3F}" type="sibTrans" cxnId="{F0DEA926-859D-4BCA-ADD6-945F505531DA}">
      <dgm:prSet/>
      <dgm:spPr/>
      <dgm:t>
        <a:bodyPr/>
        <a:lstStyle/>
        <a:p>
          <a:endParaRPr lang="en-US"/>
        </a:p>
      </dgm:t>
    </dgm:pt>
    <dgm:pt modelId="{7395172D-44B0-43D6-B1EC-BC26D220B373}" type="pres">
      <dgm:prSet presAssocID="{F8BF576F-634D-4714-BF17-735DAE88109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546898E-1600-49BA-98DA-740BB2BF8D51}" type="pres">
      <dgm:prSet presAssocID="{2D629F32-2C80-460E-8CA4-B0890A439C3F}" presName="Accent1" presStyleCnt="0"/>
      <dgm:spPr/>
    </dgm:pt>
    <dgm:pt modelId="{FAA28287-7A04-4BC1-AF66-ADF25E5D53CF}" type="pres">
      <dgm:prSet presAssocID="{2D629F32-2C80-460E-8CA4-B0890A439C3F}" presName="Accent" presStyleLbl="node1" presStyleIdx="0" presStyleCnt="3" custLinFactNeighborX="-13391" custLinFactNeighborY="-34533"/>
      <dgm:spPr/>
    </dgm:pt>
    <dgm:pt modelId="{15CD1474-ACD4-4B99-8E99-CF466D56B772}" type="pres">
      <dgm:prSet presAssocID="{2D629F32-2C80-460E-8CA4-B0890A439C3F}" presName="Parent1" presStyleLbl="revTx" presStyleIdx="0" presStyleCnt="3" custLinFactY="-34025" custLinFactNeighborX="-22990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1601A-BDFC-44EA-9A80-CE5A3CF438CF}" type="pres">
      <dgm:prSet presAssocID="{E9338A8D-E5FA-4B99-87D4-24FF0E9AAD5A}" presName="Accent2" presStyleCnt="0"/>
      <dgm:spPr/>
    </dgm:pt>
    <dgm:pt modelId="{5917A181-0A39-4ABF-9CCB-4E6DF6C93858}" type="pres">
      <dgm:prSet presAssocID="{E9338A8D-E5FA-4B99-87D4-24FF0E9AAD5A}" presName="Accent" presStyleLbl="node1" presStyleIdx="1" presStyleCnt="3" custAng="19022592" custLinFactNeighborX="21091" custLinFactNeighborY="11317"/>
      <dgm:spPr/>
    </dgm:pt>
    <dgm:pt modelId="{A518377A-090C-4F71-81C5-35E110D9661A}" type="pres">
      <dgm:prSet presAssocID="{E9338A8D-E5FA-4B99-87D4-24FF0E9AAD5A}" presName="Parent2" presStyleLbl="revTx" presStyleIdx="1" presStyleCnt="3" custLinFactNeighborX="35650" custLinFactNeighborY="299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477D6-C55E-4187-83A1-FBB3464C84C0}" type="pres">
      <dgm:prSet presAssocID="{436703C1-88F5-4AC7-9256-001BE880BC5C}" presName="Accent3" presStyleCnt="0"/>
      <dgm:spPr/>
    </dgm:pt>
    <dgm:pt modelId="{D61F1EB9-A061-46A7-986B-7316ABEEA020}" type="pres">
      <dgm:prSet presAssocID="{436703C1-88F5-4AC7-9256-001BE880BC5C}" presName="Accent" presStyleLbl="node1" presStyleIdx="2" presStyleCnt="3" custScaleX="104998" custScaleY="106158" custLinFactNeighborX="-14117" custLinFactNeighborY="50524"/>
      <dgm:spPr/>
    </dgm:pt>
    <dgm:pt modelId="{753DAE05-3535-4371-8862-C09B50D1BB8B}" type="pres">
      <dgm:prSet presAssocID="{436703C1-88F5-4AC7-9256-001BE880BC5C}" presName="Parent3" presStyleLbl="revTx" presStyleIdx="2" presStyleCnt="3" custScaleX="132795" custScaleY="115657" custLinFactY="56400" custLinFactNeighborX="-21850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54681F-78F2-437F-9E27-F2DEE3DDD314}" type="presOf" srcId="{2D629F32-2C80-460E-8CA4-B0890A439C3F}" destId="{15CD1474-ACD4-4B99-8E99-CF466D56B772}" srcOrd="0" destOrd="0" presId="urn:microsoft.com/office/officeart/2009/layout/CircleArrowProcess"/>
    <dgm:cxn modelId="{C22D580A-6E33-4E19-A23C-A5E0C51E3148}" type="presOf" srcId="{F8BF576F-634D-4714-BF17-735DAE881097}" destId="{7395172D-44B0-43D6-B1EC-BC26D220B373}" srcOrd="0" destOrd="0" presId="urn:microsoft.com/office/officeart/2009/layout/CircleArrowProcess"/>
    <dgm:cxn modelId="{1FB38C0D-A6DD-4C15-9C21-8225A15CAAD6}" srcId="{F8BF576F-634D-4714-BF17-735DAE881097}" destId="{2D629F32-2C80-460E-8CA4-B0890A439C3F}" srcOrd="0" destOrd="0" parTransId="{6D3567BD-8299-4662-BDFF-93CE05B29F7A}" sibTransId="{389C6C9A-232F-451E-9D44-F5D84106C1DD}"/>
    <dgm:cxn modelId="{F0DEA926-859D-4BCA-ADD6-945F505531DA}" srcId="{F8BF576F-634D-4714-BF17-735DAE881097}" destId="{436703C1-88F5-4AC7-9256-001BE880BC5C}" srcOrd="2" destOrd="0" parTransId="{1E0339C6-D623-4F8B-B6F3-B1FA2D871F29}" sibTransId="{4B9F42F2-1CAF-4CCE-83C1-D2B7B12D0B3F}"/>
    <dgm:cxn modelId="{3424DF8E-ADC3-4E56-8222-A1EDF96FB39E}" type="presOf" srcId="{E9338A8D-E5FA-4B99-87D4-24FF0E9AAD5A}" destId="{A518377A-090C-4F71-81C5-35E110D9661A}" srcOrd="0" destOrd="0" presId="urn:microsoft.com/office/officeart/2009/layout/CircleArrowProcess"/>
    <dgm:cxn modelId="{5E851915-9B45-4135-BF7B-C534BDB46C60}" type="presOf" srcId="{436703C1-88F5-4AC7-9256-001BE880BC5C}" destId="{753DAE05-3535-4371-8862-C09B50D1BB8B}" srcOrd="0" destOrd="0" presId="urn:microsoft.com/office/officeart/2009/layout/CircleArrowProcess"/>
    <dgm:cxn modelId="{BAD94CF1-4EC5-4A28-B25E-B8615AD042DE}" srcId="{F8BF576F-634D-4714-BF17-735DAE881097}" destId="{E9338A8D-E5FA-4B99-87D4-24FF0E9AAD5A}" srcOrd="1" destOrd="0" parTransId="{12E781A2-DFE2-408A-8918-C3A2E09F828C}" sibTransId="{04CA5A72-94EE-44D2-84D1-C82BC7A04312}"/>
    <dgm:cxn modelId="{FCD2F3D0-410B-4D1F-9063-2A2F452B627D}" type="presParOf" srcId="{7395172D-44B0-43D6-B1EC-BC26D220B373}" destId="{6546898E-1600-49BA-98DA-740BB2BF8D51}" srcOrd="0" destOrd="0" presId="urn:microsoft.com/office/officeart/2009/layout/CircleArrowProcess"/>
    <dgm:cxn modelId="{264801F1-8474-486D-A7E2-6BE1BFEF9728}" type="presParOf" srcId="{6546898E-1600-49BA-98DA-740BB2BF8D51}" destId="{FAA28287-7A04-4BC1-AF66-ADF25E5D53CF}" srcOrd="0" destOrd="0" presId="urn:microsoft.com/office/officeart/2009/layout/CircleArrowProcess"/>
    <dgm:cxn modelId="{642957F9-87C7-4084-AF0E-1CA52C9F46BA}" type="presParOf" srcId="{7395172D-44B0-43D6-B1EC-BC26D220B373}" destId="{15CD1474-ACD4-4B99-8E99-CF466D56B772}" srcOrd="1" destOrd="0" presId="urn:microsoft.com/office/officeart/2009/layout/CircleArrowProcess"/>
    <dgm:cxn modelId="{1C4AC7A5-85C3-4C4E-A8FB-3A97E3B62C21}" type="presParOf" srcId="{7395172D-44B0-43D6-B1EC-BC26D220B373}" destId="{40E1601A-BDFC-44EA-9A80-CE5A3CF438CF}" srcOrd="2" destOrd="0" presId="urn:microsoft.com/office/officeart/2009/layout/CircleArrowProcess"/>
    <dgm:cxn modelId="{FD817A44-751A-43EE-BCE0-CFDBFE1DA84D}" type="presParOf" srcId="{40E1601A-BDFC-44EA-9A80-CE5A3CF438CF}" destId="{5917A181-0A39-4ABF-9CCB-4E6DF6C93858}" srcOrd="0" destOrd="0" presId="urn:microsoft.com/office/officeart/2009/layout/CircleArrowProcess"/>
    <dgm:cxn modelId="{4E1CAC49-37C1-424D-AA68-A18DA00AF5D4}" type="presParOf" srcId="{7395172D-44B0-43D6-B1EC-BC26D220B373}" destId="{A518377A-090C-4F71-81C5-35E110D9661A}" srcOrd="3" destOrd="0" presId="urn:microsoft.com/office/officeart/2009/layout/CircleArrowProcess"/>
    <dgm:cxn modelId="{2AD50B1C-D7AA-4383-AF35-D80EF3A086B6}" type="presParOf" srcId="{7395172D-44B0-43D6-B1EC-BC26D220B373}" destId="{F75477D6-C55E-4187-83A1-FBB3464C84C0}" srcOrd="4" destOrd="0" presId="urn:microsoft.com/office/officeart/2009/layout/CircleArrowProcess"/>
    <dgm:cxn modelId="{5DCD7294-0C97-4723-9773-E7CD44882CEC}" type="presParOf" srcId="{F75477D6-C55E-4187-83A1-FBB3464C84C0}" destId="{D61F1EB9-A061-46A7-986B-7316ABEEA020}" srcOrd="0" destOrd="0" presId="urn:microsoft.com/office/officeart/2009/layout/CircleArrowProcess"/>
    <dgm:cxn modelId="{C01BC400-1C42-4532-BF61-3C59DD961044}" type="presParOf" srcId="{7395172D-44B0-43D6-B1EC-BC26D220B373}" destId="{753DAE05-3535-4371-8862-C09B50D1BB8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28287-7A04-4BC1-AF66-ADF25E5D53CF}">
      <dsp:nvSpPr>
        <dsp:cNvPr id="0" name=""/>
        <dsp:cNvSpPr/>
      </dsp:nvSpPr>
      <dsp:spPr>
        <a:xfrm>
          <a:off x="738957" y="54706"/>
          <a:ext cx="1664580" cy="166483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D1474-ACD4-4B99-8E99-CF466D56B772}">
      <dsp:nvSpPr>
        <dsp:cNvPr id="0" name=""/>
        <dsp:cNvSpPr/>
      </dsp:nvSpPr>
      <dsp:spPr>
        <a:xfrm>
          <a:off x="1117136" y="610977"/>
          <a:ext cx="924975" cy="462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 Narrow" pitchFamily="34" charset="0"/>
            </a:rPr>
            <a:t>LOGIC</a:t>
          </a:r>
          <a:endParaRPr lang="en-US" sz="1000" b="1" kern="1200" dirty="0">
            <a:latin typeface="Arial Narrow" pitchFamily="34" charset="0"/>
          </a:endParaRPr>
        </a:p>
      </dsp:txBody>
      <dsp:txXfrm>
        <a:off x="1117136" y="610977"/>
        <a:ext cx="924975" cy="462376"/>
      </dsp:txXfrm>
    </dsp:sp>
    <dsp:sp modelId="{5917A181-0A39-4ABF-9CCB-4E6DF6C93858}">
      <dsp:nvSpPr>
        <dsp:cNvPr id="0" name=""/>
        <dsp:cNvSpPr/>
      </dsp:nvSpPr>
      <dsp:spPr>
        <a:xfrm rot="19022592">
          <a:off x="850606" y="1774602"/>
          <a:ext cx="1664580" cy="166483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8377A-090C-4F71-81C5-35E110D9661A}">
      <dsp:nvSpPr>
        <dsp:cNvPr id="0" name=""/>
        <dsp:cNvSpPr/>
      </dsp:nvSpPr>
      <dsp:spPr>
        <a:xfrm>
          <a:off x="1199086" y="2331032"/>
          <a:ext cx="924975" cy="462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 Narrow" pitchFamily="34" charset="0"/>
            </a:rPr>
            <a:t>MEMORY</a:t>
          </a:r>
          <a:endParaRPr lang="en-US" sz="1800" b="1" kern="1200" dirty="0">
            <a:latin typeface="Arial Narrow" pitchFamily="34" charset="0"/>
          </a:endParaRPr>
        </a:p>
      </dsp:txBody>
      <dsp:txXfrm>
        <a:off x="1199086" y="2331032"/>
        <a:ext cx="924975" cy="462376"/>
      </dsp:txXfrm>
    </dsp:sp>
    <dsp:sp modelId="{D61F1EB9-A061-46A7-986B-7316ABEEA020}">
      <dsp:nvSpPr>
        <dsp:cNvPr id="0" name=""/>
        <dsp:cNvSpPr/>
      </dsp:nvSpPr>
      <dsp:spPr>
        <a:xfrm>
          <a:off x="842705" y="3336032"/>
          <a:ext cx="1501610" cy="151880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DAE05-3535-4371-8862-C09B50D1BB8B}">
      <dsp:nvSpPr>
        <dsp:cNvPr id="0" name=""/>
        <dsp:cNvSpPr/>
      </dsp:nvSpPr>
      <dsp:spPr>
        <a:xfrm>
          <a:off x="978196" y="3843229"/>
          <a:ext cx="1228320" cy="534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 Narrow" pitchFamily="34" charset="0"/>
            </a:rPr>
            <a:t>OPTO-ELECTRONICS</a:t>
          </a:r>
          <a:endParaRPr lang="en-US" sz="1600" b="1" kern="1200" dirty="0">
            <a:latin typeface="Arial Narrow" pitchFamily="34" charset="0"/>
          </a:endParaRPr>
        </a:p>
      </dsp:txBody>
      <dsp:txXfrm>
        <a:off x="978196" y="3843229"/>
        <a:ext cx="1228320" cy="534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A38F9B0-1F7A-41BA-A075-54F6FC78F45E}" type="datetimeFigureOut">
              <a:rPr lang="en-US"/>
              <a:pPr>
                <a:defRPr/>
              </a:pPr>
              <a:t>1/31/2012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4C6E738-2B1B-4FB3-B5CE-021E9FE18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1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1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81038"/>
            <a:ext cx="4543425" cy="340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4746"/>
            <a:ext cx="5486400" cy="40876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7915"/>
            <a:ext cx="2971800" cy="4541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7915"/>
            <a:ext cx="2971800" cy="4541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C1341BB-919F-42D1-AA91-4A37D0604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74E3F-FCB5-4D33-88D5-9B70FC8BA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536FE-14C7-4AF4-AEB0-BBE1FEF6C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62162" cy="6042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150" y="274638"/>
            <a:ext cx="6034088" cy="6042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061EE-D765-4A42-AB72-B43A55DA1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8150" y="1638300"/>
            <a:ext cx="4038600" cy="467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38300"/>
            <a:ext cx="4038600" cy="467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CB031-C0B6-46B5-8546-E6E0A2068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5E1BE-98AD-4F9A-80E3-D06431B6F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9E35D-416A-4BC4-A296-7608DD124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150" y="16383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383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B2B80-CDC6-4013-8B43-C2F816911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1973D-9C6A-4944-947F-60227CF18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2876A-76D8-4FAE-BD3C-7C1EA72B5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0C66C-F126-473D-9BF5-288FD97C9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9068E-0A79-4058-B99D-BA737FE41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6A7C7-A548-457A-A9D9-3E97BC580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0" y="16383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 Text Style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dirty="0">
                <a:solidFill>
                  <a:srgbClr val="0073AE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pic>
        <p:nvPicPr>
          <p:cNvPr id="2" name="Picture 7" descr="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" y="1422400"/>
            <a:ext cx="8229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8" descr="logo Large"/>
          <p:cNvPicPr>
            <a:picLocks noChangeAspect="1" noChangeArrowheads="1"/>
          </p:cNvPicPr>
          <p:nvPr/>
        </p:nvPicPr>
        <p:blipFill>
          <a:blip r:embed="rId15" cstate="print"/>
          <a:srcRect t="5380" b="5380"/>
          <a:stretch>
            <a:fillRect/>
          </a:stretch>
        </p:blipFill>
        <p:spPr bwMode="auto">
          <a:xfrm>
            <a:off x="381000" y="6296025"/>
            <a:ext cx="152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426200"/>
            <a:ext cx="101917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 typeface="Wingdings" pitchFamily="2" charset="2"/>
              <a:buNone/>
              <a:defRPr sz="1000"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fld id="{502836B0-F26B-407B-B5F4-C2B9F0D03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24600" y="6381750"/>
            <a:ext cx="101917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0066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rgbClr val="006699"/>
          </a:solidFill>
          <a:latin typeface="+mn-lt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008080"/>
          </a:solidFill>
          <a:latin typeface="+mj-lt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rgbClr val="339966"/>
          </a:solidFill>
          <a:latin typeface="+mj-lt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8EF7E9-94BE-4383-8EE5-525FCC04A17C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2971800" y="6362700"/>
            <a:ext cx="3076575" cy="37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200025" y="6267450"/>
            <a:ext cx="3076575" cy="561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3225" y="1324657"/>
            <a:ext cx="8342313" cy="319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0" name="TextBox 10"/>
          <p:cNvSpPr txBox="1">
            <a:spLocks noChangeArrowheads="1"/>
          </p:cNvSpPr>
          <p:nvPr/>
        </p:nvSpPr>
        <p:spPr bwMode="auto">
          <a:xfrm>
            <a:off x="1044575" y="3832225"/>
            <a:ext cx="70548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>
              <a:solidFill>
                <a:srgbClr val="0070C0"/>
              </a:solidFill>
              <a:latin typeface="Arial Narrow" pitchFamily="34" charset="0"/>
            </a:endParaRPr>
          </a:p>
          <a:p>
            <a:pPr algn="ctr"/>
            <a:endParaRPr lang="en-US" sz="2400" b="1">
              <a:solidFill>
                <a:srgbClr val="0070C0"/>
              </a:solidFill>
              <a:latin typeface="Arial Narrow" pitchFamily="34" charset="0"/>
            </a:endParaRPr>
          </a:p>
          <a:p>
            <a:pPr algn="ctr"/>
            <a:endParaRPr lang="en-US" sz="1400" b="1">
              <a:solidFill>
                <a:srgbClr val="0070C0"/>
              </a:solidFill>
              <a:latin typeface="Arial Narrow" pitchFamily="34" charset="0"/>
            </a:endParaRPr>
          </a:p>
          <a:p>
            <a:pPr algn="ctr"/>
            <a:endParaRPr lang="en-US" sz="1200" b="1">
              <a:solidFill>
                <a:srgbClr val="0070C0"/>
              </a:solidFill>
              <a:latin typeface="Arial Narrow" pitchFamily="34" charset="0"/>
            </a:endParaRPr>
          </a:p>
          <a:p>
            <a:pPr algn="ctr"/>
            <a:endParaRPr lang="en-US" sz="2400" b="1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3" name="Rectangle 10"/>
          <p:cNvSpPr txBox="1">
            <a:spLocks noChangeArrowheads="1"/>
          </p:cNvSpPr>
          <p:nvPr/>
        </p:nvSpPr>
        <p:spPr bwMode="auto">
          <a:xfrm>
            <a:off x="490538" y="1253678"/>
            <a:ext cx="8174037" cy="17510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kern="0" dirty="0" smtClean="0">
                <a:solidFill>
                  <a:srgbClr val="0073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Monolithic 3D-ICs </a:t>
            </a:r>
          </a:p>
          <a:p>
            <a:pPr algn="ctr">
              <a:defRPr/>
            </a:pPr>
            <a:r>
              <a:rPr lang="en-US" sz="3200" b="1" kern="0" dirty="0" smtClean="0">
                <a:solidFill>
                  <a:srgbClr val="0073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with Single Crystal Silicon Layers</a:t>
            </a:r>
            <a:endParaRPr lang="en-US" sz="3200" b="1" kern="0" dirty="0">
              <a:solidFill>
                <a:srgbClr val="0073A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0453" y="3454411"/>
            <a:ext cx="63137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70C0"/>
                </a:solidFill>
                <a:latin typeface="+mn-lt"/>
              </a:rPr>
              <a:t>Deepak C. </a:t>
            </a:r>
            <a:r>
              <a:rPr lang="en-US" sz="2400" b="1" u="sng" dirty="0" err="1" smtClean="0">
                <a:solidFill>
                  <a:srgbClr val="0070C0"/>
                </a:solidFill>
                <a:latin typeface="+mn-lt"/>
              </a:rPr>
              <a:t>Sekar</a:t>
            </a: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 and </a:t>
            </a:r>
            <a:r>
              <a:rPr lang="en-US" sz="2400" b="1" dirty="0" err="1" smtClean="0">
                <a:solidFill>
                  <a:srgbClr val="0070C0"/>
                </a:solidFill>
                <a:latin typeface="+mn-lt"/>
              </a:rPr>
              <a:t>Zvi</a:t>
            </a: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 Or-Bach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70C0"/>
                </a:solidFill>
                <a:latin typeface="+mn-lt"/>
              </a:rPr>
              <a:t>MonolithIC</a:t>
            </a: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 3D Inc.</a:t>
            </a:r>
          </a:p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0070C0"/>
              </a:solidFill>
              <a:latin typeface="+mn-lt"/>
            </a:endParaRPr>
          </a:p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0070C0"/>
              </a:solidFill>
              <a:latin typeface="+mn-lt"/>
            </a:endParaRPr>
          </a:p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4" name="Picture 6" descr="logo Large"/>
          <p:cNvPicPr>
            <a:picLocks noChangeAspect="1" noChangeArrowheads="1"/>
          </p:cNvPicPr>
          <p:nvPr/>
        </p:nvPicPr>
        <p:blipFill>
          <a:blip r:embed="rId2" cstate="print"/>
          <a:srcRect t="3587"/>
          <a:stretch>
            <a:fillRect/>
          </a:stretch>
        </p:blipFill>
        <p:spPr bwMode="auto">
          <a:xfrm>
            <a:off x="3041791" y="4870101"/>
            <a:ext cx="2938108" cy="1169140"/>
          </a:xfrm>
          <a:prstGeom prst="roundRect">
            <a:avLst>
              <a:gd name="adj" fmla="val 15384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583543" y="6342742"/>
            <a:ext cx="403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2012 IEEE 3D System Integration Conference</a:t>
            </a:r>
            <a:endParaRPr lang="en-US" i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Ion-cut (</a:t>
            </a:r>
            <a:r>
              <a:rPr lang="en-US" sz="2200" dirty="0" err="1" smtClean="0"/>
              <a:t>a.k.a</a:t>
            </a:r>
            <a:r>
              <a:rPr lang="en-US" sz="2200" dirty="0" smtClean="0"/>
              <a:t> Smart-</a:t>
            </a:r>
            <a:r>
              <a:rPr lang="en-US" sz="2200" dirty="0" err="1" smtClean="0"/>
              <a:t>Cut</a:t>
            </a:r>
            <a:r>
              <a:rPr lang="en-US" sz="2200" baseline="30000" dirty="0" err="1" smtClean="0"/>
              <a:t>TM</a:t>
            </a:r>
            <a:r>
              <a:rPr lang="en-US" sz="2200" dirty="0" smtClean="0"/>
              <a:t>) </a:t>
            </a:r>
            <a:br>
              <a:rPr lang="en-US" sz="2200" dirty="0" smtClean="0"/>
            </a:br>
            <a:r>
              <a:rPr lang="en-US" sz="2200" dirty="0" smtClean="0">
                <a:sym typeface="Wingdings" pitchFamily="2" charset="2"/>
              </a:rPr>
              <a:t> Can give </a:t>
            </a:r>
            <a:r>
              <a:rPr lang="en-US" sz="2200" i="1" dirty="0" smtClean="0">
                <a:sym typeface="Wingdings" pitchFamily="2" charset="2"/>
              </a:rPr>
              <a:t>stacked defect-free </a:t>
            </a:r>
            <a:r>
              <a:rPr lang="en-US" sz="2200" i="1" dirty="0" smtClean="0"/>
              <a:t>single crystal Si layers atop Cu/low 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1371600" cy="533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1" name="TextBox 11"/>
          <p:cNvSpPr txBox="1">
            <a:spLocks noChangeArrowheads="1"/>
          </p:cNvSpPr>
          <p:nvPr/>
        </p:nvSpPr>
        <p:spPr bwMode="auto">
          <a:xfrm>
            <a:off x="381000" y="2587625"/>
            <a:ext cx="12192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Activated n Si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04800" y="2286000"/>
            <a:ext cx="1371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Oxide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981200" y="2895600"/>
            <a:ext cx="228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38400" y="3048000"/>
            <a:ext cx="1371600" cy="533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438400" y="2849563"/>
            <a:ext cx="1371600" cy="1984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Oxide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2362200" y="3124200"/>
            <a:ext cx="1828800" cy="1588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2362201" y="2667000"/>
            <a:ext cx="3048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2590007" y="2666206"/>
            <a:ext cx="3048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2820194" y="2667794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3047207" y="2666206"/>
            <a:ext cx="3048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3276601" y="2667000"/>
            <a:ext cx="3048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3504407" y="2666206"/>
            <a:ext cx="3048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3" name="TextBox 46"/>
          <p:cNvSpPr txBox="1">
            <a:spLocks noChangeArrowheads="1"/>
          </p:cNvSpPr>
          <p:nvPr/>
        </p:nvSpPr>
        <p:spPr bwMode="auto">
          <a:xfrm>
            <a:off x="3810000" y="2971800"/>
            <a:ext cx="457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533400" y="3017838"/>
            <a:ext cx="2133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kern="0" dirty="0">
                <a:latin typeface="Arial Narrow" pitchFamily="34" charset="0"/>
                <a:cs typeface="+mn-cs"/>
              </a:rPr>
              <a:t>Top layer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2590800" y="5684838"/>
            <a:ext cx="1676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kern="0" dirty="0">
                <a:latin typeface="Arial Narrow" pitchFamily="34" charset="0"/>
                <a:cs typeface="+mn-cs"/>
              </a:rPr>
              <a:t>Bottom layer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724400" y="3813175"/>
            <a:ext cx="1354138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Oxide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grpSp>
        <p:nvGrpSpPr>
          <p:cNvPr id="27667" name="Group 50"/>
          <p:cNvGrpSpPr>
            <a:grpSpLocks/>
          </p:cNvGrpSpPr>
          <p:nvPr/>
        </p:nvGrpSpPr>
        <p:grpSpPr bwMode="auto">
          <a:xfrm>
            <a:off x="4800600" y="4041775"/>
            <a:ext cx="1295400" cy="1066800"/>
            <a:chOff x="914400" y="2590800"/>
            <a:chExt cx="1295400" cy="989052"/>
          </a:xfrm>
        </p:grpSpPr>
        <p:sp>
          <p:nvSpPr>
            <p:cNvPr id="52" name="Rectangle 51"/>
            <p:cNvSpPr/>
            <p:nvPr/>
          </p:nvSpPr>
          <p:spPr>
            <a:xfrm>
              <a:off x="914400" y="2818930"/>
              <a:ext cx="457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 flipH="1">
              <a:off x="1219200" y="2895464"/>
              <a:ext cx="46038" cy="15306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524000" y="2590800"/>
              <a:ext cx="5334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0600" y="2590800"/>
              <a:ext cx="1524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 flipH="1">
              <a:off x="1935163" y="2590800"/>
              <a:ext cx="46037" cy="45773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295400" y="259080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524000" y="259080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7719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3048001"/>
              <a:ext cx="1295400" cy="53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Rectangle 59"/>
            <p:cNvSpPr/>
            <p:nvPr/>
          </p:nvSpPr>
          <p:spPr>
            <a:xfrm>
              <a:off x="1676400" y="2818930"/>
              <a:ext cx="76200" cy="38119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600200" y="2818930"/>
              <a:ext cx="304800" cy="9125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447800" y="281893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057400" y="281893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057400" y="259080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7" name="Content Placeholder 2"/>
          <p:cNvSpPr txBox="1">
            <a:spLocks/>
          </p:cNvSpPr>
          <p:nvPr/>
        </p:nvSpPr>
        <p:spPr bwMode="auto">
          <a:xfrm>
            <a:off x="2362200" y="1722438"/>
            <a:ext cx="1676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Hydrogen implant 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of top layer</a:t>
            </a:r>
          </a:p>
        </p:txBody>
      </p:sp>
      <p:sp>
        <p:nvSpPr>
          <p:cNvPr id="79" name="Content Placeholder 2"/>
          <p:cNvSpPr txBox="1">
            <a:spLocks/>
          </p:cNvSpPr>
          <p:nvPr/>
        </p:nvSpPr>
        <p:spPr bwMode="auto">
          <a:xfrm>
            <a:off x="4419600" y="1722438"/>
            <a:ext cx="1905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Flip top layer and 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bond to bottom layer</a:t>
            </a:r>
          </a:p>
        </p:txBody>
      </p:sp>
      <p:sp>
        <p:nvSpPr>
          <p:cNvPr id="81" name="Rectangle 80"/>
          <p:cNvSpPr/>
          <p:nvPr/>
        </p:nvSpPr>
        <p:spPr>
          <a:xfrm>
            <a:off x="4724400" y="3276600"/>
            <a:ext cx="1363663" cy="533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>
            <a:off x="4648200" y="3703638"/>
            <a:ext cx="1636713" cy="317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2438400" y="4267200"/>
            <a:ext cx="1512888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Oxide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grpSp>
        <p:nvGrpSpPr>
          <p:cNvPr id="27673" name="Group 84"/>
          <p:cNvGrpSpPr>
            <a:grpSpLocks/>
          </p:cNvGrpSpPr>
          <p:nvPr/>
        </p:nvGrpSpPr>
        <p:grpSpPr bwMode="auto">
          <a:xfrm>
            <a:off x="2514600" y="4495800"/>
            <a:ext cx="1447800" cy="1066800"/>
            <a:chOff x="914400" y="2590800"/>
            <a:chExt cx="1295400" cy="989052"/>
          </a:xfrm>
        </p:grpSpPr>
        <p:sp>
          <p:nvSpPr>
            <p:cNvPr id="86" name="Rectangle 85"/>
            <p:cNvSpPr/>
            <p:nvPr/>
          </p:nvSpPr>
          <p:spPr>
            <a:xfrm>
              <a:off x="914400" y="2818930"/>
              <a:ext cx="457367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 flipH="1">
              <a:off x="1219785" y="2895464"/>
              <a:ext cx="45453" cy="15306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523750" y="2590800"/>
              <a:ext cx="534068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91101" y="2590800"/>
              <a:ext cx="151983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 flipH="1">
              <a:off x="1935664" y="2590800"/>
              <a:ext cx="45453" cy="45773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295066" y="2590800"/>
              <a:ext cx="76701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523750" y="2590800"/>
              <a:ext cx="76701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770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3048001"/>
              <a:ext cx="1295400" cy="53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" name="Rectangle 93"/>
            <p:cNvSpPr/>
            <p:nvPr/>
          </p:nvSpPr>
          <p:spPr>
            <a:xfrm>
              <a:off x="1675732" y="2818930"/>
              <a:ext cx="76701" cy="38119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600451" y="2818930"/>
              <a:ext cx="303964" cy="9125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448468" y="2818930"/>
              <a:ext cx="75281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057818" y="2818930"/>
              <a:ext cx="7528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057818" y="2590800"/>
              <a:ext cx="7528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7674" name="TextBox 99"/>
          <p:cNvSpPr txBox="1">
            <a:spLocks noChangeArrowheads="1"/>
          </p:cNvSpPr>
          <p:nvPr/>
        </p:nvSpPr>
        <p:spPr bwMode="auto">
          <a:xfrm>
            <a:off x="6096000" y="3581400"/>
            <a:ext cx="457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102" name="Content Placeholder 2"/>
          <p:cNvSpPr txBox="1">
            <a:spLocks/>
          </p:cNvSpPr>
          <p:nvPr/>
        </p:nvSpPr>
        <p:spPr bwMode="auto">
          <a:xfrm>
            <a:off x="6705600" y="1676400"/>
            <a:ext cx="2133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Cleave using 400</a:t>
            </a:r>
            <a:r>
              <a:rPr lang="en-US" u="sng" kern="0" baseline="30000" dirty="0">
                <a:latin typeface="Arial Narrow" pitchFamily="34" charset="0"/>
                <a:cs typeface="+mn-cs"/>
              </a:rPr>
              <a:t>o</a:t>
            </a:r>
            <a:r>
              <a:rPr lang="en-US" u="sng" kern="0" dirty="0">
                <a:latin typeface="Arial Narrow" pitchFamily="34" charset="0"/>
                <a:cs typeface="+mn-cs"/>
              </a:rPr>
              <a:t>C 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anneal or sideways 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mechanical force</a:t>
            </a:r>
            <a:r>
              <a:rPr lang="en-US" u="sng" kern="0" dirty="0" smtClean="0">
                <a:latin typeface="Arial Narrow" pitchFamily="34" charset="0"/>
                <a:cs typeface="+mn-cs"/>
              </a:rPr>
              <a:t>. CMP </a:t>
            </a:r>
            <a:r>
              <a:rPr lang="en-US" u="sng" kern="0" dirty="0">
                <a:latin typeface="Arial Narrow" pitchFamily="34" charset="0"/>
                <a:cs typeface="+mn-cs"/>
              </a:rPr>
              <a:t>CMP.</a:t>
            </a:r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4191000" y="3579813"/>
            <a:ext cx="228600" cy="1539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6553200" y="3656013"/>
            <a:ext cx="2286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7086600" y="3810000"/>
            <a:ext cx="1354138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Oxide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grpSp>
        <p:nvGrpSpPr>
          <p:cNvPr id="27679" name="Group 106"/>
          <p:cNvGrpSpPr>
            <a:grpSpLocks/>
          </p:cNvGrpSpPr>
          <p:nvPr/>
        </p:nvGrpSpPr>
        <p:grpSpPr bwMode="auto">
          <a:xfrm>
            <a:off x="7162800" y="4038600"/>
            <a:ext cx="1295400" cy="1066800"/>
            <a:chOff x="914400" y="2590800"/>
            <a:chExt cx="1295400" cy="989052"/>
          </a:xfrm>
        </p:grpSpPr>
        <p:sp>
          <p:nvSpPr>
            <p:cNvPr id="108" name="Rectangle 107"/>
            <p:cNvSpPr/>
            <p:nvPr/>
          </p:nvSpPr>
          <p:spPr>
            <a:xfrm>
              <a:off x="914400" y="2818930"/>
              <a:ext cx="457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 flipH="1">
              <a:off x="1219200" y="2895464"/>
              <a:ext cx="46038" cy="15306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524000" y="2590800"/>
              <a:ext cx="5334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990600" y="2590800"/>
              <a:ext cx="1524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 flipH="1">
              <a:off x="1935163" y="2590800"/>
              <a:ext cx="46037" cy="45773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295400" y="259080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524000" y="259080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769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3048001"/>
              <a:ext cx="1295400" cy="53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" name="Rectangle 115"/>
            <p:cNvSpPr/>
            <p:nvPr/>
          </p:nvSpPr>
          <p:spPr>
            <a:xfrm>
              <a:off x="1676400" y="2818930"/>
              <a:ext cx="76200" cy="38119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600200" y="2818930"/>
              <a:ext cx="304800" cy="9125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447800" y="281893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057400" y="281893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057400" y="259080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2" name="Rectangle 121"/>
          <p:cNvSpPr/>
          <p:nvPr/>
        </p:nvSpPr>
        <p:spPr>
          <a:xfrm>
            <a:off x="7086600" y="3657600"/>
            <a:ext cx="1363663" cy="152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81" name="TextBox 122"/>
          <p:cNvSpPr txBox="1">
            <a:spLocks noChangeArrowheads="1"/>
          </p:cNvSpPr>
          <p:nvPr/>
        </p:nvSpPr>
        <p:spPr bwMode="auto">
          <a:xfrm>
            <a:off x="6934200" y="3052310"/>
            <a:ext cx="17526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Arial Narrow" pitchFamily="34" charset="0"/>
              </a:rPr>
              <a:t>Activated n </a:t>
            </a:r>
            <a:r>
              <a:rPr lang="en-US" b="1" dirty="0" smtClean="0">
                <a:latin typeface="Arial Narrow" pitchFamily="34" charset="0"/>
              </a:rPr>
              <a:t>Si</a:t>
            </a:r>
          </a:p>
          <a:p>
            <a:endParaRPr lang="en-US" sz="600" b="1" dirty="0">
              <a:latin typeface="Arial Narrow" pitchFamily="34" charset="0"/>
            </a:endParaRPr>
          </a:p>
        </p:txBody>
      </p:sp>
      <p:cxnSp>
        <p:nvCxnSpPr>
          <p:cNvPr id="127" name="Straight Connector 126"/>
          <p:cNvCxnSpPr/>
          <p:nvPr/>
        </p:nvCxnSpPr>
        <p:spPr>
          <a:xfrm rot="5400000">
            <a:off x="7579518" y="3412785"/>
            <a:ext cx="195263" cy="266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83" name="TextBox 98"/>
          <p:cNvSpPr txBox="1">
            <a:spLocks noChangeArrowheads="1"/>
          </p:cNvSpPr>
          <p:nvPr/>
        </p:nvSpPr>
        <p:spPr bwMode="auto">
          <a:xfrm>
            <a:off x="2514600" y="3227388"/>
            <a:ext cx="12192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Activated n Si</a:t>
            </a:r>
          </a:p>
        </p:txBody>
      </p:sp>
      <p:sp>
        <p:nvSpPr>
          <p:cNvPr id="27684" name="TextBox 100"/>
          <p:cNvSpPr txBox="1">
            <a:spLocks noChangeArrowheads="1"/>
          </p:cNvSpPr>
          <p:nvPr/>
        </p:nvSpPr>
        <p:spPr bwMode="auto">
          <a:xfrm>
            <a:off x="4800600" y="3352800"/>
            <a:ext cx="12192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Activated n Si</a:t>
            </a:r>
          </a:p>
        </p:txBody>
      </p:sp>
      <p:cxnSp>
        <p:nvCxnSpPr>
          <p:cNvPr id="103" name="Straight Arrow Connector 102"/>
          <p:cNvCxnSpPr/>
          <p:nvPr/>
        </p:nvCxnSpPr>
        <p:spPr>
          <a:xfrm flipV="1">
            <a:off x="4267200" y="4495800"/>
            <a:ext cx="228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128"/>
          <p:cNvSpPr txBox="1">
            <a:spLocks noChangeArrowheads="1"/>
          </p:cNvSpPr>
          <p:nvPr/>
        </p:nvSpPr>
        <p:spPr bwMode="auto">
          <a:xfrm>
            <a:off x="4891309" y="5562596"/>
            <a:ext cx="3541486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Narrow" pitchFamily="34" charset="0"/>
              </a:rPr>
              <a:t>Similar process used for manufacturing all SOI wafers today</a:t>
            </a:r>
            <a:endParaRPr lang="en-US" sz="2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Ownership Analysis for Ion-Cut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386" y="5333345"/>
            <a:ext cx="8799614" cy="984327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sz="2000" b="1" dirty="0" smtClean="0"/>
              <a:t>Could be affordable for memory if free market scenario exists</a:t>
            </a:r>
          </a:p>
          <a:p>
            <a:pPr>
              <a:buBlip>
                <a:blip r:embed="rId2"/>
              </a:buBlip>
            </a:pPr>
            <a:r>
              <a:rPr lang="en-US" sz="2000" b="1" dirty="0" err="1" smtClean="0"/>
              <a:t>SiGen</a:t>
            </a:r>
            <a:r>
              <a:rPr lang="en-US" sz="2000" b="1" dirty="0" smtClean="0"/>
              <a:t> and Twin Creeks Technologies using for cost-sensitive solar market</a:t>
            </a:r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D5E1BE-98AD-4F9A-80E3-D06431B6F82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1906" y="1867351"/>
            <a:ext cx="6947065" cy="334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550863" y="3148013"/>
            <a:ext cx="7983537" cy="1322387"/>
          </a:xfrm>
          <a:ln>
            <a:solidFill>
              <a:srgbClr val="0070C0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smtClean="0"/>
              <a:t>Monolithic 3D NAND Flash Memory</a:t>
            </a:r>
            <a:br>
              <a:rPr lang="en-US" sz="2400" smtClean="0"/>
            </a:br>
            <a:r>
              <a:rPr lang="en-US" sz="2400" smtClean="0"/>
              <a:t>USP: Single-crystal silicon vs. poly Si for rest of industry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3526A0-0432-4E27-94CB-9FFBDA044D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NAND flash approaches are poly Si based today…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4678493"/>
            <a:ext cx="1981200" cy="641691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     Toshiba </a:t>
            </a:r>
            <a:r>
              <a:rPr lang="en-US" sz="1800" dirty="0" err="1" smtClean="0">
                <a:solidFill>
                  <a:schemeClr val="tx1"/>
                </a:solidFill>
              </a:rPr>
              <a:t>BiCS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     Vertical, poly Si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154878" y="4695503"/>
            <a:ext cx="2148444" cy="62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kern="0" dirty="0">
                <a:latin typeface="+mn-lt"/>
                <a:cs typeface="+mn-cs"/>
              </a:rPr>
              <a:t>    Samsung VG-NAND</a:t>
            </a:r>
          </a:p>
          <a:p>
            <a:pPr marL="342900" indent="-342900" eaLnBrk="0" hangingPunct="0"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kern="0" dirty="0">
                <a:latin typeface="+mn-lt"/>
                <a:cs typeface="+mn-cs"/>
              </a:rPr>
              <a:t>     Horizontal, poly Si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110288" y="4712659"/>
            <a:ext cx="2652712" cy="62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kern="0" dirty="0">
                <a:latin typeface="+mn-lt"/>
                <a:cs typeface="+mn-cs"/>
              </a:rPr>
              <a:t>Macronix junction-free-NAND</a:t>
            </a:r>
          </a:p>
          <a:p>
            <a:pPr marL="342900" indent="-342900" eaLnBrk="0" hangingPunct="0"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kern="0" dirty="0">
                <a:latin typeface="+mn-lt"/>
                <a:cs typeface="+mn-cs"/>
              </a:rPr>
              <a:t>     Horizontal, poly Si</a:t>
            </a:r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725714" y="5624967"/>
            <a:ext cx="7794172" cy="400110"/>
          </a:xfrm>
          <a:prstGeom prst="rect">
            <a:avLst/>
          </a:prstGeom>
          <a:noFill/>
          <a:ln w="9525">
            <a:solidFill>
              <a:schemeClr val="accent3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Poly Si </a:t>
            </a:r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  <a:sym typeface="Wingdings" pitchFamily="2" charset="2"/>
              </a:rPr>
              <a:t> low mobility, high variation, large 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  <a:sym typeface="Wingdings" pitchFamily="2" charset="2"/>
              </a:rPr>
              <a:t>sub-threshold slope </a:t>
            </a:r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  <a:sym typeface="Wingdings" pitchFamily="2" charset="2"/>
              </a:rPr>
              <a:t>2 bits/cell hard</a:t>
            </a:r>
            <a:endParaRPr lang="en-US" sz="2000" i="1" dirty="0">
              <a:solidFill>
                <a:schemeClr val="bg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81299"/>
            <a:ext cx="2057400" cy="279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781299"/>
            <a:ext cx="3114675" cy="279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781299"/>
            <a:ext cx="3124200" cy="279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8000" y="6435725"/>
            <a:ext cx="2895600" cy="2381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MonolithIC</a:t>
            </a:r>
            <a:r>
              <a:rPr lang="en-US" dirty="0" smtClean="0"/>
              <a:t> 3D</a:t>
            </a:r>
            <a:r>
              <a:rPr lang="en-US" dirty="0" smtClean="0">
                <a:sym typeface="Symbol" pitchFamily="18" charset="2"/>
              </a:rPr>
              <a:t></a:t>
            </a:r>
            <a:r>
              <a:rPr lang="en-US" dirty="0" smtClean="0"/>
              <a:t> Inc. Patents Pending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667625" y="6426200"/>
            <a:ext cx="1019175" cy="304800"/>
          </a:xfrm>
        </p:spPr>
        <p:txBody>
          <a:bodyPr/>
          <a:lstStyle/>
          <a:p>
            <a:pPr>
              <a:defRPr/>
            </a:pPr>
            <a:fld id="{893526A0-0432-4E27-94CB-9FFBDA044D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1257" y="1727200"/>
            <a:ext cx="2380343" cy="116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2229" y="1879599"/>
            <a:ext cx="232229" cy="2823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Single-Crystal Silicon Memory Cell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3851575" y="4507135"/>
            <a:ext cx="4953000" cy="1477962"/>
          </a:xfrm>
        </p:spPr>
        <p:txBody>
          <a:bodyPr/>
          <a:lstStyle/>
          <a:p>
            <a:pPr algn="just">
              <a:buBlip>
                <a:blip r:embed="rId2"/>
              </a:buBlip>
            </a:pPr>
            <a:r>
              <a:rPr lang="en-US" b="1" dirty="0" smtClean="0"/>
              <a:t>Double gate </a:t>
            </a:r>
            <a:r>
              <a:rPr lang="en-US" b="1" u="sng" dirty="0" smtClean="0"/>
              <a:t>single-crystal</a:t>
            </a:r>
            <a:r>
              <a:rPr lang="en-US" b="1" dirty="0" smtClean="0"/>
              <a:t> Si cell</a:t>
            </a:r>
          </a:p>
          <a:p>
            <a:pPr algn="just">
              <a:buBlip>
                <a:blip r:embed="rId2"/>
              </a:buBlip>
            </a:pPr>
            <a:r>
              <a:rPr lang="en-US" b="1" dirty="0" smtClean="0"/>
              <a:t>Fully-depleted device</a:t>
            </a:r>
          </a:p>
          <a:p>
            <a:pPr algn="just">
              <a:buBlip>
                <a:blip r:embed="rId2"/>
              </a:buBlip>
            </a:pPr>
            <a:r>
              <a:rPr lang="en-US" b="1" dirty="0" smtClean="0"/>
              <a:t>Two charge trap layers per cell</a:t>
            </a:r>
          </a:p>
        </p:txBody>
      </p:sp>
      <p:sp>
        <p:nvSpPr>
          <p:cNvPr id="4" name="Cube 3"/>
          <p:cNvSpPr/>
          <p:nvPr/>
        </p:nvSpPr>
        <p:spPr>
          <a:xfrm>
            <a:off x="2251375" y="3451225"/>
            <a:ext cx="2743200" cy="460375"/>
          </a:xfrm>
          <a:prstGeom prst="cube">
            <a:avLst>
              <a:gd name="adj" fmla="val 59646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20" name="AutoShape 3" descr="75%"/>
          <p:cNvSpPr>
            <a:spLocks noChangeArrowheads="1"/>
          </p:cNvSpPr>
          <p:nvPr/>
        </p:nvSpPr>
        <p:spPr bwMode="auto">
          <a:xfrm>
            <a:off x="3470575" y="2460625"/>
            <a:ext cx="990600" cy="990600"/>
          </a:xfrm>
          <a:prstGeom prst="cube">
            <a:avLst>
              <a:gd name="adj" fmla="val 36245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1" name="AutoShape 2" descr="Horizontal brick"/>
          <p:cNvSpPr>
            <a:spLocks noChangeArrowheads="1"/>
          </p:cNvSpPr>
          <p:nvPr/>
        </p:nvSpPr>
        <p:spPr bwMode="auto">
          <a:xfrm>
            <a:off x="3394375" y="2765425"/>
            <a:ext cx="762000" cy="838200"/>
          </a:xfrm>
          <a:prstGeom prst="cube">
            <a:avLst>
              <a:gd name="adj" fmla="val 16245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2" descr="Dark upward diagonal"/>
          <p:cNvSpPr>
            <a:spLocks noChangeArrowheads="1"/>
          </p:cNvSpPr>
          <p:nvPr/>
        </p:nvSpPr>
        <p:spPr bwMode="auto">
          <a:xfrm>
            <a:off x="2251375" y="2841625"/>
            <a:ext cx="1905000" cy="914400"/>
          </a:xfrm>
          <a:prstGeom prst="cube">
            <a:avLst>
              <a:gd name="adj" fmla="val 30781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34823" name="AutoShape 2" descr="Horizontal brick"/>
          <p:cNvSpPr>
            <a:spLocks noChangeArrowheads="1"/>
          </p:cNvSpPr>
          <p:nvPr/>
        </p:nvSpPr>
        <p:spPr bwMode="auto">
          <a:xfrm>
            <a:off x="3013375" y="3146425"/>
            <a:ext cx="762000" cy="838200"/>
          </a:xfrm>
          <a:prstGeom prst="cube">
            <a:avLst>
              <a:gd name="adj" fmla="val 16245"/>
            </a:avLst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AutoShape 3" descr="75%"/>
          <p:cNvSpPr>
            <a:spLocks noChangeArrowheads="1"/>
          </p:cNvSpPr>
          <p:nvPr/>
        </p:nvSpPr>
        <p:spPr bwMode="auto">
          <a:xfrm>
            <a:off x="2708575" y="3222625"/>
            <a:ext cx="990600" cy="1066800"/>
          </a:xfrm>
          <a:prstGeom prst="cube">
            <a:avLst>
              <a:gd name="adj" fmla="val 36245"/>
            </a:avLst>
          </a:prstGeom>
          <a:pattFill prst="pct7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2" descr="Dark upward diagonal"/>
          <p:cNvSpPr>
            <a:spLocks noChangeArrowheads="1"/>
          </p:cNvSpPr>
          <p:nvPr/>
        </p:nvSpPr>
        <p:spPr bwMode="auto">
          <a:xfrm>
            <a:off x="3851575" y="2841625"/>
            <a:ext cx="1143000" cy="914400"/>
          </a:xfrm>
          <a:prstGeom prst="cube">
            <a:avLst>
              <a:gd name="adj" fmla="val 30781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34826" name="TextBox 11"/>
          <p:cNvSpPr txBox="1">
            <a:spLocks noChangeArrowheads="1"/>
          </p:cNvSpPr>
          <p:nvPr/>
        </p:nvSpPr>
        <p:spPr bwMode="auto">
          <a:xfrm>
            <a:off x="2327575" y="3298825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Arial Narrow" pitchFamily="34" charset="0"/>
              </a:rPr>
              <a:t>n+ </a:t>
            </a:r>
          </a:p>
        </p:txBody>
      </p:sp>
      <p:sp>
        <p:nvSpPr>
          <p:cNvPr id="34827" name="TextBox 12"/>
          <p:cNvSpPr txBox="1">
            <a:spLocks noChangeArrowheads="1"/>
          </p:cNvSpPr>
          <p:nvPr/>
        </p:nvSpPr>
        <p:spPr bwMode="auto">
          <a:xfrm>
            <a:off x="4080175" y="3279775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Arial Narrow" pitchFamily="34" charset="0"/>
              </a:rPr>
              <a:t>n+ </a:t>
            </a:r>
          </a:p>
        </p:txBody>
      </p:sp>
      <p:cxnSp>
        <p:nvCxnSpPr>
          <p:cNvPr id="14" name="Straight Connector 13"/>
          <p:cNvCxnSpPr>
            <a:endCxn id="34830" idx="1"/>
          </p:cNvCxnSpPr>
          <p:nvPr/>
        </p:nvCxnSpPr>
        <p:spPr>
          <a:xfrm flipV="1">
            <a:off x="4461175" y="2127250"/>
            <a:ext cx="685800" cy="409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9" name="TextBox 14"/>
          <p:cNvSpPr txBox="1">
            <a:spLocks noChangeArrowheads="1"/>
          </p:cNvSpPr>
          <p:nvPr/>
        </p:nvSpPr>
        <p:spPr bwMode="auto">
          <a:xfrm>
            <a:off x="5146975" y="2384425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 Narrow" pitchFamily="34" charset="0"/>
              </a:rPr>
              <a:t>n+ </a:t>
            </a:r>
          </a:p>
        </p:txBody>
      </p:sp>
      <p:sp>
        <p:nvSpPr>
          <p:cNvPr id="34830" name="TextBox 15"/>
          <p:cNvSpPr txBox="1">
            <a:spLocks noChangeArrowheads="1"/>
          </p:cNvSpPr>
          <p:nvPr/>
        </p:nvSpPr>
        <p:spPr bwMode="auto">
          <a:xfrm>
            <a:off x="5146975" y="1927225"/>
            <a:ext cx="500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 Narrow" pitchFamily="34" charset="0"/>
              </a:rPr>
              <a:t>CG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080175" y="2689225"/>
            <a:ext cx="990600" cy="104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2" name="TextBox 17"/>
          <p:cNvSpPr txBox="1">
            <a:spLocks noChangeArrowheads="1"/>
          </p:cNvSpPr>
          <p:nvPr/>
        </p:nvSpPr>
        <p:spPr bwMode="auto">
          <a:xfrm>
            <a:off x="5167613" y="2441575"/>
            <a:ext cx="1385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 Narrow" pitchFamily="34" charset="0"/>
              </a:rPr>
              <a:t>ONO layer 1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918375" y="3603625"/>
            <a:ext cx="304800" cy="28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4" name="TextBox 20"/>
          <p:cNvSpPr txBox="1">
            <a:spLocks noChangeArrowheads="1"/>
          </p:cNvSpPr>
          <p:nvPr/>
        </p:nvSpPr>
        <p:spPr bwMode="auto">
          <a:xfrm>
            <a:off x="5223175" y="3375025"/>
            <a:ext cx="625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 Narrow" pitchFamily="34" charset="0"/>
              </a:rPr>
              <a:t>SiO</a:t>
            </a:r>
            <a:r>
              <a:rPr lang="en-US" sz="2000" b="1" baseline="-25000">
                <a:solidFill>
                  <a:srgbClr val="FF0000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34835" name="TextBox 21"/>
          <p:cNvSpPr txBox="1">
            <a:spLocks noChangeArrowheads="1"/>
          </p:cNvSpPr>
          <p:nvPr/>
        </p:nvSpPr>
        <p:spPr bwMode="auto">
          <a:xfrm>
            <a:off x="1336975" y="3889375"/>
            <a:ext cx="500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 Narrow" pitchFamily="34" charset="0"/>
              </a:rPr>
              <a:t>CG</a:t>
            </a:r>
          </a:p>
        </p:txBody>
      </p:sp>
      <p:sp>
        <p:nvSpPr>
          <p:cNvPr id="34836" name="TextBox 22"/>
          <p:cNvSpPr txBox="1">
            <a:spLocks noChangeArrowheads="1"/>
          </p:cNvSpPr>
          <p:nvPr/>
        </p:nvSpPr>
        <p:spPr bwMode="auto">
          <a:xfrm>
            <a:off x="574975" y="3203575"/>
            <a:ext cx="1387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 Narrow" pitchFamily="34" charset="0"/>
              </a:rPr>
              <a:t>ONO layer 2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2022775" y="3146425"/>
            <a:ext cx="11430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022775" y="3832225"/>
            <a:ext cx="11430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8000" y="6435725"/>
            <a:ext cx="2895600" cy="2381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MonolithIC</a:t>
            </a:r>
            <a:r>
              <a:rPr lang="en-US" dirty="0" smtClean="0"/>
              <a:t> 3D</a:t>
            </a:r>
            <a:r>
              <a:rPr lang="en-US" dirty="0" smtClean="0">
                <a:sym typeface="Symbol" pitchFamily="18" charset="2"/>
              </a:rPr>
              <a:t></a:t>
            </a:r>
            <a:r>
              <a:rPr lang="en-US" dirty="0" smtClean="0"/>
              <a:t> Inc. Patents Pending</a:t>
            </a:r>
            <a:endParaRPr lang="en-US" dirty="0"/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667625" y="6426200"/>
            <a:ext cx="1019175" cy="304800"/>
          </a:xfrm>
        </p:spPr>
        <p:txBody>
          <a:bodyPr/>
          <a:lstStyle/>
          <a:p>
            <a:pPr>
              <a:defRPr/>
            </a:pPr>
            <a:fld id="{893526A0-0432-4E27-94CB-9FFBDA044D8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 Flow: Step 1</a:t>
            </a:r>
            <a:br>
              <a:rPr lang="en-US" smtClean="0"/>
            </a:br>
            <a:r>
              <a:rPr lang="en-US" smtClean="0"/>
              <a:t>Fabricate peripheral circuits followed by oxide layer</a:t>
            </a:r>
          </a:p>
        </p:txBody>
      </p:sp>
      <p:sp>
        <p:nvSpPr>
          <p:cNvPr id="35842" name="AutoShape 2" descr="Dark upward diagonal"/>
          <p:cNvSpPr>
            <a:spLocks noChangeArrowheads="1"/>
          </p:cNvSpPr>
          <p:nvPr/>
        </p:nvSpPr>
        <p:spPr bwMode="auto">
          <a:xfrm>
            <a:off x="1752600" y="3657600"/>
            <a:ext cx="5638800" cy="1600200"/>
          </a:xfrm>
          <a:prstGeom prst="cube">
            <a:avLst>
              <a:gd name="adj" fmla="val 75727"/>
            </a:avLst>
          </a:prstGeom>
          <a:pattFill prst="dkUpDiag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1752600" y="3352800"/>
            <a:ext cx="5638800" cy="1524000"/>
          </a:xfrm>
          <a:prstGeom prst="cube">
            <a:avLst>
              <a:gd name="adj" fmla="val 7717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3276600" y="4572000"/>
            <a:ext cx="1676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 Narrow" pitchFamily="34" charset="0"/>
              </a:rPr>
              <a:t>Silicon Oxide</a:t>
            </a:r>
          </a:p>
        </p:txBody>
      </p:sp>
      <p:sp>
        <p:nvSpPr>
          <p:cNvPr id="35845" name="TextBox 6"/>
          <p:cNvSpPr txBox="1">
            <a:spLocks noChangeArrowheads="1"/>
          </p:cNvSpPr>
          <p:nvPr/>
        </p:nvSpPr>
        <p:spPr bwMode="auto">
          <a:xfrm>
            <a:off x="3124200" y="4919663"/>
            <a:ext cx="152400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 Narrow" pitchFamily="34" charset="0"/>
              </a:rPr>
              <a:t>Peripheral circuits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Flow: Step 2</a:t>
            </a:r>
            <a:br>
              <a:rPr lang="en-US" dirty="0" smtClean="0"/>
            </a:br>
            <a:r>
              <a:rPr lang="en-US" dirty="0" smtClean="0"/>
              <a:t>Layer transfer single crystal silicon using ion-cut</a:t>
            </a:r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7009606" y="2134394"/>
            <a:ext cx="611188" cy="6096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1" name="AutoShape 2" descr="Dark upward diagonal"/>
          <p:cNvSpPr>
            <a:spLocks noChangeArrowheads="1"/>
          </p:cNvSpPr>
          <p:nvPr/>
        </p:nvSpPr>
        <p:spPr bwMode="auto">
          <a:xfrm>
            <a:off x="3048000" y="3733800"/>
            <a:ext cx="2667000" cy="1219200"/>
          </a:xfrm>
          <a:prstGeom prst="cube">
            <a:avLst>
              <a:gd name="adj" fmla="val 54917"/>
            </a:avLst>
          </a:prstGeom>
          <a:pattFill prst="dkUpDiag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9" name="Cube 38"/>
          <p:cNvSpPr/>
          <p:nvPr/>
        </p:nvSpPr>
        <p:spPr>
          <a:xfrm>
            <a:off x="3048000" y="3581400"/>
            <a:ext cx="2667000" cy="838200"/>
          </a:xfrm>
          <a:prstGeom prst="cube">
            <a:avLst>
              <a:gd name="adj" fmla="val 7717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3" name="TextBox 39"/>
          <p:cNvSpPr txBox="1">
            <a:spLocks noChangeArrowheads="1"/>
          </p:cNvSpPr>
          <p:nvPr/>
        </p:nvSpPr>
        <p:spPr bwMode="auto">
          <a:xfrm>
            <a:off x="3352800" y="4157663"/>
            <a:ext cx="2057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 Narrow" pitchFamily="34" charset="0"/>
              </a:rPr>
              <a:t>Silicon Oxide</a:t>
            </a:r>
          </a:p>
        </p:txBody>
      </p:sp>
      <p:sp>
        <p:nvSpPr>
          <p:cNvPr id="37894" name="TextBox 40"/>
          <p:cNvSpPr txBox="1">
            <a:spLocks noChangeArrowheads="1"/>
          </p:cNvSpPr>
          <p:nvPr/>
        </p:nvSpPr>
        <p:spPr bwMode="auto">
          <a:xfrm>
            <a:off x="3200400" y="4538663"/>
            <a:ext cx="160020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 Narrow" pitchFamily="34" charset="0"/>
              </a:rPr>
              <a:t>Peripheral circuits </a:t>
            </a:r>
          </a:p>
        </p:txBody>
      </p:sp>
      <p:sp>
        <p:nvSpPr>
          <p:cNvPr id="42" name="Cube 41"/>
          <p:cNvSpPr/>
          <p:nvPr/>
        </p:nvSpPr>
        <p:spPr>
          <a:xfrm>
            <a:off x="3048000" y="3429000"/>
            <a:ext cx="2667000" cy="762000"/>
          </a:xfrm>
          <a:prstGeom prst="cube">
            <a:avLst>
              <a:gd name="adj" fmla="val 84131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6" name="TextBox 42"/>
          <p:cNvSpPr txBox="1">
            <a:spLocks noChangeArrowheads="1"/>
          </p:cNvSpPr>
          <p:nvPr/>
        </p:nvSpPr>
        <p:spPr bwMode="auto">
          <a:xfrm>
            <a:off x="3352800" y="3962400"/>
            <a:ext cx="2057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 Narrow" pitchFamily="34" charset="0"/>
              </a:rPr>
              <a:t>Silicon Oxide</a:t>
            </a:r>
          </a:p>
        </p:txBody>
      </p:sp>
      <p:sp>
        <p:nvSpPr>
          <p:cNvPr id="44" name="AutoShape 2" descr="Dark upward diagonal"/>
          <p:cNvSpPr>
            <a:spLocks noChangeArrowheads="1"/>
          </p:cNvSpPr>
          <p:nvPr/>
        </p:nvSpPr>
        <p:spPr bwMode="auto">
          <a:xfrm>
            <a:off x="3048000" y="2971800"/>
            <a:ext cx="2667000" cy="1066800"/>
          </a:xfrm>
          <a:prstGeom prst="cube">
            <a:avLst>
              <a:gd name="adj" fmla="val 56816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37898" name="TextBox 44"/>
          <p:cNvSpPr txBox="1">
            <a:spLocks noChangeArrowheads="1"/>
          </p:cNvSpPr>
          <p:nvPr/>
        </p:nvSpPr>
        <p:spPr bwMode="auto">
          <a:xfrm>
            <a:off x="3429000" y="3657600"/>
            <a:ext cx="1371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n+</a:t>
            </a:r>
            <a:r>
              <a:rPr lang="en-US" sz="1600">
                <a:latin typeface="Arial Narrow" pitchFamily="34" charset="0"/>
              </a:rPr>
              <a:t> Silicon</a:t>
            </a:r>
          </a:p>
        </p:txBody>
      </p:sp>
      <p:sp>
        <p:nvSpPr>
          <p:cNvPr id="46" name="Cube 45"/>
          <p:cNvSpPr/>
          <p:nvPr/>
        </p:nvSpPr>
        <p:spPr>
          <a:xfrm>
            <a:off x="3048000" y="2819400"/>
            <a:ext cx="2667000" cy="762000"/>
          </a:xfrm>
          <a:prstGeom prst="cube">
            <a:avLst>
              <a:gd name="adj" fmla="val 84131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900" name="TextBox 46"/>
          <p:cNvSpPr txBox="1">
            <a:spLocks noChangeArrowheads="1"/>
          </p:cNvSpPr>
          <p:nvPr/>
        </p:nvSpPr>
        <p:spPr bwMode="auto">
          <a:xfrm>
            <a:off x="3352800" y="3352800"/>
            <a:ext cx="2057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 Narrow" pitchFamily="34" charset="0"/>
              </a:rPr>
              <a:t>Silicon Oxide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Flow: Step 3</a:t>
            </a:r>
            <a:br>
              <a:rPr lang="en-US" dirty="0" smtClean="0"/>
            </a:br>
            <a:r>
              <a:rPr lang="en-US" dirty="0" smtClean="0"/>
              <a:t>Form multiple Si layers</a:t>
            </a:r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7009606" y="2134394"/>
            <a:ext cx="611188" cy="6096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5" name="AutoShape 2" descr="Dark upward diagonal"/>
          <p:cNvSpPr>
            <a:spLocks noChangeArrowheads="1"/>
          </p:cNvSpPr>
          <p:nvPr/>
        </p:nvSpPr>
        <p:spPr bwMode="auto">
          <a:xfrm>
            <a:off x="1371600" y="3505200"/>
            <a:ext cx="6934200" cy="1676400"/>
          </a:xfrm>
          <a:prstGeom prst="cube">
            <a:avLst>
              <a:gd name="adj" fmla="val 88523"/>
            </a:avLst>
          </a:prstGeom>
          <a:pattFill prst="dkUpDiag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15" name="Cube 14"/>
          <p:cNvSpPr/>
          <p:nvPr/>
        </p:nvSpPr>
        <p:spPr>
          <a:xfrm>
            <a:off x="1371600" y="3276600"/>
            <a:ext cx="6934200" cy="1679575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17" name="TextBox 15"/>
          <p:cNvSpPr txBox="1">
            <a:spLocks noChangeArrowheads="1"/>
          </p:cNvSpPr>
          <p:nvPr/>
        </p:nvSpPr>
        <p:spPr bwMode="auto">
          <a:xfrm>
            <a:off x="3594100" y="4737100"/>
            <a:ext cx="36449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>
                <a:latin typeface="Arial Narrow" pitchFamily="34" charset="0"/>
              </a:rPr>
              <a:t>Silicon Oxide</a:t>
            </a:r>
          </a:p>
        </p:txBody>
      </p:sp>
      <p:sp>
        <p:nvSpPr>
          <p:cNvPr id="38918" name="TextBox 16"/>
          <p:cNvSpPr txBox="1">
            <a:spLocks noChangeArrowheads="1"/>
          </p:cNvSpPr>
          <p:nvPr/>
        </p:nvSpPr>
        <p:spPr bwMode="auto">
          <a:xfrm>
            <a:off x="4953000" y="4953000"/>
            <a:ext cx="12192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 Narrow" pitchFamily="34" charset="0"/>
              </a:rPr>
              <a:t>Peripheral circuits </a:t>
            </a:r>
          </a:p>
        </p:txBody>
      </p:sp>
      <p:sp>
        <p:nvSpPr>
          <p:cNvPr id="38919" name="TextBox 17"/>
          <p:cNvSpPr txBox="1">
            <a:spLocks noChangeArrowheads="1"/>
          </p:cNvSpPr>
          <p:nvPr/>
        </p:nvSpPr>
        <p:spPr bwMode="auto">
          <a:xfrm>
            <a:off x="3657600" y="3581400"/>
            <a:ext cx="3644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 Narrow" pitchFamily="34" charset="0"/>
              </a:rPr>
              <a:t>Silicon Oxide 06</a:t>
            </a:r>
          </a:p>
        </p:txBody>
      </p:sp>
      <p:sp>
        <p:nvSpPr>
          <p:cNvPr id="19" name="AutoShape 2" descr="Dark upward diagonal"/>
          <p:cNvSpPr>
            <a:spLocks noChangeArrowheads="1"/>
          </p:cNvSpPr>
          <p:nvPr/>
        </p:nvSpPr>
        <p:spPr bwMode="auto">
          <a:xfrm>
            <a:off x="1371600" y="3124200"/>
            <a:ext cx="6858000" cy="1652588"/>
          </a:xfrm>
          <a:prstGeom prst="cube">
            <a:avLst>
              <a:gd name="adj" fmla="val 89944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38921" name="TextBox 19"/>
          <p:cNvSpPr txBox="1">
            <a:spLocks noChangeArrowheads="1"/>
          </p:cNvSpPr>
          <p:nvPr/>
        </p:nvSpPr>
        <p:spPr bwMode="auto">
          <a:xfrm>
            <a:off x="228600" y="4310063"/>
            <a:ext cx="106680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n+</a:t>
            </a:r>
            <a:r>
              <a:rPr lang="en-US" sz="1600">
                <a:latin typeface="Arial Narrow" pitchFamily="34" charset="0"/>
              </a:rPr>
              <a:t> Silicon</a:t>
            </a:r>
          </a:p>
        </p:txBody>
      </p:sp>
      <p:sp>
        <p:nvSpPr>
          <p:cNvPr id="21" name="Cube 20"/>
          <p:cNvSpPr/>
          <p:nvPr/>
        </p:nvSpPr>
        <p:spPr>
          <a:xfrm>
            <a:off x="1371600" y="2968625"/>
            <a:ext cx="6934200" cy="1679575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23" name="TextBox 21"/>
          <p:cNvSpPr txBox="1">
            <a:spLocks noChangeArrowheads="1"/>
          </p:cNvSpPr>
          <p:nvPr/>
        </p:nvSpPr>
        <p:spPr bwMode="auto">
          <a:xfrm>
            <a:off x="3581400" y="4432300"/>
            <a:ext cx="36449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>
                <a:latin typeface="Arial Narrow" pitchFamily="34" charset="0"/>
              </a:rPr>
              <a:t>Silicon Oxide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990600" y="4648200"/>
            <a:ext cx="533400" cy="762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5" name="TextBox 23"/>
          <p:cNvSpPr txBox="1">
            <a:spLocks noChangeArrowheads="1"/>
          </p:cNvSpPr>
          <p:nvPr/>
        </p:nvSpPr>
        <p:spPr bwMode="auto">
          <a:xfrm>
            <a:off x="3657600" y="3276600"/>
            <a:ext cx="3644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 Narrow" pitchFamily="34" charset="0"/>
              </a:rPr>
              <a:t>Silicon Oxide 06</a:t>
            </a:r>
          </a:p>
        </p:txBody>
      </p:sp>
      <p:sp>
        <p:nvSpPr>
          <p:cNvPr id="25" name="AutoShape 2" descr="Dark upward diagonal"/>
          <p:cNvSpPr>
            <a:spLocks noChangeArrowheads="1"/>
          </p:cNvSpPr>
          <p:nvPr/>
        </p:nvSpPr>
        <p:spPr bwMode="auto">
          <a:xfrm>
            <a:off x="1371600" y="2819400"/>
            <a:ext cx="6858000" cy="1652588"/>
          </a:xfrm>
          <a:prstGeom prst="cube">
            <a:avLst>
              <a:gd name="adj" fmla="val 89944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26" name="Cube 25"/>
          <p:cNvSpPr/>
          <p:nvPr/>
        </p:nvSpPr>
        <p:spPr>
          <a:xfrm>
            <a:off x="1371600" y="2663825"/>
            <a:ext cx="6934200" cy="1679575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28" name="TextBox 26"/>
          <p:cNvSpPr txBox="1">
            <a:spLocks noChangeArrowheads="1"/>
          </p:cNvSpPr>
          <p:nvPr/>
        </p:nvSpPr>
        <p:spPr bwMode="auto">
          <a:xfrm>
            <a:off x="3581400" y="4127500"/>
            <a:ext cx="36449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>
                <a:latin typeface="Arial Narrow" pitchFamily="34" charset="0"/>
              </a:rPr>
              <a:t>Silicon Oxide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66800" y="4419600"/>
            <a:ext cx="4572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30" name="TextBox 29"/>
          <p:cNvSpPr txBox="1">
            <a:spLocks noChangeArrowheads="1"/>
          </p:cNvSpPr>
          <p:nvPr/>
        </p:nvSpPr>
        <p:spPr bwMode="auto">
          <a:xfrm>
            <a:off x="3657600" y="2974975"/>
            <a:ext cx="3644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 Narrow" pitchFamily="34" charset="0"/>
              </a:rPr>
              <a:t>Silicon Oxide 06</a:t>
            </a:r>
          </a:p>
        </p:txBody>
      </p:sp>
      <p:sp>
        <p:nvSpPr>
          <p:cNvPr id="31" name="AutoShape 2" descr="Dark upward diagonal"/>
          <p:cNvSpPr>
            <a:spLocks noChangeArrowheads="1"/>
          </p:cNvSpPr>
          <p:nvPr/>
        </p:nvSpPr>
        <p:spPr bwMode="auto">
          <a:xfrm>
            <a:off x="1371600" y="2517775"/>
            <a:ext cx="6858000" cy="1654175"/>
          </a:xfrm>
          <a:prstGeom prst="cube">
            <a:avLst>
              <a:gd name="adj" fmla="val 89944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1371600" y="2362200"/>
            <a:ext cx="6934200" cy="1679575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33" name="TextBox 32"/>
          <p:cNvSpPr txBox="1">
            <a:spLocks noChangeArrowheads="1"/>
          </p:cNvSpPr>
          <p:nvPr/>
        </p:nvSpPr>
        <p:spPr bwMode="auto">
          <a:xfrm>
            <a:off x="3581400" y="3825875"/>
            <a:ext cx="36449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>
                <a:latin typeface="Arial Narrow" pitchFamily="34" charset="0"/>
              </a:rPr>
              <a:t>Silicon Oxide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1066800" y="4117975"/>
            <a:ext cx="457200" cy="14922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Flow: Step 4</a:t>
            </a:r>
            <a:br>
              <a:rPr lang="en-US" dirty="0" smtClean="0"/>
            </a:br>
            <a:r>
              <a:rPr lang="en-US" dirty="0" smtClean="0"/>
              <a:t>Use common litho and etch step to define multiple layers</a:t>
            </a:r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7009606" y="2134394"/>
            <a:ext cx="611188" cy="6096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39" name="AutoShape 2" descr="Dark upward diagonal"/>
          <p:cNvSpPr>
            <a:spLocks noChangeArrowheads="1"/>
          </p:cNvSpPr>
          <p:nvPr/>
        </p:nvSpPr>
        <p:spPr bwMode="auto">
          <a:xfrm>
            <a:off x="990600" y="2895600"/>
            <a:ext cx="6934200" cy="1905000"/>
          </a:xfrm>
          <a:prstGeom prst="cube">
            <a:avLst>
              <a:gd name="adj" fmla="val 80870"/>
            </a:avLst>
          </a:prstGeom>
          <a:pattFill prst="dkUpDiag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6" name="Cube 35"/>
          <p:cNvSpPr/>
          <p:nvPr/>
        </p:nvSpPr>
        <p:spPr>
          <a:xfrm>
            <a:off x="990600" y="2740025"/>
            <a:ext cx="6934200" cy="1679575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941" name="TextBox 36"/>
          <p:cNvSpPr txBox="1">
            <a:spLocks noChangeArrowheads="1"/>
          </p:cNvSpPr>
          <p:nvPr/>
        </p:nvSpPr>
        <p:spPr bwMode="auto">
          <a:xfrm>
            <a:off x="3136900" y="4203700"/>
            <a:ext cx="36449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>
                <a:latin typeface="Arial Narrow" pitchFamily="34" charset="0"/>
              </a:rPr>
              <a:t>Silicon Oxide</a:t>
            </a:r>
          </a:p>
        </p:txBody>
      </p:sp>
      <p:sp>
        <p:nvSpPr>
          <p:cNvPr id="39942" name="TextBox 37"/>
          <p:cNvSpPr txBox="1">
            <a:spLocks noChangeArrowheads="1"/>
          </p:cNvSpPr>
          <p:nvPr/>
        </p:nvSpPr>
        <p:spPr bwMode="auto">
          <a:xfrm>
            <a:off x="2895600" y="4495800"/>
            <a:ext cx="12192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 Narrow" pitchFamily="34" charset="0"/>
              </a:rPr>
              <a:t>Peripheral circuits</a:t>
            </a:r>
          </a:p>
        </p:txBody>
      </p:sp>
      <p:sp>
        <p:nvSpPr>
          <p:cNvPr id="39943" name="TextBox 38"/>
          <p:cNvSpPr txBox="1">
            <a:spLocks noChangeArrowheads="1"/>
          </p:cNvSpPr>
          <p:nvPr/>
        </p:nvSpPr>
        <p:spPr bwMode="auto">
          <a:xfrm>
            <a:off x="6705600" y="5334000"/>
            <a:ext cx="19812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n+</a:t>
            </a:r>
            <a:r>
              <a:rPr lang="en-US" sz="1600">
                <a:latin typeface="Arial Narrow" pitchFamily="34" charset="0"/>
              </a:rPr>
              <a:t> Silicon</a:t>
            </a:r>
          </a:p>
        </p:txBody>
      </p:sp>
      <p:sp>
        <p:nvSpPr>
          <p:cNvPr id="39944" name="TextBox 39"/>
          <p:cNvSpPr txBox="1">
            <a:spLocks noChangeArrowheads="1"/>
          </p:cNvSpPr>
          <p:nvPr/>
        </p:nvSpPr>
        <p:spPr bwMode="auto">
          <a:xfrm>
            <a:off x="4279900" y="2609850"/>
            <a:ext cx="3644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 Narrow" pitchFamily="34" charset="0"/>
              </a:rPr>
              <a:t>Silicon Oxide 06</a:t>
            </a:r>
          </a:p>
        </p:txBody>
      </p:sp>
      <p:sp>
        <p:nvSpPr>
          <p:cNvPr id="41" name="AutoShape 2" descr="Dark upward diagonal"/>
          <p:cNvSpPr>
            <a:spLocks noChangeArrowheads="1"/>
          </p:cNvSpPr>
          <p:nvPr/>
        </p:nvSpPr>
        <p:spPr bwMode="auto">
          <a:xfrm>
            <a:off x="1993900" y="2686050"/>
            <a:ext cx="5778500" cy="514350"/>
          </a:xfrm>
          <a:prstGeom prst="cube">
            <a:avLst>
              <a:gd name="adj" fmla="val 8221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42" name="Cube 41"/>
          <p:cNvSpPr/>
          <p:nvPr/>
        </p:nvSpPr>
        <p:spPr>
          <a:xfrm>
            <a:off x="1993900" y="2609850"/>
            <a:ext cx="5791200" cy="461963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947" name="TextBox 42"/>
          <p:cNvSpPr txBox="1">
            <a:spLocks noChangeArrowheads="1"/>
          </p:cNvSpPr>
          <p:nvPr/>
        </p:nvSpPr>
        <p:spPr bwMode="auto">
          <a:xfrm>
            <a:off x="4267200" y="2362200"/>
            <a:ext cx="3644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 Narrow" pitchFamily="34" charset="0"/>
              </a:rPr>
              <a:t>Silicon Oxide 06</a:t>
            </a:r>
          </a:p>
        </p:txBody>
      </p:sp>
      <p:sp>
        <p:nvSpPr>
          <p:cNvPr id="44" name="AutoShape 2" descr="Dark upward diagonal"/>
          <p:cNvSpPr>
            <a:spLocks noChangeArrowheads="1"/>
          </p:cNvSpPr>
          <p:nvPr/>
        </p:nvSpPr>
        <p:spPr bwMode="auto">
          <a:xfrm>
            <a:off x="1981200" y="2438400"/>
            <a:ext cx="5791200" cy="514350"/>
          </a:xfrm>
          <a:prstGeom prst="cube">
            <a:avLst>
              <a:gd name="adj" fmla="val 8221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45" name="Cube 44"/>
          <p:cNvSpPr/>
          <p:nvPr/>
        </p:nvSpPr>
        <p:spPr>
          <a:xfrm>
            <a:off x="1981200" y="2362200"/>
            <a:ext cx="5791200" cy="460375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950" name="TextBox 45"/>
          <p:cNvSpPr txBox="1">
            <a:spLocks noChangeArrowheads="1"/>
          </p:cNvSpPr>
          <p:nvPr/>
        </p:nvSpPr>
        <p:spPr bwMode="auto">
          <a:xfrm>
            <a:off x="4279900" y="2381250"/>
            <a:ext cx="3644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 Narrow" pitchFamily="34" charset="0"/>
              </a:rPr>
              <a:t>Silicon Oxide 06</a:t>
            </a:r>
          </a:p>
        </p:txBody>
      </p:sp>
      <p:sp>
        <p:nvSpPr>
          <p:cNvPr id="39951" name="TextBox 46"/>
          <p:cNvSpPr txBox="1">
            <a:spLocks noChangeArrowheads="1"/>
          </p:cNvSpPr>
          <p:nvPr/>
        </p:nvSpPr>
        <p:spPr bwMode="auto">
          <a:xfrm>
            <a:off x="4267200" y="2133600"/>
            <a:ext cx="3644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 Narrow" pitchFamily="34" charset="0"/>
              </a:rPr>
              <a:t>Silicon Oxide 06</a:t>
            </a:r>
          </a:p>
        </p:txBody>
      </p:sp>
      <p:sp>
        <p:nvSpPr>
          <p:cNvPr id="48" name="AutoShape 2" descr="Dark upward diagonal"/>
          <p:cNvSpPr>
            <a:spLocks noChangeArrowheads="1"/>
          </p:cNvSpPr>
          <p:nvPr/>
        </p:nvSpPr>
        <p:spPr bwMode="auto">
          <a:xfrm>
            <a:off x="1981200" y="2209800"/>
            <a:ext cx="5791200" cy="514350"/>
          </a:xfrm>
          <a:prstGeom prst="cube">
            <a:avLst>
              <a:gd name="adj" fmla="val 8221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49" name="Cube 48"/>
          <p:cNvSpPr/>
          <p:nvPr/>
        </p:nvSpPr>
        <p:spPr>
          <a:xfrm>
            <a:off x="1981200" y="2133600"/>
            <a:ext cx="5791200" cy="460375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954" name="TextBox 49"/>
          <p:cNvSpPr txBox="1">
            <a:spLocks noChangeArrowheads="1"/>
          </p:cNvSpPr>
          <p:nvPr/>
        </p:nvSpPr>
        <p:spPr bwMode="auto">
          <a:xfrm>
            <a:off x="3441700" y="3371850"/>
            <a:ext cx="3644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 Narrow" pitchFamily="34" charset="0"/>
              </a:rPr>
              <a:t>Silicon Oxide 06</a:t>
            </a:r>
          </a:p>
        </p:txBody>
      </p:sp>
      <p:sp>
        <p:nvSpPr>
          <p:cNvPr id="51" name="AutoShape 2" descr="Dark upward diagonal"/>
          <p:cNvSpPr>
            <a:spLocks noChangeArrowheads="1"/>
          </p:cNvSpPr>
          <p:nvPr/>
        </p:nvSpPr>
        <p:spPr bwMode="auto">
          <a:xfrm>
            <a:off x="1155700" y="3448050"/>
            <a:ext cx="5778500" cy="514350"/>
          </a:xfrm>
          <a:prstGeom prst="cube">
            <a:avLst>
              <a:gd name="adj" fmla="val 77054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52" name="AutoShape 2" descr="Dark upward diagonal"/>
          <p:cNvSpPr>
            <a:spLocks noChangeArrowheads="1"/>
          </p:cNvSpPr>
          <p:nvPr/>
        </p:nvSpPr>
        <p:spPr bwMode="auto">
          <a:xfrm>
            <a:off x="6019800" y="3081338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53" name="Cube 52"/>
          <p:cNvSpPr/>
          <p:nvPr/>
        </p:nvSpPr>
        <p:spPr>
          <a:xfrm>
            <a:off x="1155700" y="3371850"/>
            <a:ext cx="5791200" cy="461963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958" name="TextBox 53"/>
          <p:cNvSpPr txBox="1">
            <a:spLocks noChangeArrowheads="1"/>
          </p:cNvSpPr>
          <p:nvPr/>
        </p:nvSpPr>
        <p:spPr bwMode="auto">
          <a:xfrm>
            <a:off x="3429000" y="3124200"/>
            <a:ext cx="3644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 Narrow" pitchFamily="34" charset="0"/>
              </a:rPr>
              <a:t>Silicon Oxide 06</a:t>
            </a:r>
          </a:p>
        </p:txBody>
      </p:sp>
      <p:sp>
        <p:nvSpPr>
          <p:cNvPr id="55" name="AutoShape 2" descr="Dark upward diagonal"/>
          <p:cNvSpPr>
            <a:spLocks noChangeArrowheads="1"/>
          </p:cNvSpPr>
          <p:nvPr/>
        </p:nvSpPr>
        <p:spPr bwMode="auto">
          <a:xfrm>
            <a:off x="2133600" y="3081338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56" name="AutoShape 2" descr="Dark upward diagonal"/>
          <p:cNvSpPr>
            <a:spLocks noChangeArrowheads="1"/>
          </p:cNvSpPr>
          <p:nvPr/>
        </p:nvSpPr>
        <p:spPr bwMode="auto">
          <a:xfrm>
            <a:off x="2057400" y="2971800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57" name="AutoShape 2" descr="Dark upward diagonal"/>
          <p:cNvSpPr>
            <a:spLocks noChangeArrowheads="1"/>
          </p:cNvSpPr>
          <p:nvPr/>
        </p:nvSpPr>
        <p:spPr bwMode="auto">
          <a:xfrm>
            <a:off x="2057400" y="2895600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58" name="AutoShape 2" descr="Dark upward diagonal"/>
          <p:cNvSpPr>
            <a:spLocks noChangeArrowheads="1"/>
          </p:cNvSpPr>
          <p:nvPr/>
        </p:nvSpPr>
        <p:spPr bwMode="auto">
          <a:xfrm>
            <a:off x="1143000" y="3200400"/>
            <a:ext cx="5791200" cy="514350"/>
          </a:xfrm>
          <a:prstGeom prst="cube">
            <a:avLst>
              <a:gd name="adj" fmla="val 8221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59" name="Cube 58"/>
          <p:cNvSpPr/>
          <p:nvPr/>
        </p:nvSpPr>
        <p:spPr>
          <a:xfrm>
            <a:off x="1143000" y="3124200"/>
            <a:ext cx="5791200" cy="460375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AutoShape 2" descr="Dark upward diagonal"/>
          <p:cNvSpPr>
            <a:spLocks noChangeArrowheads="1"/>
          </p:cNvSpPr>
          <p:nvPr/>
        </p:nvSpPr>
        <p:spPr bwMode="auto">
          <a:xfrm>
            <a:off x="5943600" y="2971800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61" name="AutoShape 2" descr="Dark upward diagonal"/>
          <p:cNvSpPr>
            <a:spLocks noChangeArrowheads="1"/>
          </p:cNvSpPr>
          <p:nvPr/>
        </p:nvSpPr>
        <p:spPr bwMode="auto">
          <a:xfrm>
            <a:off x="5943600" y="2895600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39966" name="TextBox 61"/>
          <p:cNvSpPr txBox="1">
            <a:spLocks noChangeArrowheads="1"/>
          </p:cNvSpPr>
          <p:nvPr/>
        </p:nvSpPr>
        <p:spPr bwMode="auto">
          <a:xfrm>
            <a:off x="3441700" y="3143250"/>
            <a:ext cx="3644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 Narrow" pitchFamily="34" charset="0"/>
              </a:rPr>
              <a:t>Silicon Oxide 06</a:t>
            </a:r>
          </a:p>
        </p:txBody>
      </p:sp>
      <p:sp>
        <p:nvSpPr>
          <p:cNvPr id="39967" name="TextBox 62"/>
          <p:cNvSpPr txBox="1">
            <a:spLocks noChangeArrowheads="1"/>
          </p:cNvSpPr>
          <p:nvPr/>
        </p:nvSpPr>
        <p:spPr bwMode="auto">
          <a:xfrm>
            <a:off x="3429000" y="2895600"/>
            <a:ext cx="2895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 Narrow" pitchFamily="34" charset="0"/>
              </a:rPr>
              <a:t>Silicon Oxide 06</a:t>
            </a:r>
          </a:p>
        </p:txBody>
      </p:sp>
      <p:sp>
        <p:nvSpPr>
          <p:cNvPr id="64" name="AutoShape 2" descr="Dark upward diagonal"/>
          <p:cNvSpPr>
            <a:spLocks noChangeArrowheads="1"/>
          </p:cNvSpPr>
          <p:nvPr/>
        </p:nvSpPr>
        <p:spPr bwMode="auto">
          <a:xfrm>
            <a:off x="5867400" y="2819400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65" name="AutoShape 2" descr="Dark upward diagonal"/>
          <p:cNvSpPr>
            <a:spLocks noChangeArrowheads="1"/>
          </p:cNvSpPr>
          <p:nvPr/>
        </p:nvSpPr>
        <p:spPr bwMode="auto">
          <a:xfrm>
            <a:off x="1143000" y="2971800"/>
            <a:ext cx="5791200" cy="514350"/>
          </a:xfrm>
          <a:prstGeom prst="cube">
            <a:avLst>
              <a:gd name="adj" fmla="val 8221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66" name="AutoShape 2" descr="Dark upward diagonal"/>
          <p:cNvSpPr>
            <a:spLocks noChangeArrowheads="1"/>
          </p:cNvSpPr>
          <p:nvPr/>
        </p:nvSpPr>
        <p:spPr bwMode="auto">
          <a:xfrm>
            <a:off x="5867400" y="2667000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67" name="AutoShape 2" descr="Dark upward diagonal"/>
          <p:cNvSpPr>
            <a:spLocks noChangeArrowheads="1"/>
          </p:cNvSpPr>
          <p:nvPr/>
        </p:nvSpPr>
        <p:spPr bwMode="auto">
          <a:xfrm>
            <a:off x="5867400" y="2514600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68" name="Cube 67"/>
          <p:cNvSpPr/>
          <p:nvPr/>
        </p:nvSpPr>
        <p:spPr>
          <a:xfrm>
            <a:off x="1143000" y="2895600"/>
            <a:ext cx="5791200" cy="460375"/>
          </a:xfrm>
          <a:prstGeom prst="cube">
            <a:avLst>
              <a:gd name="adj" fmla="val 908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AutoShape 2" descr="Dark upward diagonal"/>
          <p:cNvSpPr>
            <a:spLocks noChangeArrowheads="1"/>
          </p:cNvSpPr>
          <p:nvPr/>
        </p:nvSpPr>
        <p:spPr bwMode="auto">
          <a:xfrm>
            <a:off x="5257800" y="3810000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70" name="AutoShape 2" descr="Dark upward diagonal"/>
          <p:cNvSpPr>
            <a:spLocks noChangeArrowheads="1"/>
          </p:cNvSpPr>
          <p:nvPr/>
        </p:nvSpPr>
        <p:spPr bwMode="auto">
          <a:xfrm>
            <a:off x="5257800" y="3733800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71" name="AutoShape 2" descr="Dark upward diagonal"/>
          <p:cNvSpPr>
            <a:spLocks noChangeArrowheads="1"/>
          </p:cNvSpPr>
          <p:nvPr/>
        </p:nvSpPr>
        <p:spPr bwMode="auto">
          <a:xfrm>
            <a:off x="5257800" y="3657600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72" name="AutoShape 2" descr="Dark upward diagonal"/>
          <p:cNvSpPr>
            <a:spLocks noChangeArrowheads="1"/>
          </p:cNvSpPr>
          <p:nvPr/>
        </p:nvSpPr>
        <p:spPr bwMode="auto">
          <a:xfrm>
            <a:off x="5181600" y="3581400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73" name="AutoShape 2" descr="Dark upward diagonal"/>
          <p:cNvSpPr>
            <a:spLocks noChangeArrowheads="1"/>
          </p:cNvSpPr>
          <p:nvPr/>
        </p:nvSpPr>
        <p:spPr bwMode="auto">
          <a:xfrm>
            <a:off x="5181600" y="3429000"/>
            <a:ext cx="990600" cy="533400"/>
          </a:xfrm>
          <a:prstGeom prst="cube">
            <a:avLst>
              <a:gd name="adj" fmla="val 8221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74" name="AutoShape 2" descr="Dark upward diagonal"/>
          <p:cNvSpPr>
            <a:spLocks noChangeArrowheads="1"/>
          </p:cNvSpPr>
          <p:nvPr/>
        </p:nvSpPr>
        <p:spPr bwMode="auto">
          <a:xfrm>
            <a:off x="5181600" y="3276600"/>
            <a:ext cx="990600" cy="5334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75" name="AutoShape 2" descr="Dark upward diagonal"/>
          <p:cNvSpPr>
            <a:spLocks noChangeArrowheads="1"/>
          </p:cNvSpPr>
          <p:nvPr/>
        </p:nvSpPr>
        <p:spPr bwMode="auto">
          <a:xfrm>
            <a:off x="8001000" y="5410200"/>
            <a:ext cx="533400" cy="228600"/>
          </a:xfrm>
          <a:prstGeom prst="cube">
            <a:avLst>
              <a:gd name="adj" fmla="val 8221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39980" name="TextBox 75"/>
          <p:cNvSpPr txBox="1">
            <a:spLocks noChangeArrowheads="1"/>
          </p:cNvSpPr>
          <p:nvPr/>
        </p:nvSpPr>
        <p:spPr bwMode="auto">
          <a:xfrm>
            <a:off x="6477000" y="5672138"/>
            <a:ext cx="1981200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 Narrow" pitchFamily="34" charset="0"/>
              </a:rPr>
              <a:t>Silicon oxide </a:t>
            </a:r>
          </a:p>
        </p:txBody>
      </p:sp>
      <p:sp>
        <p:nvSpPr>
          <p:cNvPr id="77" name="AutoShape 2" descr="Dark upward diagonal"/>
          <p:cNvSpPr>
            <a:spLocks noChangeArrowheads="1"/>
          </p:cNvSpPr>
          <p:nvPr/>
        </p:nvSpPr>
        <p:spPr bwMode="auto">
          <a:xfrm>
            <a:off x="7924800" y="5783263"/>
            <a:ext cx="609600" cy="228600"/>
          </a:xfrm>
          <a:prstGeom prst="cube">
            <a:avLst>
              <a:gd name="adj" fmla="val 8221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39982" name="TextBox 77"/>
          <p:cNvSpPr txBox="1">
            <a:spLocks noChangeArrowheads="1"/>
          </p:cNvSpPr>
          <p:nvPr/>
        </p:nvSpPr>
        <p:spPr bwMode="auto">
          <a:xfrm>
            <a:off x="7239000" y="4919663"/>
            <a:ext cx="129540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u="sng">
                <a:latin typeface="Arial Narrow" pitchFamily="34" charset="0"/>
              </a:rPr>
              <a:t>Symbols</a:t>
            </a:r>
          </a:p>
        </p:txBody>
      </p:sp>
      <p:sp>
        <p:nvSpPr>
          <p:cNvPr id="39983" name="TextBox 78"/>
          <p:cNvSpPr txBox="1">
            <a:spLocks noChangeArrowheads="1"/>
          </p:cNvSpPr>
          <p:nvPr/>
        </p:nvSpPr>
        <p:spPr bwMode="auto">
          <a:xfrm>
            <a:off x="420688" y="5268913"/>
            <a:ext cx="1466850" cy="646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Shared litho step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Flow: Step 5</a:t>
            </a:r>
            <a:br>
              <a:rPr lang="en-US" dirty="0" smtClean="0"/>
            </a:br>
            <a:r>
              <a:rPr lang="en-US" dirty="0" smtClean="0"/>
              <a:t>Deposit gate dielectric, electrode, CMP, pattern and etch</a:t>
            </a:r>
          </a:p>
        </p:txBody>
      </p:sp>
      <p:grpSp>
        <p:nvGrpSpPr>
          <p:cNvPr id="40962" name="Group 169"/>
          <p:cNvGrpSpPr>
            <a:grpSpLocks/>
          </p:cNvGrpSpPr>
          <p:nvPr/>
        </p:nvGrpSpPr>
        <p:grpSpPr bwMode="auto">
          <a:xfrm>
            <a:off x="990600" y="1676400"/>
            <a:ext cx="7315200" cy="4346575"/>
            <a:chOff x="0" y="1324872"/>
            <a:chExt cx="9067800" cy="5679380"/>
          </a:xfrm>
        </p:grpSpPr>
        <p:sp>
          <p:nvSpPr>
            <p:cNvPr id="40964" name="TextBox 78"/>
            <p:cNvSpPr txBox="1">
              <a:spLocks noChangeArrowheads="1"/>
            </p:cNvSpPr>
            <p:nvPr/>
          </p:nvSpPr>
          <p:spPr bwMode="auto">
            <a:xfrm>
              <a:off x="1752600" y="6147139"/>
              <a:ext cx="1981200" cy="44235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</a:rPr>
                <a:t>n+</a:t>
              </a:r>
              <a:r>
                <a:rPr lang="en-US" sz="1600">
                  <a:latin typeface="Arial Narrow" pitchFamily="34" charset="0"/>
                </a:rPr>
                <a:t> Silicon</a:t>
              </a:r>
            </a:p>
          </p:txBody>
        </p:sp>
        <p:sp>
          <p:nvSpPr>
            <p:cNvPr id="80" name="AutoShape 2" descr="Dark upward diagonal"/>
            <p:cNvSpPr>
              <a:spLocks noChangeArrowheads="1"/>
            </p:cNvSpPr>
            <p:nvPr/>
          </p:nvSpPr>
          <p:spPr bwMode="auto">
            <a:xfrm>
              <a:off x="3048183" y="6104014"/>
              <a:ext cx="730067" cy="348479"/>
            </a:xfrm>
            <a:prstGeom prst="cube">
              <a:avLst>
                <a:gd name="adj" fmla="val 82210"/>
              </a:avLst>
            </a:prstGeom>
            <a:solidFill>
              <a:schemeClr val="tx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40966" name="TextBox 80"/>
            <p:cNvSpPr txBox="1">
              <a:spLocks noChangeArrowheads="1"/>
            </p:cNvSpPr>
            <p:nvPr/>
          </p:nvSpPr>
          <p:spPr bwMode="auto">
            <a:xfrm>
              <a:off x="1524000" y="6485692"/>
              <a:ext cx="1981200" cy="44235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Arial Narrow" pitchFamily="34" charset="0"/>
                </a:rPr>
                <a:t>Silicon oxide</a:t>
              </a:r>
            </a:p>
          </p:txBody>
        </p:sp>
        <p:sp>
          <p:nvSpPr>
            <p:cNvPr id="82" name="AutoShape 2" descr="Dark upward diagonal"/>
            <p:cNvSpPr>
              <a:spLocks noChangeArrowheads="1"/>
            </p:cNvSpPr>
            <p:nvPr/>
          </p:nvSpPr>
          <p:spPr bwMode="auto">
            <a:xfrm>
              <a:off x="2971436" y="6601842"/>
              <a:ext cx="712358" cy="199131"/>
            </a:xfrm>
            <a:prstGeom prst="cube">
              <a:avLst>
                <a:gd name="adj" fmla="val 82210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40968" name="TextBox 82"/>
            <p:cNvSpPr txBox="1">
              <a:spLocks noChangeArrowheads="1"/>
            </p:cNvSpPr>
            <p:nvPr/>
          </p:nvSpPr>
          <p:spPr bwMode="auto">
            <a:xfrm>
              <a:off x="4038600" y="5689938"/>
              <a:ext cx="129540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u="sng">
                  <a:latin typeface="Arial Narrow" pitchFamily="34" charset="0"/>
                </a:rPr>
                <a:t>Symbols</a:t>
              </a:r>
            </a:p>
          </p:txBody>
        </p:sp>
        <p:sp>
          <p:nvSpPr>
            <p:cNvPr id="40969" name="AutoShape 3" descr="75%"/>
            <p:cNvSpPr>
              <a:spLocks noChangeArrowheads="1"/>
            </p:cNvSpPr>
            <p:nvPr/>
          </p:nvSpPr>
          <p:spPr bwMode="auto">
            <a:xfrm>
              <a:off x="6019798" y="6103936"/>
              <a:ext cx="781050" cy="263110"/>
            </a:xfrm>
            <a:prstGeom prst="cube">
              <a:avLst>
                <a:gd name="adj" fmla="val 87074"/>
              </a:avLst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0" name="TextBox 84"/>
            <p:cNvSpPr txBox="1">
              <a:spLocks noChangeArrowheads="1"/>
            </p:cNvSpPr>
            <p:nvPr/>
          </p:nvSpPr>
          <p:spPr bwMode="auto">
            <a:xfrm>
              <a:off x="4038600" y="6138446"/>
              <a:ext cx="198120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Arial Narrow" pitchFamily="34" charset="0"/>
                </a:rPr>
                <a:t>Gate electrode 3724 </a:t>
              </a:r>
            </a:p>
          </p:txBody>
        </p:sp>
        <p:sp>
          <p:nvSpPr>
            <p:cNvPr id="40971" name="TextBox 85"/>
            <p:cNvSpPr txBox="1">
              <a:spLocks noChangeArrowheads="1"/>
            </p:cNvSpPr>
            <p:nvPr/>
          </p:nvSpPr>
          <p:spPr bwMode="auto">
            <a:xfrm>
              <a:off x="4114801" y="6561893"/>
              <a:ext cx="1905000" cy="44235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Arial Narrow" pitchFamily="34" charset="0"/>
                </a:rPr>
                <a:t>Gate dielectric</a:t>
              </a:r>
            </a:p>
          </p:txBody>
        </p:sp>
        <p:sp>
          <p:nvSpPr>
            <p:cNvPr id="40972" name="AutoShape 2" descr="Horizontal brick"/>
            <p:cNvSpPr>
              <a:spLocks noChangeArrowheads="1"/>
            </p:cNvSpPr>
            <p:nvPr/>
          </p:nvSpPr>
          <p:spPr bwMode="auto">
            <a:xfrm>
              <a:off x="6010274" y="6601755"/>
              <a:ext cx="790575" cy="222491"/>
            </a:xfrm>
            <a:prstGeom prst="cube">
              <a:avLst>
                <a:gd name="adj" fmla="val 91431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AutoShape 2" descr="Dark upward diagonal"/>
            <p:cNvSpPr>
              <a:spLocks noChangeArrowheads="1"/>
            </p:cNvSpPr>
            <p:nvPr/>
          </p:nvSpPr>
          <p:spPr bwMode="auto">
            <a:xfrm>
              <a:off x="0" y="3505200"/>
              <a:ext cx="9067800" cy="1905000"/>
            </a:xfrm>
            <a:prstGeom prst="cube">
              <a:avLst>
                <a:gd name="adj" fmla="val 80870"/>
              </a:avLst>
            </a:prstGeom>
            <a:pattFill prst="dk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89" name="Cube 88"/>
            <p:cNvSpPr/>
            <p:nvPr/>
          </p:nvSpPr>
          <p:spPr>
            <a:xfrm>
              <a:off x="0" y="3349370"/>
              <a:ext cx="8991055" cy="1680167"/>
            </a:xfrm>
            <a:prstGeom prst="cube">
              <a:avLst>
                <a:gd name="adj" fmla="val 90824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75" name="TextBox 89"/>
            <p:cNvSpPr txBox="1">
              <a:spLocks noChangeArrowheads="1"/>
            </p:cNvSpPr>
            <p:nvPr/>
          </p:nvSpPr>
          <p:spPr bwMode="auto">
            <a:xfrm>
              <a:off x="2832463" y="4813012"/>
              <a:ext cx="3644537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300">
                  <a:latin typeface="Arial Narrow" pitchFamily="34" charset="0"/>
                </a:rPr>
                <a:t>Silicon Oxide</a:t>
              </a:r>
            </a:p>
          </p:txBody>
        </p:sp>
        <p:sp>
          <p:nvSpPr>
            <p:cNvPr id="40976" name="TextBox 90"/>
            <p:cNvSpPr txBox="1">
              <a:spLocks noChangeArrowheads="1"/>
            </p:cNvSpPr>
            <p:nvPr/>
          </p:nvSpPr>
          <p:spPr bwMode="auto">
            <a:xfrm>
              <a:off x="2739231" y="5085274"/>
              <a:ext cx="1322388" cy="3217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latin typeface="Arial Narrow" pitchFamily="34" charset="0"/>
                </a:rPr>
                <a:t>Peripheral circuits</a:t>
              </a:r>
            </a:p>
          </p:txBody>
        </p:sp>
        <p:sp>
          <p:nvSpPr>
            <p:cNvPr id="40977" name="TextBox 91"/>
            <p:cNvSpPr txBox="1">
              <a:spLocks noChangeArrowheads="1"/>
            </p:cNvSpPr>
            <p:nvPr/>
          </p:nvSpPr>
          <p:spPr bwMode="auto">
            <a:xfrm>
              <a:off x="3661954" y="3219734"/>
              <a:ext cx="399723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Arial Narrow" pitchFamily="34" charset="0"/>
                </a:rPr>
                <a:t>Silicon Oxide 06</a:t>
              </a:r>
            </a:p>
          </p:txBody>
        </p:sp>
        <p:sp>
          <p:nvSpPr>
            <p:cNvPr id="93" name="AutoShape 2" descr="Dark upward diagonal"/>
            <p:cNvSpPr>
              <a:spLocks noChangeArrowheads="1"/>
            </p:cNvSpPr>
            <p:nvPr/>
          </p:nvSpPr>
          <p:spPr bwMode="auto">
            <a:xfrm>
              <a:off x="1066568" y="3295438"/>
              <a:ext cx="7769027" cy="510273"/>
            </a:xfrm>
            <a:prstGeom prst="cube">
              <a:avLst>
                <a:gd name="adj" fmla="val 82210"/>
              </a:avLst>
            </a:prstGeom>
            <a:solidFill>
              <a:schemeClr val="tx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94" name="Cube 93"/>
            <p:cNvSpPr/>
            <p:nvPr/>
          </p:nvSpPr>
          <p:spPr>
            <a:xfrm>
              <a:off x="1066568" y="3220764"/>
              <a:ext cx="7769027" cy="456342"/>
            </a:xfrm>
            <a:prstGeom prst="cube">
              <a:avLst>
                <a:gd name="adj" fmla="val 90824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80" name="TextBox 94"/>
            <p:cNvSpPr txBox="1">
              <a:spLocks noChangeArrowheads="1"/>
            </p:cNvSpPr>
            <p:nvPr/>
          </p:nvSpPr>
          <p:spPr bwMode="auto">
            <a:xfrm>
              <a:off x="3648890" y="2971799"/>
              <a:ext cx="399723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Arial Narrow" pitchFamily="34" charset="0"/>
                </a:rPr>
                <a:t>Silicon Oxide 06</a:t>
              </a:r>
            </a:p>
          </p:txBody>
        </p:sp>
        <p:sp>
          <p:nvSpPr>
            <p:cNvPr id="96" name="AutoShape 2" descr="Dark upward diagonal"/>
            <p:cNvSpPr>
              <a:spLocks noChangeArrowheads="1"/>
            </p:cNvSpPr>
            <p:nvPr/>
          </p:nvSpPr>
          <p:spPr bwMode="auto">
            <a:xfrm>
              <a:off x="1066568" y="3048600"/>
              <a:ext cx="7772962" cy="510273"/>
            </a:xfrm>
            <a:prstGeom prst="cube">
              <a:avLst>
                <a:gd name="adj" fmla="val 82210"/>
              </a:avLst>
            </a:prstGeom>
            <a:solidFill>
              <a:schemeClr val="tx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40982" name="AutoShape 2" descr="Horizontal brick"/>
            <p:cNvSpPr>
              <a:spLocks noChangeArrowheads="1"/>
            </p:cNvSpPr>
            <p:nvPr/>
          </p:nvSpPr>
          <p:spPr bwMode="auto">
            <a:xfrm>
              <a:off x="4218037" y="3124199"/>
              <a:ext cx="511893" cy="604726"/>
            </a:xfrm>
            <a:prstGeom prst="cube">
              <a:avLst>
                <a:gd name="adj" fmla="val 7847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Cube 97"/>
            <p:cNvSpPr/>
            <p:nvPr/>
          </p:nvSpPr>
          <p:spPr>
            <a:xfrm>
              <a:off x="1072473" y="2971851"/>
              <a:ext cx="7690313" cy="456342"/>
            </a:xfrm>
            <a:prstGeom prst="cube">
              <a:avLst>
                <a:gd name="adj" fmla="val 90824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84" name="TextBox 98"/>
            <p:cNvSpPr txBox="1">
              <a:spLocks noChangeArrowheads="1"/>
            </p:cNvSpPr>
            <p:nvPr/>
          </p:nvSpPr>
          <p:spPr bwMode="auto">
            <a:xfrm>
              <a:off x="3661954" y="2991134"/>
              <a:ext cx="399723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Arial Narrow" pitchFamily="34" charset="0"/>
                </a:rPr>
                <a:t>Silicon Oxide 06</a:t>
              </a:r>
            </a:p>
          </p:txBody>
        </p:sp>
        <p:sp>
          <p:nvSpPr>
            <p:cNvPr id="40985" name="TextBox 99"/>
            <p:cNvSpPr txBox="1">
              <a:spLocks noChangeArrowheads="1"/>
            </p:cNvSpPr>
            <p:nvPr/>
          </p:nvSpPr>
          <p:spPr bwMode="auto">
            <a:xfrm>
              <a:off x="3648890" y="2743199"/>
              <a:ext cx="399723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Arial Narrow" pitchFamily="34" charset="0"/>
                </a:rPr>
                <a:t>Silicon Oxide 06</a:t>
              </a:r>
            </a:p>
          </p:txBody>
        </p:sp>
        <p:sp>
          <p:nvSpPr>
            <p:cNvPr id="101" name="AutoShape 2" descr="Dark upward diagonal"/>
            <p:cNvSpPr>
              <a:spLocks noChangeArrowheads="1"/>
            </p:cNvSpPr>
            <p:nvPr/>
          </p:nvSpPr>
          <p:spPr bwMode="auto">
            <a:xfrm>
              <a:off x="1066568" y="2820429"/>
              <a:ext cx="7696217" cy="508198"/>
            </a:xfrm>
            <a:prstGeom prst="cube">
              <a:avLst>
                <a:gd name="adj" fmla="val 82210"/>
              </a:avLst>
            </a:prstGeom>
            <a:solidFill>
              <a:schemeClr val="tx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102" name="Cube 101"/>
            <p:cNvSpPr/>
            <p:nvPr/>
          </p:nvSpPr>
          <p:spPr>
            <a:xfrm>
              <a:off x="1066568" y="2820429"/>
              <a:ext cx="7619471" cy="379593"/>
            </a:xfrm>
            <a:prstGeom prst="cube">
              <a:avLst>
                <a:gd name="adj" fmla="val 90824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88" name="AutoShape 2" descr="Horizontal brick"/>
            <p:cNvSpPr>
              <a:spLocks noChangeArrowheads="1"/>
            </p:cNvSpPr>
            <p:nvPr/>
          </p:nvSpPr>
          <p:spPr bwMode="auto">
            <a:xfrm>
              <a:off x="4882632" y="3733800"/>
              <a:ext cx="756168" cy="376449"/>
            </a:xfrm>
            <a:prstGeom prst="cube">
              <a:avLst>
                <a:gd name="adj" fmla="val 91431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9" name="AutoShape 2" descr="Horizontal brick"/>
            <p:cNvSpPr>
              <a:spLocks noChangeArrowheads="1"/>
            </p:cNvSpPr>
            <p:nvPr/>
          </p:nvSpPr>
          <p:spPr bwMode="auto">
            <a:xfrm>
              <a:off x="5257800" y="3124200"/>
              <a:ext cx="457200" cy="609599"/>
            </a:xfrm>
            <a:prstGeom prst="cube">
              <a:avLst>
                <a:gd name="adj" fmla="val 7847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0" name="AutoShape 2" descr="Horizontal brick"/>
            <p:cNvSpPr>
              <a:spLocks noChangeArrowheads="1"/>
            </p:cNvSpPr>
            <p:nvPr/>
          </p:nvSpPr>
          <p:spPr bwMode="auto">
            <a:xfrm>
              <a:off x="5275007" y="2667000"/>
              <a:ext cx="897193" cy="533400"/>
            </a:xfrm>
            <a:prstGeom prst="cube">
              <a:avLst>
                <a:gd name="adj" fmla="val 77380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1" name="AutoShape 3" descr="75%"/>
            <p:cNvSpPr>
              <a:spLocks noChangeArrowheads="1"/>
            </p:cNvSpPr>
            <p:nvPr/>
          </p:nvSpPr>
          <p:spPr bwMode="auto">
            <a:xfrm>
              <a:off x="4800600" y="3124200"/>
              <a:ext cx="838200" cy="990600"/>
            </a:xfrm>
            <a:prstGeom prst="cube">
              <a:avLst>
                <a:gd name="adj" fmla="val 13000"/>
              </a:avLst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2" name="AutoShape 3" descr="75%"/>
            <p:cNvSpPr>
              <a:spLocks noChangeArrowheads="1"/>
            </p:cNvSpPr>
            <p:nvPr/>
          </p:nvSpPr>
          <p:spPr bwMode="auto">
            <a:xfrm>
              <a:off x="4876800" y="2362200"/>
              <a:ext cx="1295400" cy="914400"/>
            </a:xfrm>
            <a:prstGeom prst="cube">
              <a:avLst>
                <a:gd name="adj" fmla="val 61694"/>
              </a:avLst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3" name="TextBox 107"/>
            <p:cNvSpPr txBox="1">
              <a:spLocks noChangeArrowheads="1"/>
            </p:cNvSpPr>
            <p:nvPr/>
          </p:nvSpPr>
          <p:spPr bwMode="auto">
            <a:xfrm>
              <a:off x="3226490" y="4114799"/>
              <a:ext cx="439351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Arial Narrow" pitchFamily="34" charset="0"/>
                </a:rPr>
                <a:t>Silicon Oxide 06</a:t>
              </a:r>
            </a:p>
          </p:txBody>
        </p:sp>
        <p:sp>
          <p:nvSpPr>
            <p:cNvPr id="40994" name="AutoShape 3" descr="75%"/>
            <p:cNvSpPr>
              <a:spLocks noChangeArrowheads="1"/>
            </p:cNvSpPr>
            <p:nvPr/>
          </p:nvSpPr>
          <p:spPr bwMode="auto">
            <a:xfrm>
              <a:off x="6114583" y="3510684"/>
              <a:ext cx="514817" cy="680316"/>
            </a:xfrm>
            <a:prstGeom prst="cube">
              <a:avLst>
                <a:gd name="adj" fmla="val 6019"/>
              </a:avLst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AutoShape 2" descr="Dark upward diagonal"/>
            <p:cNvSpPr>
              <a:spLocks noChangeArrowheads="1"/>
            </p:cNvSpPr>
            <p:nvPr/>
          </p:nvSpPr>
          <p:spPr bwMode="auto">
            <a:xfrm>
              <a:off x="456539" y="4191528"/>
              <a:ext cx="7501401" cy="375445"/>
            </a:xfrm>
            <a:prstGeom prst="cube">
              <a:avLst>
                <a:gd name="adj" fmla="val 77054"/>
              </a:avLst>
            </a:prstGeom>
            <a:solidFill>
              <a:schemeClr val="tx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111" name="AutoShape 2" descr="Dark upward diagonal"/>
            <p:cNvSpPr>
              <a:spLocks noChangeArrowheads="1"/>
            </p:cNvSpPr>
            <p:nvPr/>
          </p:nvSpPr>
          <p:spPr bwMode="auto">
            <a:xfrm>
              <a:off x="7031088" y="3691627"/>
              <a:ext cx="970144" cy="526867"/>
            </a:xfrm>
            <a:prstGeom prst="cube">
              <a:avLst>
                <a:gd name="adj" fmla="val 82210"/>
              </a:avLst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112" name="Cube 111"/>
            <p:cNvSpPr/>
            <p:nvPr/>
          </p:nvSpPr>
          <p:spPr>
            <a:xfrm>
              <a:off x="456539" y="4191528"/>
              <a:ext cx="7517143" cy="248914"/>
            </a:xfrm>
            <a:prstGeom prst="cube">
              <a:avLst>
                <a:gd name="adj" fmla="val 90824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98" name="TextBox 112"/>
            <p:cNvSpPr txBox="1">
              <a:spLocks noChangeArrowheads="1"/>
            </p:cNvSpPr>
            <p:nvPr/>
          </p:nvSpPr>
          <p:spPr bwMode="auto">
            <a:xfrm>
              <a:off x="3213426" y="3866864"/>
              <a:ext cx="439351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Arial Narrow" pitchFamily="34" charset="0"/>
                </a:rPr>
                <a:t>Silicon Oxide 06</a:t>
              </a:r>
            </a:p>
          </p:txBody>
        </p:sp>
        <p:sp>
          <p:nvSpPr>
            <p:cNvPr id="114" name="AutoShape 2" descr="Dark upward diagonal"/>
            <p:cNvSpPr>
              <a:spLocks noChangeArrowheads="1"/>
            </p:cNvSpPr>
            <p:nvPr/>
          </p:nvSpPr>
          <p:spPr bwMode="auto">
            <a:xfrm>
              <a:off x="1615596" y="3901128"/>
              <a:ext cx="1194477" cy="319439"/>
            </a:xfrm>
            <a:prstGeom prst="cube">
              <a:avLst>
                <a:gd name="adj" fmla="val 82210"/>
              </a:avLst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115" name="AutoShape 2" descr="Dark upward diagonal"/>
            <p:cNvSpPr>
              <a:spLocks noChangeArrowheads="1"/>
            </p:cNvSpPr>
            <p:nvPr/>
          </p:nvSpPr>
          <p:spPr bwMode="auto">
            <a:xfrm>
              <a:off x="1538850" y="3791192"/>
              <a:ext cx="1194479" cy="319439"/>
            </a:xfrm>
            <a:prstGeom prst="cube">
              <a:avLst>
                <a:gd name="adj" fmla="val 82210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116" name="AutoShape 2" descr="Dark upward diagonal"/>
            <p:cNvSpPr>
              <a:spLocks noChangeArrowheads="1"/>
            </p:cNvSpPr>
            <p:nvPr/>
          </p:nvSpPr>
          <p:spPr bwMode="auto">
            <a:xfrm>
              <a:off x="1538850" y="3714443"/>
              <a:ext cx="1194479" cy="319439"/>
            </a:xfrm>
            <a:prstGeom prst="cube">
              <a:avLst>
                <a:gd name="adj" fmla="val 82210"/>
              </a:avLst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117" name="AutoShape 2" descr="Dark upward diagonal"/>
            <p:cNvSpPr>
              <a:spLocks noChangeArrowheads="1"/>
            </p:cNvSpPr>
            <p:nvPr/>
          </p:nvSpPr>
          <p:spPr bwMode="auto">
            <a:xfrm>
              <a:off x="460474" y="3886609"/>
              <a:ext cx="7617504" cy="431450"/>
            </a:xfrm>
            <a:prstGeom prst="cube">
              <a:avLst>
                <a:gd name="adj" fmla="val 82210"/>
              </a:avLst>
            </a:prstGeom>
            <a:solidFill>
              <a:schemeClr val="tx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118" name="Cube 117"/>
            <p:cNvSpPr/>
            <p:nvPr/>
          </p:nvSpPr>
          <p:spPr>
            <a:xfrm>
              <a:off x="456539" y="3886609"/>
              <a:ext cx="7505336" cy="304919"/>
            </a:xfrm>
            <a:prstGeom prst="cube">
              <a:avLst>
                <a:gd name="adj" fmla="val 90824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9" name="AutoShape 2" descr="Dark upward diagonal"/>
            <p:cNvSpPr>
              <a:spLocks noChangeArrowheads="1"/>
            </p:cNvSpPr>
            <p:nvPr/>
          </p:nvSpPr>
          <p:spPr bwMode="auto">
            <a:xfrm>
              <a:off x="6934663" y="3581689"/>
              <a:ext cx="989823" cy="533091"/>
            </a:xfrm>
            <a:prstGeom prst="cube">
              <a:avLst>
                <a:gd name="adj" fmla="val 82210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120" name="AutoShape 2" descr="Dark upward diagonal"/>
            <p:cNvSpPr>
              <a:spLocks noChangeArrowheads="1"/>
            </p:cNvSpPr>
            <p:nvPr/>
          </p:nvSpPr>
          <p:spPr bwMode="auto">
            <a:xfrm>
              <a:off x="6934663" y="3504941"/>
              <a:ext cx="989823" cy="533089"/>
            </a:xfrm>
            <a:prstGeom prst="cube">
              <a:avLst>
                <a:gd name="adj" fmla="val 82210"/>
              </a:avLst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41006" name="TextBox 120"/>
            <p:cNvSpPr txBox="1">
              <a:spLocks noChangeArrowheads="1"/>
            </p:cNvSpPr>
            <p:nvPr/>
          </p:nvSpPr>
          <p:spPr bwMode="auto">
            <a:xfrm>
              <a:off x="3195090" y="3638264"/>
              <a:ext cx="349066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Arial Narrow" pitchFamily="34" charset="0"/>
                </a:rPr>
                <a:t>Silicon Oxide 06</a:t>
              </a:r>
            </a:p>
          </p:txBody>
        </p:sp>
        <p:sp>
          <p:nvSpPr>
            <p:cNvPr id="122" name="AutoShape 2" descr="Dark upward diagonal"/>
            <p:cNvSpPr>
              <a:spLocks noChangeArrowheads="1"/>
            </p:cNvSpPr>
            <p:nvPr/>
          </p:nvSpPr>
          <p:spPr bwMode="auto">
            <a:xfrm>
              <a:off x="6857918" y="3428192"/>
              <a:ext cx="989822" cy="535164"/>
            </a:xfrm>
            <a:prstGeom prst="cube">
              <a:avLst>
                <a:gd name="adj" fmla="val 82210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123" name="AutoShape 2" descr="Dark upward diagonal"/>
            <p:cNvSpPr>
              <a:spLocks noChangeArrowheads="1"/>
            </p:cNvSpPr>
            <p:nvPr/>
          </p:nvSpPr>
          <p:spPr bwMode="auto">
            <a:xfrm>
              <a:off x="460474" y="3733112"/>
              <a:ext cx="7617504" cy="358850"/>
            </a:xfrm>
            <a:prstGeom prst="cube">
              <a:avLst>
                <a:gd name="adj" fmla="val 82210"/>
              </a:avLst>
            </a:prstGeom>
            <a:solidFill>
              <a:schemeClr val="tx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124" name="AutoShape 2" descr="Dark upward diagonal"/>
            <p:cNvSpPr>
              <a:spLocks noChangeArrowheads="1"/>
            </p:cNvSpPr>
            <p:nvPr/>
          </p:nvSpPr>
          <p:spPr bwMode="auto">
            <a:xfrm>
              <a:off x="6773300" y="3276771"/>
              <a:ext cx="1086247" cy="528941"/>
            </a:xfrm>
            <a:prstGeom prst="cube">
              <a:avLst>
                <a:gd name="adj" fmla="val 82210"/>
              </a:avLst>
            </a:prstGeom>
            <a:solidFill>
              <a:schemeClr val="tx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125" name="AutoShape 2" descr="Dark upward diagonal"/>
            <p:cNvSpPr>
              <a:spLocks noChangeArrowheads="1"/>
            </p:cNvSpPr>
            <p:nvPr/>
          </p:nvSpPr>
          <p:spPr bwMode="auto">
            <a:xfrm>
              <a:off x="6773300" y="3123274"/>
              <a:ext cx="1086247" cy="686586"/>
            </a:xfrm>
            <a:prstGeom prst="cube">
              <a:avLst>
                <a:gd name="adj" fmla="val 82210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41011" name="AutoShape 2" descr="Horizontal brick"/>
            <p:cNvSpPr>
              <a:spLocks noChangeArrowheads="1"/>
            </p:cNvSpPr>
            <p:nvPr/>
          </p:nvSpPr>
          <p:spPr bwMode="auto">
            <a:xfrm>
              <a:off x="3075037" y="3124199"/>
              <a:ext cx="511893" cy="604726"/>
            </a:xfrm>
            <a:prstGeom prst="cube">
              <a:avLst>
                <a:gd name="adj" fmla="val 7847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2" name="AutoShape 2" descr="Horizontal brick"/>
            <p:cNvSpPr>
              <a:spLocks noChangeArrowheads="1"/>
            </p:cNvSpPr>
            <p:nvPr/>
          </p:nvSpPr>
          <p:spPr bwMode="auto">
            <a:xfrm>
              <a:off x="2074912" y="3124199"/>
              <a:ext cx="511893" cy="604726"/>
            </a:xfrm>
            <a:prstGeom prst="cube">
              <a:avLst>
                <a:gd name="adj" fmla="val 7847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3" name="AutoShape 3" descr="75%"/>
            <p:cNvSpPr>
              <a:spLocks noChangeArrowheads="1"/>
            </p:cNvSpPr>
            <p:nvPr/>
          </p:nvSpPr>
          <p:spPr bwMode="auto">
            <a:xfrm>
              <a:off x="3010799" y="3124200"/>
              <a:ext cx="514817" cy="680316"/>
            </a:xfrm>
            <a:prstGeom prst="cube">
              <a:avLst>
                <a:gd name="adj" fmla="val 6019"/>
              </a:avLst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4" name="AutoShape 3" descr="75%"/>
            <p:cNvSpPr>
              <a:spLocks noChangeArrowheads="1"/>
            </p:cNvSpPr>
            <p:nvPr/>
          </p:nvSpPr>
          <p:spPr bwMode="auto">
            <a:xfrm>
              <a:off x="1760792" y="3124200"/>
              <a:ext cx="752168" cy="680316"/>
            </a:xfrm>
            <a:prstGeom prst="cube">
              <a:avLst>
                <a:gd name="adj" fmla="val 39009"/>
              </a:avLst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5" name="AutoShape 3" descr="75%"/>
            <p:cNvSpPr>
              <a:spLocks noChangeArrowheads="1"/>
            </p:cNvSpPr>
            <p:nvPr/>
          </p:nvSpPr>
          <p:spPr bwMode="auto">
            <a:xfrm>
              <a:off x="4153799" y="3124200"/>
              <a:ext cx="514817" cy="680316"/>
            </a:xfrm>
            <a:prstGeom prst="cube">
              <a:avLst>
                <a:gd name="adj" fmla="val 6019"/>
              </a:avLst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Cube 130"/>
            <p:cNvSpPr/>
            <p:nvPr/>
          </p:nvSpPr>
          <p:spPr>
            <a:xfrm>
              <a:off x="456539" y="3733112"/>
              <a:ext cx="7505336" cy="230244"/>
            </a:xfrm>
            <a:prstGeom prst="cube">
              <a:avLst>
                <a:gd name="adj" fmla="val 90824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2" name="AutoShape 2" descr="Dark upward diagonal"/>
            <p:cNvSpPr>
              <a:spLocks noChangeArrowheads="1"/>
            </p:cNvSpPr>
            <p:nvPr/>
          </p:nvSpPr>
          <p:spPr bwMode="auto">
            <a:xfrm>
              <a:off x="6247888" y="4419699"/>
              <a:ext cx="991791" cy="533091"/>
            </a:xfrm>
            <a:prstGeom prst="cube">
              <a:avLst>
                <a:gd name="adj" fmla="val 82210"/>
              </a:avLst>
            </a:prstGeom>
            <a:solidFill>
              <a:schemeClr val="tx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133" name="AutoShape 2" descr="Dark upward diagonal"/>
            <p:cNvSpPr>
              <a:spLocks noChangeArrowheads="1"/>
            </p:cNvSpPr>
            <p:nvPr/>
          </p:nvSpPr>
          <p:spPr bwMode="auto">
            <a:xfrm>
              <a:off x="6247888" y="4342951"/>
              <a:ext cx="991791" cy="533089"/>
            </a:xfrm>
            <a:prstGeom prst="cube">
              <a:avLst>
                <a:gd name="adj" fmla="val 82210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134" name="AutoShape 2" descr="Dark upward diagonal"/>
            <p:cNvSpPr>
              <a:spLocks noChangeArrowheads="1"/>
            </p:cNvSpPr>
            <p:nvPr/>
          </p:nvSpPr>
          <p:spPr bwMode="auto">
            <a:xfrm>
              <a:off x="6247888" y="4266202"/>
              <a:ext cx="991791" cy="535164"/>
            </a:xfrm>
            <a:prstGeom prst="cube">
              <a:avLst>
                <a:gd name="adj" fmla="val 82210"/>
              </a:avLst>
            </a:prstGeom>
            <a:solidFill>
              <a:schemeClr val="tx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135" name="AutoShape 2" descr="Dark upward diagonal"/>
            <p:cNvSpPr>
              <a:spLocks noChangeArrowheads="1"/>
            </p:cNvSpPr>
            <p:nvPr/>
          </p:nvSpPr>
          <p:spPr bwMode="auto">
            <a:xfrm>
              <a:off x="6173110" y="4191528"/>
              <a:ext cx="1066568" cy="533091"/>
            </a:xfrm>
            <a:prstGeom prst="cube">
              <a:avLst>
                <a:gd name="adj" fmla="val 82210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136" name="AutoShape 2" descr="Dark upward diagonal"/>
            <p:cNvSpPr>
              <a:spLocks noChangeArrowheads="1"/>
            </p:cNvSpPr>
            <p:nvPr/>
          </p:nvSpPr>
          <p:spPr bwMode="auto">
            <a:xfrm>
              <a:off x="6192789" y="4114780"/>
              <a:ext cx="970144" cy="452193"/>
            </a:xfrm>
            <a:prstGeom prst="cube">
              <a:avLst>
                <a:gd name="adj" fmla="val 82210"/>
              </a:avLst>
            </a:prstGeom>
            <a:solidFill>
              <a:schemeClr val="tx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137" name="AutoShape 2" descr="Dark upward diagonal"/>
            <p:cNvSpPr>
              <a:spLocks noChangeArrowheads="1"/>
            </p:cNvSpPr>
            <p:nvPr/>
          </p:nvSpPr>
          <p:spPr bwMode="auto">
            <a:xfrm>
              <a:off x="6192789" y="3963357"/>
              <a:ext cx="970144" cy="450120"/>
            </a:xfrm>
            <a:prstGeom prst="cube">
              <a:avLst>
                <a:gd name="adj" fmla="val 82210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41023" name="AutoShape 2" descr="Horizontal brick"/>
            <p:cNvSpPr>
              <a:spLocks noChangeArrowheads="1"/>
            </p:cNvSpPr>
            <p:nvPr/>
          </p:nvSpPr>
          <p:spPr bwMode="auto">
            <a:xfrm>
              <a:off x="1124461" y="4495800"/>
              <a:ext cx="771525" cy="381000"/>
            </a:xfrm>
            <a:prstGeom prst="cube">
              <a:avLst>
                <a:gd name="adj" fmla="val 91431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4" name="AutoShape 2" descr="Horizontal brick"/>
            <p:cNvSpPr>
              <a:spLocks noChangeArrowheads="1"/>
            </p:cNvSpPr>
            <p:nvPr/>
          </p:nvSpPr>
          <p:spPr bwMode="auto">
            <a:xfrm>
              <a:off x="2191261" y="4495800"/>
              <a:ext cx="771525" cy="381000"/>
            </a:xfrm>
            <a:prstGeom prst="cube">
              <a:avLst>
                <a:gd name="adj" fmla="val 91431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5" name="AutoShape 2" descr="Horizontal brick"/>
            <p:cNvSpPr>
              <a:spLocks noChangeArrowheads="1"/>
            </p:cNvSpPr>
            <p:nvPr/>
          </p:nvSpPr>
          <p:spPr bwMode="auto">
            <a:xfrm>
              <a:off x="1438551" y="3886200"/>
              <a:ext cx="457435" cy="602317"/>
            </a:xfrm>
            <a:prstGeom prst="cube">
              <a:avLst>
                <a:gd name="adj" fmla="val 7847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6" name="AutoShape 2" descr="Horizontal brick"/>
            <p:cNvSpPr>
              <a:spLocks noChangeArrowheads="1"/>
            </p:cNvSpPr>
            <p:nvPr/>
          </p:nvSpPr>
          <p:spPr bwMode="auto">
            <a:xfrm>
              <a:off x="2438666" y="3886200"/>
              <a:ext cx="456934" cy="602317"/>
            </a:xfrm>
            <a:prstGeom prst="cube">
              <a:avLst>
                <a:gd name="adj" fmla="val 7847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7" name="AutoShape 2" descr="Horizontal brick"/>
            <p:cNvSpPr>
              <a:spLocks noChangeArrowheads="1"/>
            </p:cNvSpPr>
            <p:nvPr/>
          </p:nvSpPr>
          <p:spPr bwMode="auto">
            <a:xfrm>
              <a:off x="1377872" y="3654948"/>
              <a:ext cx="1020085" cy="226663"/>
            </a:xfrm>
            <a:prstGeom prst="cube">
              <a:avLst>
                <a:gd name="adj" fmla="val 91431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8" name="AutoShape 2" descr="Horizontal brick"/>
            <p:cNvSpPr>
              <a:spLocks noChangeArrowheads="1"/>
            </p:cNvSpPr>
            <p:nvPr/>
          </p:nvSpPr>
          <p:spPr bwMode="auto">
            <a:xfrm>
              <a:off x="2444672" y="3654948"/>
              <a:ext cx="1020085" cy="226663"/>
            </a:xfrm>
            <a:prstGeom prst="cube">
              <a:avLst>
                <a:gd name="adj" fmla="val 91431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9" name="AutoShape 2" descr="Horizontal brick"/>
            <p:cNvSpPr>
              <a:spLocks noChangeArrowheads="1"/>
            </p:cNvSpPr>
            <p:nvPr/>
          </p:nvSpPr>
          <p:spPr bwMode="auto">
            <a:xfrm>
              <a:off x="3125018" y="2743199"/>
              <a:ext cx="846189" cy="377953"/>
            </a:xfrm>
            <a:prstGeom prst="cube">
              <a:avLst>
                <a:gd name="adj" fmla="val 91431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0" name="AutoShape 2" descr="Horizontal brick"/>
            <p:cNvSpPr>
              <a:spLocks noChangeArrowheads="1"/>
            </p:cNvSpPr>
            <p:nvPr/>
          </p:nvSpPr>
          <p:spPr bwMode="auto">
            <a:xfrm>
              <a:off x="2048693" y="2819399"/>
              <a:ext cx="846189" cy="377953"/>
            </a:xfrm>
            <a:prstGeom prst="cube">
              <a:avLst>
                <a:gd name="adj" fmla="val 91431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1" name="AutoShape 3" descr="75%"/>
            <p:cNvSpPr>
              <a:spLocks noChangeArrowheads="1"/>
            </p:cNvSpPr>
            <p:nvPr/>
          </p:nvSpPr>
          <p:spPr bwMode="auto">
            <a:xfrm>
              <a:off x="923207" y="3810000"/>
              <a:ext cx="914400" cy="1143000"/>
            </a:xfrm>
            <a:prstGeom prst="cube">
              <a:avLst>
                <a:gd name="adj" fmla="val 48366"/>
              </a:avLst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2" name="AutoShape 3" descr="75%"/>
            <p:cNvSpPr>
              <a:spLocks noChangeArrowheads="1"/>
            </p:cNvSpPr>
            <p:nvPr/>
          </p:nvSpPr>
          <p:spPr bwMode="auto">
            <a:xfrm>
              <a:off x="1290482" y="3428999"/>
              <a:ext cx="919317" cy="453545"/>
            </a:xfrm>
            <a:prstGeom prst="cube">
              <a:avLst>
                <a:gd name="adj" fmla="val 87074"/>
              </a:avLst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3" name="AutoShape 3" descr="75%"/>
            <p:cNvSpPr>
              <a:spLocks noChangeArrowheads="1"/>
            </p:cNvSpPr>
            <p:nvPr/>
          </p:nvSpPr>
          <p:spPr bwMode="auto">
            <a:xfrm>
              <a:off x="2357282" y="3428999"/>
              <a:ext cx="919317" cy="453545"/>
            </a:xfrm>
            <a:prstGeom prst="cube">
              <a:avLst>
                <a:gd name="adj" fmla="val 87074"/>
              </a:avLst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4" name="AutoShape 3" descr="75%"/>
            <p:cNvSpPr>
              <a:spLocks noChangeArrowheads="1"/>
            </p:cNvSpPr>
            <p:nvPr/>
          </p:nvSpPr>
          <p:spPr bwMode="auto">
            <a:xfrm>
              <a:off x="2989006" y="2667000"/>
              <a:ext cx="973394" cy="406626"/>
            </a:xfrm>
            <a:prstGeom prst="cube">
              <a:avLst>
                <a:gd name="adj" fmla="val 87074"/>
              </a:avLst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5" name="AutoShape 3" descr="75%"/>
            <p:cNvSpPr>
              <a:spLocks noChangeArrowheads="1"/>
            </p:cNvSpPr>
            <p:nvPr/>
          </p:nvSpPr>
          <p:spPr bwMode="auto">
            <a:xfrm>
              <a:off x="905386" y="2362200"/>
              <a:ext cx="1981200" cy="1905000"/>
            </a:xfrm>
            <a:prstGeom prst="cube">
              <a:avLst>
                <a:gd name="adj" fmla="val 78380"/>
              </a:avLst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6" name="AutoShape 3" descr="75%"/>
            <p:cNvSpPr>
              <a:spLocks noChangeArrowheads="1"/>
            </p:cNvSpPr>
            <p:nvPr/>
          </p:nvSpPr>
          <p:spPr bwMode="auto">
            <a:xfrm>
              <a:off x="1972186" y="3886200"/>
              <a:ext cx="838200" cy="990600"/>
            </a:xfrm>
            <a:prstGeom prst="cube">
              <a:avLst>
                <a:gd name="adj" fmla="val 36245"/>
              </a:avLst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7" name="AutoShape 3" descr="75%"/>
            <p:cNvSpPr>
              <a:spLocks noChangeArrowheads="1"/>
            </p:cNvSpPr>
            <p:nvPr/>
          </p:nvSpPr>
          <p:spPr bwMode="auto">
            <a:xfrm>
              <a:off x="1972186" y="2286000"/>
              <a:ext cx="1981200" cy="1905000"/>
            </a:xfrm>
            <a:prstGeom prst="cube">
              <a:avLst>
                <a:gd name="adj" fmla="val 78380"/>
              </a:avLst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8" name="AutoShape 2" descr="Horizontal brick"/>
            <p:cNvSpPr>
              <a:spLocks noChangeArrowheads="1"/>
            </p:cNvSpPr>
            <p:nvPr/>
          </p:nvSpPr>
          <p:spPr bwMode="auto">
            <a:xfrm>
              <a:off x="3181861" y="4495800"/>
              <a:ext cx="771525" cy="381000"/>
            </a:xfrm>
            <a:prstGeom prst="cube">
              <a:avLst>
                <a:gd name="adj" fmla="val 91431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9" name="AutoShape 2" descr="Horizontal brick"/>
            <p:cNvSpPr>
              <a:spLocks noChangeArrowheads="1"/>
            </p:cNvSpPr>
            <p:nvPr/>
          </p:nvSpPr>
          <p:spPr bwMode="auto">
            <a:xfrm>
              <a:off x="3429086" y="3886200"/>
              <a:ext cx="448100" cy="602317"/>
            </a:xfrm>
            <a:prstGeom prst="cube">
              <a:avLst>
                <a:gd name="adj" fmla="val 7847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0" name="AutoShape 2" descr="Horizontal brick"/>
            <p:cNvSpPr>
              <a:spLocks noChangeArrowheads="1"/>
            </p:cNvSpPr>
            <p:nvPr/>
          </p:nvSpPr>
          <p:spPr bwMode="auto">
            <a:xfrm>
              <a:off x="3452165" y="3657600"/>
              <a:ext cx="662635" cy="224063"/>
            </a:xfrm>
            <a:prstGeom prst="cube">
              <a:avLst>
                <a:gd name="adj" fmla="val 91431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1" name="AutoShape 2" descr="Horizontal brick"/>
            <p:cNvSpPr>
              <a:spLocks noChangeArrowheads="1"/>
            </p:cNvSpPr>
            <p:nvPr/>
          </p:nvSpPr>
          <p:spPr bwMode="auto">
            <a:xfrm>
              <a:off x="4030611" y="2743199"/>
              <a:ext cx="846189" cy="377953"/>
            </a:xfrm>
            <a:prstGeom prst="cube">
              <a:avLst>
                <a:gd name="adj" fmla="val 91431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2" name="AutoShape 3" descr="75%"/>
            <p:cNvSpPr>
              <a:spLocks noChangeArrowheads="1"/>
            </p:cNvSpPr>
            <p:nvPr/>
          </p:nvSpPr>
          <p:spPr bwMode="auto">
            <a:xfrm>
              <a:off x="3347882" y="3428999"/>
              <a:ext cx="919317" cy="453545"/>
            </a:xfrm>
            <a:prstGeom prst="cube">
              <a:avLst>
                <a:gd name="adj" fmla="val 87074"/>
              </a:avLst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3" name="AutoShape 3" descr="75%"/>
            <p:cNvSpPr>
              <a:spLocks noChangeArrowheads="1"/>
            </p:cNvSpPr>
            <p:nvPr/>
          </p:nvSpPr>
          <p:spPr bwMode="auto">
            <a:xfrm>
              <a:off x="4038600" y="2743200"/>
              <a:ext cx="973394" cy="406626"/>
            </a:xfrm>
            <a:prstGeom prst="cube">
              <a:avLst>
                <a:gd name="adj" fmla="val 87074"/>
              </a:avLst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4" name="AutoShape 3" descr="75%"/>
            <p:cNvSpPr>
              <a:spLocks noChangeArrowheads="1"/>
            </p:cNvSpPr>
            <p:nvPr/>
          </p:nvSpPr>
          <p:spPr bwMode="auto">
            <a:xfrm>
              <a:off x="2962786" y="3886200"/>
              <a:ext cx="838200" cy="990600"/>
            </a:xfrm>
            <a:prstGeom prst="cube">
              <a:avLst>
                <a:gd name="adj" fmla="val 36245"/>
              </a:avLst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5" name="AutoShape 3" descr="75%"/>
            <p:cNvSpPr>
              <a:spLocks noChangeArrowheads="1"/>
            </p:cNvSpPr>
            <p:nvPr/>
          </p:nvSpPr>
          <p:spPr bwMode="auto">
            <a:xfrm>
              <a:off x="2962786" y="2286000"/>
              <a:ext cx="1981200" cy="1905000"/>
            </a:xfrm>
            <a:prstGeom prst="cube">
              <a:avLst>
                <a:gd name="adj" fmla="val 78380"/>
              </a:avLst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6" name="AutoShape 2" descr="Horizontal brick"/>
            <p:cNvSpPr>
              <a:spLocks noChangeArrowheads="1"/>
            </p:cNvSpPr>
            <p:nvPr/>
          </p:nvSpPr>
          <p:spPr bwMode="auto">
            <a:xfrm>
              <a:off x="5571658" y="4495800"/>
              <a:ext cx="771525" cy="381000"/>
            </a:xfrm>
            <a:prstGeom prst="cube">
              <a:avLst>
                <a:gd name="adj" fmla="val 91431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7" name="AutoShape 2" descr="Horizontal brick"/>
            <p:cNvSpPr>
              <a:spLocks noChangeArrowheads="1"/>
            </p:cNvSpPr>
            <p:nvPr/>
          </p:nvSpPr>
          <p:spPr bwMode="auto">
            <a:xfrm>
              <a:off x="5818883" y="3886200"/>
              <a:ext cx="448100" cy="602317"/>
            </a:xfrm>
            <a:prstGeom prst="cube">
              <a:avLst>
                <a:gd name="adj" fmla="val 7847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8" name="AutoShape 2" descr="Horizontal brick"/>
            <p:cNvSpPr>
              <a:spLocks noChangeArrowheads="1"/>
            </p:cNvSpPr>
            <p:nvPr/>
          </p:nvSpPr>
          <p:spPr bwMode="auto">
            <a:xfrm>
              <a:off x="5840298" y="3657600"/>
              <a:ext cx="655285" cy="224063"/>
            </a:xfrm>
            <a:prstGeom prst="cube">
              <a:avLst>
                <a:gd name="adj" fmla="val 91431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9" name="AutoShape 3" descr="75%"/>
            <p:cNvSpPr>
              <a:spLocks noChangeArrowheads="1"/>
            </p:cNvSpPr>
            <p:nvPr/>
          </p:nvSpPr>
          <p:spPr bwMode="auto">
            <a:xfrm>
              <a:off x="5352583" y="3886200"/>
              <a:ext cx="838200" cy="990600"/>
            </a:xfrm>
            <a:prstGeom prst="cube">
              <a:avLst>
                <a:gd name="adj" fmla="val 13000"/>
              </a:avLst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0" name="AutoShape 3" descr="75%"/>
            <p:cNvSpPr>
              <a:spLocks noChangeArrowheads="1"/>
            </p:cNvSpPr>
            <p:nvPr/>
          </p:nvSpPr>
          <p:spPr bwMode="auto">
            <a:xfrm>
              <a:off x="5334000" y="3124200"/>
              <a:ext cx="1295400" cy="914400"/>
            </a:xfrm>
            <a:prstGeom prst="cube">
              <a:avLst>
                <a:gd name="adj" fmla="val 61694"/>
              </a:avLst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Right Brace 165"/>
            <p:cNvSpPr/>
            <p:nvPr/>
          </p:nvSpPr>
          <p:spPr>
            <a:xfrm rot="16200000">
              <a:off x="3429006" y="914814"/>
              <a:ext cx="381668" cy="2209883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52" name="TextBox 166"/>
            <p:cNvSpPr txBox="1">
              <a:spLocks noChangeArrowheads="1"/>
            </p:cNvSpPr>
            <p:nvPr/>
          </p:nvSpPr>
          <p:spPr bwMode="auto">
            <a:xfrm>
              <a:off x="2819400" y="1380332"/>
              <a:ext cx="3200400" cy="442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</a:rPr>
                <a:t>NAND string</a:t>
              </a:r>
            </a:p>
          </p:txBody>
        </p:sp>
        <p:sp>
          <p:nvSpPr>
            <p:cNvPr id="41053" name="TextBox 167"/>
            <p:cNvSpPr txBox="1">
              <a:spLocks noChangeArrowheads="1"/>
            </p:cNvSpPr>
            <p:nvPr/>
          </p:nvSpPr>
          <p:spPr bwMode="auto">
            <a:xfrm>
              <a:off x="5486400" y="1324872"/>
              <a:ext cx="3200400" cy="442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</a:rPr>
                <a:t>Select gates</a:t>
              </a:r>
            </a:p>
          </p:txBody>
        </p:sp>
        <p:sp>
          <p:nvSpPr>
            <p:cNvPr id="169" name="Right Brace 168"/>
            <p:cNvSpPr/>
            <p:nvPr/>
          </p:nvSpPr>
          <p:spPr>
            <a:xfrm rot="16200000">
              <a:off x="6095427" y="1143085"/>
              <a:ext cx="381668" cy="1753344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0963" name="TextBox 169"/>
          <p:cNvSpPr txBox="1">
            <a:spLocks noChangeArrowheads="1"/>
          </p:cNvSpPr>
          <p:nvPr/>
        </p:nvSpPr>
        <p:spPr bwMode="auto">
          <a:xfrm>
            <a:off x="420688" y="5268913"/>
            <a:ext cx="1466850" cy="646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Shared litho step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20915" y="1727201"/>
            <a:ext cx="4122056" cy="3976914"/>
          </a:xfrm>
          <a:prstGeom prst="round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Industry Aggressively Moving Towards </a:t>
            </a:r>
            <a:br>
              <a:rPr lang="en-US" dirty="0" smtClean="0"/>
            </a:br>
            <a:r>
              <a:rPr lang="en-US" dirty="0" smtClean="0"/>
              <a:t>Monolithic 3D Technology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2336808" y="5820230"/>
            <a:ext cx="5210626" cy="522514"/>
          </a:xfrm>
          <a:ln>
            <a:solidFill>
              <a:srgbClr val="0070C0"/>
            </a:solidFill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2000" b="1" dirty="0" smtClean="0"/>
              <a:t>Multiple layers of </a:t>
            </a:r>
            <a:r>
              <a:rPr lang="en-US" sz="2000" b="1" dirty="0" err="1" smtClean="0"/>
              <a:t>polysilicon</a:t>
            </a:r>
            <a:r>
              <a:rPr lang="en-US" sz="2000" b="1" dirty="0" smtClean="0"/>
              <a:t> transistors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4AA7ED-3F84-4DC4-B072-1FD54DC105E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083" y="2612577"/>
            <a:ext cx="426383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74" y="1924961"/>
            <a:ext cx="3463925" cy="58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93486" y="2670634"/>
            <a:ext cx="41220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3D NAND may be pulled in to 2013-2014</a:t>
            </a:r>
          </a:p>
          <a:p>
            <a:r>
              <a:rPr lang="en-US" dirty="0" smtClean="0">
                <a:latin typeface="+mn-lt"/>
              </a:rPr>
              <a:t>By David </a:t>
            </a:r>
            <a:r>
              <a:rPr lang="en-US" dirty="0" err="1" smtClean="0">
                <a:latin typeface="+mn-lt"/>
              </a:rPr>
              <a:t>Lammers</a:t>
            </a:r>
            <a:r>
              <a:rPr lang="en-US" dirty="0" smtClean="0">
                <a:latin typeface="+mn-lt"/>
              </a:rPr>
              <a:t>, July 2011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The advent of 3D NAND memories may be only two or three years away, speakers said at </a:t>
            </a:r>
            <a:r>
              <a:rPr lang="en-US" dirty="0" err="1" smtClean="0">
                <a:latin typeface="+mn-lt"/>
              </a:rPr>
              <a:t>Semicon</a:t>
            </a:r>
            <a:r>
              <a:rPr lang="en-US" dirty="0" smtClean="0">
                <a:latin typeface="+mn-lt"/>
              </a:rPr>
              <a:t> West in San Francisco. By 2013 the major memory companies developing 3D NAND, including </a:t>
            </a:r>
            <a:r>
              <a:rPr lang="en-US" dirty="0" err="1" smtClean="0">
                <a:latin typeface="+mn-lt"/>
              </a:rPr>
              <a:t>Hynix</a:t>
            </a:r>
            <a:r>
              <a:rPr lang="en-US" dirty="0" smtClean="0">
                <a:latin typeface="+mn-lt"/>
              </a:rPr>
              <a:t>, Samsung, and Toshiba, may be ready with pilot lines, moving to volume production a year or so later... 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83953" y="1785263"/>
            <a:ext cx="371569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Samsung NAND Flash Roadmap</a:t>
            </a:r>
          </a:p>
          <a:p>
            <a:pPr algn="ctr"/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J. </a:t>
            </a: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Choi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, et al., VLSI 2011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26740" y="5021947"/>
            <a:ext cx="354148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1994"/>
            </a:pPr>
            <a:r>
              <a:rPr lang="en-US" sz="1600" dirty="0" smtClean="0">
                <a:latin typeface="+mn-lt"/>
              </a:rPr>
              <a:t>              2004              2014            2024</a:t>
            </a:r>
          </a:p>
          <a:p>
            <a:pPr marL="342900" indent="-342900"/>
            <a:r>
              <a:rPr lang="en-US" sz="1600" dirty="0" smtClean="0">
                <a:latin typeface="+mn-lt"/>
              </a:rPr>
              <a:t>                                 Year</a:t>
            </a:r>
            <a:endParaRPr lang="en-US" sz="16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8391" y="2634400"/>
            <a:ext cx="551542" cy="24929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dirty="0" smtClean="0">
                <a:latin typeface="+mn-lt"/>
              </a:rPr>
              <a:t>0.1</a:t>
            </a:r>
          </a:p>
          <a:p>
            <a:pPr marL="342900" indent="-342900"/>
            <a:endParaRPr lang="en-US" sz="1900" dirty="0" smtClean="0">
              <a:latin typeface="+mn-lt"/>
            </a:endParaRPr>
          </a:p>
          <a:p>
            <a:pPr marL="342900" indent="-342900"/>
            <a:r>
              <a:rPr lang="en-US" sz="1600" dirty="0" smtClean="0">
                <a:latin typeface="+mn-lt"/>
              </a:rPr>
              <a:t>1</a:t>
            </a:r>
          </a:p>
          <a:p>
            <a:pPr marL="342900" indent="-342900"/>
            <a:endParaRPr lang="en-US" sz="1900" dirty="0" smtClean="0">
              <a:latin typeface="+mn-lt"/>
            </a:endParaRPr>
          </a:p>
          <a:p>
            <a:pPr marL="342900" indent="-342900"/>
            <a:r>
              <a:rPr lang="en-US" sz="1600" dirty="0" smtClean="0">
                <a:latin typeface="+mn-lt"/>
              </a:rPr>
              <a:t>10</a:t>
            </a:r>
          </a:p>
          <a:p>
            <a:pPr marL="342900" indent="-342900"/>
            <a:endParaRPr lang="en-US" sz="1900" dirty="0" smtClean="0">
              <a:latin typeface="+mn-lt"/>
            </a:endParaRPr>
          </a:p>
          <a:p>
            <a:pPr marL="342900" indent="-342900"/>
            <a:r>
              <a:rPr lang="en-US" sz="1600" dirty="0" smtClean="0">
                <a:latin typeface="+mn-lt"/>
              </a:rPr>
              <a:t>100</a:t>
            </a:r>
          </a:p>
          <a:p>
            <a:pPr marL="342900" indent="-342900"/>
            <a:endParaRPr lang="en-US" sz="1900" dirty="0" smtClean="0">
              <a:latin typeface="+mn-lt"/>
            </a:endParaRPr>
          </a:p>
          <a:p>
            <a:pPr marL="342900" indent="-342900"/>
            <a:r>
              <a:rPr lang="en-US" sz="1600" dirty="0" smtClean="0">
                <a:latin typeface="+mn-lt"/>
              </a:rPr>
              <a:t>1000</a:t>
            </a:r>
            <a:endParaRPr lang="en-US" sz="16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 rot="-5400000">
            <a:off x="4020464" y="3759195"/>
            <a:ext cx="165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Design Rule (nm)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Flow: Step 6</a:t>
            </a:r>
            <a:br>
              <a:rPr lang="en-US" dirty="0" smtClean="0"/>
            </a:br>
            <a:r>
              <a:rPr lang="en-US" dirty="0" smtClean="0"/>
              <a:t>Oxide, CMP, form bit-lines, cell source regions</a:t>
            </a:r>
          </a:p>
        </p:txBody>
      </p:sp>
      <p:grpSp>
        <p:nvGrpSpPr>
          <p:cNvPr id="41986" name="Group 107"/>
          <p:cNvGrpSpPr>
            <a:grpSpLocks/>
          </p:cNvGrpSpPr>
          <p:nvPr/>
        </p:nvGrpSpPr>
        <p:grpSpPr bwMode="auto">
          <a:xfrm>
            <a:off x="533400" y="1752600"/>
            <a:ext cx="8086725" cy="4422775"/>
            <a:chOff x="533400" y="1752600"/>
            <a:chExt cx="8087360" cy="4422465"/>
          </a:xfrm>
        </p:grpSpPr>
        <p:sp>
          <p:nvSpPr>
            <p:cNvPr id="170" name="AutoShape 3" descr="75%"/>
            <p:cNvSpPr>
              <a:spLocks noChangeArrowheads="1"/>
            </p:cNvSpPr>
            <p:nvPr/>
          </p:nvSpPr>
          <p:spPr bwMode="auto">
            <a:xfrm>
              <a:off x="609606" y="1752600"/>
              <a:ext cx="7595196" cy="2468390"/>
            </a:xfrm>
            <a:prstGeom prst="cube">
              <a:avLst>
                <a:gd name="adj" fmla="val 58088"/>
              </a:avLst>
            </a:prstGeom>
            <a:solidFill>
              <a:schemeClr val="bg1">
                <a:lumMod val="85000"/>
                <a:alpha val="33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6247262" y="1889115"/>
              <a:ext cx="463586" cy="106356"/>
            </a:xfrm>
            <a:custGeom>
              <a:avLst/>
              <a:gdLst>
                <a:gd name="connsiteX0" fmla="*/ 535432 w 535432"/>
                <a:gd name="connsiteY0" fmla="*/ 0 h 423081"/>
                <a:gd name="connsiteX1" fmla="*/ 235181 w 535432"/>
                <a:gd name="connsiteY1" fmla="*/ 13648 h 423081"/>
                <a:gd name="connsiteX2" fmla="*/ 139647 w 535432"/>
                <a:gd name="connsiteY2" fmla="*/ 95534 h 423081"/>
                <a:gd name="connsiteX3" fmla="*/ 112352 w 535432"/>
                <a:gd name="connsiteY3" fmla="*/ 136478 h 423081"/>
                <a:gd name="connsiteX4" fmla="*/ 44113 w 535432"/>
                <a:gd name="connsiteY4" fmla="*/ 245660 h 423081"/>
                <a:gd name="connsiteX5" fmla="*/ 3169 w 535432"/>
                <a:gd name="connsiteY5" fmla="*/ 327546 h 423081"/>
                <a:gd name="connsiteX6" fmla="*/ 3169 w 535432"/>
                <a:gd name="connsiteY6" fmla="*/ 423081 h 42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432" h="423081">
                  <a:moveTo>
                    <a:pt x="535432" y="0"/>
                  </a:moveTo>
                  <a:cubicBezTo>
                    <a:pt x="435348" y="4549"/>
                    <a:pt x="334708" y="2164"/>
                    <a:pt x="235181" y="13648"/>
                  </a:cubicBezTo>
                  <a:cubicBezTo>
                    <a:pt x="185148" y="19421"/>
                    <a:pt x="164955" y="60102"/>
                    <a:pt x="139647" y="95534"/>
                  </a:cubicBezTo>
                  <a:cubicBezTo>
                    <a:pt x="130113" y="108881"/>
                    <a:pt x="121886" y="123131"/>
                    <a:pt x="112352" y="136478"/>
                  </a:cubicBezTo>
                  <a:cubicBezTo>
                    <a:pt x="19145" y="266969"/>
                    <a:pt x="117407" y="117395"/>
                    <a:pt x="44113" y="245660"/>
                  </a:cubicBezTo>
                  <a:cubicBezTo>
                    <a:pt x="25990" y="277376"/>
                    <a:pt x="6960" y="289633"/>
                    <a:pt x="3169" y="327546"/>
                  </a:cubicBezTo>
                  <a:cubicBezTo>
                    <a:pt x="0" y="359233"/>
                    <a:pt x="3169" y="391236"/>
                    <a:pt x="3169" y="423081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72" name="Straight Arrow Connector 171"/>
            <p:cNvCxnSpPr/>
            <p:nvPr/>
          </p:nvCxnSpPr>
          <p:spPr>
            <a:xfrm flipH="1">
              <a:off x="6223447" y="1966898"/>
              <a:ext cx="34928" cy="1603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990" name="TextBox 172"/>
            <p:cNvSpPr txBox="1">
              <a:spLocks noChangeArrowheads="1"/>
            </p:cNvSpPr>
            <p:nvPr/>
          </p:nvSpPr>
          <p:spPr bwMode="auto">
            <a:xfrm>
              <a:off x="6751320" y="1821171"/>
              <a:ext cx="13868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Arial Narrow" pitchFamily="34" charset="0"/>
                </a:rPr>
                <a:t>Silicon oxide</a:t>
              </a:r>
            </a:p>
          </p:txBody>
        </p:sp>
        <p:sp>
          <p:nvSpPr>
            <p:cNvPr id="41991" name="TextBox 173"/>
            <p:cNvSpPr txBox="1">
              <a:spLocks noChangeArrowheads="1"/>
            </p:cNvSpPr>
            <p:nvPr/>
          </p:nvSpPr>
          <p:spPr bwMode="auto">
            <a:xfrm>
              <a:off x="4724400" y="5791200"/>
              <a:ext cx="171704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Arial Narrow" pitchFamily="34" charset="0"/>
                </a:rPr>
                <a:t>n+ Silicon</a:t>
              </a:r>
            </a:p>
          </p:txBody>
        </p:sp>
        <p:sp>
          <p:nvSpPr>
            <p:cNvPr id="41992" name="TextBox 178"/>
            <p:cNvSpPr txBox="1">
              <a:spLocks noChangeArrowheads="1"/>
            </p:cNvSpPr>
            <p:nvPr/>
          </p:nvSpPr>
          <p:spPr bwMode="auto">
            <a:xfrm>
              <a:off x="6705600" y="5791200"/>
              <a:ext cx="138684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Arial Narrow" pitchFamily="34" charset="0"/>
                </a:rPr>
                <a:t>Gate electrode</a:t>
              </a:r>
            </a:p>
          </p:txBody>
        </p:sp>
        <p:sp>
          <p:nvSpPr>
            <p:cNvPr id="41993" name="TextBox 179"/>
            <p:cNvSpPr txBox="1">
              <a:spLocks noChangeArrowheads="1"/>
            </p:cNvSpPr>
            <p:nvPr/>
          </p:nvSpPr>
          <p:spPr bwMode="auto">
            <a:xfrm>
              <a:off x="533400" y="5806136"/>
              <a:ext cx="138684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Arial Narrow" pitchFamily="34" charset="0"/>
                </a:rPr>
                <a:t>Gate dielectric</a:t>
              </a:r>
            </a:p>
          </p:txBody>
        </p:sp>
        <p:sp>
          <p:nvSpPr>
            <p:cNvPr id="41994" name="AutoShape 2" descr="Horizontal brick"/>
            <p:cNvSpPr>
              <a:spLocks noChangeArrowheads="1"/>
            </p:cNvSpPr>
            <p:nvPr/>
          </p:nvSpPr>
          <p:spPr bwMode="auto">
            <a:xfrm>
              <a:off x="1911985" y="5867401"/>
              <a:ext cx="602615" cy="174826"/>
            </a:xfrm>
            <a:prstGeom prst="cube">
              <a:avLst>
                <a:gd name="adj" fmla="val 91431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AutoShape 2" descr="Dark upward diagonal"/>
            <p:cNvSpPr>
              <a:spLocks noChangeArrowheads="1"/>
            </p:cNvSpPr>
            <p:nvPr/>
          </p:nvSpPr>
          <p:spPr bwMode="auto">
            <a:xfrm>
              <a:off x="5978953" y="5790917"/>
              <a:ext cx="650926" cy="236521"/>
            </a:xfrm>
            <a:prstGeom prst="cube">
              <a:avLst>
                <a:gd name="adj" fmla="val 82210"/>
              </a:avLst>
            </a:prstGeom>
            <a:solidFill>
              <a:schemeClr val="tx1">
                <a:lumMod val="95000"/>
                <a:lumOff val="5000"/>
              </a:schemeClr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41996" name="TextBox 182"/>
            <p:cNvSpPr txBox="1">
              <a:spLocks noChangeArrowheads="1"/>
            </p:cNvSpPr>
            <p:nvPr/>
          </p:nvSpPr>
          <p:spPr bwMode="auto">
            <a:xfrm>
              <a:off x="2514600" y="5836511"/>
              <a:ext cx="171704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Arial Narrow" pitchFamily="34" charset="0"/>
                </a:rPr>
                <a:t>Silicon oxide</a:t>
              </a:r>
            </a:p>
          </p:txBody>
        </p:sp>
        <p:sp>
          <p:nvSpPr>
            <p:cNvPr id="184" name="AutoShape 3" descr="75%"/>
            <p:cNvSpPr>
              <a:spLocks noChangeArrowheads="1"/>
            </p:cNvSpPr>
            <p:nvPr/>
          </p:nvSpPr>
          <p:spPr bwMode="auto">
            <a:xfrm>
              <a:off x="3900752" y="5867112"/>
              <a:ext cx="595359" cy="244458"/>
            </a:xfrm>
            <a:prstGeom prst="cube">
              <a:avLst>
                <a:gd name="adj" fmla="val 58088"/>
              </a:avLst>
            </a:prstGeom>
            <a:solidFill>
              <a:schemeClr val="bg1">
                <a:lumMod val="85000"/>
                <a:alpha val="33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998" name="AutoShape 2" descr="Dark upward diagonal"/>
            <p:cNvSpPr>
              <a:spLocks noChangeArrowheads="1"/>
            </p:cNvSpPr>
            <p:nvPr/>
          </p:nvSpPr>
          <p:spPr bwMode="auto">
            <a:xfrm>
              <a:off x="675640" y="3466886"/>
              <a:ext cx="7858760" cy="1714286"/>
            </a:xfrm>
            <a:prstGeom prst="cube">
              <a:avLst>
                <a:gd name="adj" fmla="val 80870"/>
              </a:avLst>
            </a:prstGeom>
            <a:pattFill prst="dk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186" name="Cube 185"/>
            <p:cNvSpPr/>
            <p:nvPr/>
          </p:nvSpPr>
          <p:spPr>
            <a:xfrm>
              <a:off x="676286" y="3325703"/>
              <a:ext cx="7792062" cy="1512781"/>
            </a:xfrm>
            <a:prstGeom prst="cube">
              <a:avLst>
                <a:gd name="adj" fmla="val 90824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000" name="TextBox 186"/>
            <p:cNvSpPr txBox="1">
              <a:spLocks noChangeArrowheads="1"/>
            </p:cNvSpPr>
            <p:nvPr/>
          </p:nvSpPr>
          <p:spPr bwMode="auto">
            <a:xfrm>
              <a:off x="3130441" y="4643770"/>
              <a:ext cx="3158599" cy="26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300">
                  <a:latin typeface="Arial Narrow" pitchFamily="34" charset="0"/>
                </a:rPr>
                <a:t>Silicon Oxide</a:t>
              </a:r>
            </a:p>
          </p:txBody>
        </p:sp>
        <p:sp>
          <p:nvSpPr>
            <p:cNvPr id="42001" name="TextBox 187"/>
            <p:cNvSpPr txBox="1">
              <a:spLocks noChangeArrowheads="1"/>
            </p:cNvSpPr>
            <p:nvPr/>
          </p:nvSpPr>
          <p:spPr bwMode="auto">
            <a:xfrm>
              <a:off x="2921000" y="4876511"/>
              <a:ext cx="1320800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Arial Narrow" pitchFamily="34" charset="0"/>
                </a:rPr>
                <a:t>Peripheral circuits</a:t>
              </a:r>
            </a:p>
          </p:txBody>
        </p:sp>
        <p:sp>
          <p:nvSpPr>
            <p:cNvPr id="42002" name="TextBox 188"/>
            <p:cNvSpPr txBox="1">
              <a:spLocks noChangeArrowheads="1"/>
            </p:cNvSpPr>
            <p:nvPr/>
          </p:nvSpPr>
          <p:spPr bwMode="auto">
            <a:xfrm>
              <a:off x="3849333" y="3209998"/>
              <a:ext cx="3464269" cy="304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Arial Narrow" pitchFamily="34" charset="0"/>
                </a:rPr>
                <a:t>Silicon Oxide 06</a:t>
              </a:r>
            </a:p>
          </p:txBody>
        </p:sp>
        <p:sp>
          <p:nvSpPr>
            <p:cNvPr id="42003" name="AutoShape 2" descr="Dashed vertical"/>
            <p:cNvSpPr>
              <a:spLocks noChangeArrowheads="1"/>
            </p:cNvSpPr>
            <p:nvPr/>
          </p:nvSpPr>
          <p:spPr bwMode="auto">
            <a:xfrm>
              <a:off x="675640" y="2438314"/>
              <a:ext cx="1254760" cy="2400000"/>
            </a:xfrm>
            <a:prstGeom prst="cube">
              <a:avLst>
                <a:gd name="adj" fmla="val 67389"/>
              </a:avLst>
            </a:prstGeom>
            <a:pattFill prst="dashVert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AutoShape 2" descr="Dark upward diagonal"/>
            <p:cNvSpPr>
              <a:spLocks noChangeArrowheads="1"/>
            </p:cNvSpPr>
            <p:nvPr/>
          </p:nvSpPr>
          <p:spPr bwMode="auto">
            <a:xfrm>
              <a:off x="1600284" y="3278081"/>
              <a:ext cx="6733117" cy="458755"/>
            </a:xfrm>
            <a:prstGeom prst="cube">
              <a:avLst>
                <a:gd name="adj" fmla="val 82210"/>
              </a:avLst>
            </a:prstGeom>
            <a:solidFill>
              <a:schemeClr val="tx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192" name="Cube 191"/>
            <p:cNvSpPr/>
            <p:nvPr/>
          </p:nvSpPr>
          <p:spPr>
            <a:xfrm>
              <a:off x="1600284" y="3209823"/>
              <a:ext cx="6733117" cy="411134"/>
            </a:xfrm>
            <a:prstGeom prst="cube">
              <a:avLst>
                <a:gd name="adj" fmla="val 90824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006" name="TextBox 192"/>
            <p:cNvSpPr txBox="1">
              <a:spLocks noChangeArrowheads="1"/>
            </p:cNvSpPr>
            <p:nvPr/>
          </p:nvSpPr>
          <p:spPr bwMode="auto">
            <a:xfrm>
              <a:off x="3838011" y="2986885"/>
              <a:ext cx="3464269" cy="304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Arial Narrow" pitchFamily="34" charset="0"/>
                </a:rPr>
                <a:t>Silicon Oxide 06</a:t>
              </a:r>
            </a:p>
          </p:txBody>
        </p:sp>
        <p:sp>
          <p:nvSpPr>
            <p:cNvPr id="194" name="AutoShape 2" descr="Dark upward diagonal"/>
            <p:cNvSpPr>
              <a:spLocks noChangeArrowheads="1"/>
            </p:cNvSpPr>
            <p:nvPr/>
          </p:nvSpPr>
          <p:spPr bwMode="auto">
            <a:xfrm>
              <a:off x="1600284" y="3055847"/>
              <a:ext cx="6736292" cy="458755"/>
            </a:xfrm>
            <a:prstGeom prst="cube">
              <a:avLst>
                <a:gd name="adj" fmla="val 82210"/>
              </a:avLst>
            </a:prstGeom>
            <a:solidFill>
              <a:schemeClr val="tx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42008" name="AutoShape 2" descr="Horizontal brick"/>
            <p:cNvSpPr>
              <a:spLocks noChangeArrowheads="1"/>
            </p:cNvSpPr>
            <p:nvPr/>
          </p:nvSpPr>
          <p:spPr bwMode="auto">
            <a:xfrm>
              <a:off x="4241800" y="3124028"/>
              <a:ext cx="443641" cy="544185"/>
            </a:xfrm>
            <a:prstGeom prst="cube">
              <a:avLst>
                <a:gd name="adj" fmla="val 7847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Cube 195"/>
            <p:cNvSpPr/>
            <p:nvPr/>
          </p:nvSpPr>
          <p:spPr>
            <a:xfrm>
              <a:off x="1606634" y="2987588"/>
              <a:ext cx="6663261" cy="411134"/>
            </a:xfrm>
            <a:prstGeom prst="cube">
              <a:avLst>
                <a:gd name="adj" fmla="val 90824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010" name="TextBox 196"/>
            <p:cNvSpPr txBox="1">
              <a:spLocks noChangeArrowheads="1"/>
            </p:cNvSpPr>
            <p:nvPr/>
          </p:nvSpPr>
          <p:spPr bwMode="auto">
            <a:xfrm>
              <a:off x="3849333" y="3004284"/>
              <a:ext cx="3464269" cy="304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Arial Narrow" pitchFamily="34" charset="0"/>
                </a:rPr>
                <a:t>Silicon Oxide 06</a:t>
              </a:r>
            </a:p>
          </p:txBody>
        </p:sp>
        <p:sp>
          <p:nvSpPr>
            <p:cNvPr id="42011" name="TextBox 197"/>
            <p:cNvSpPr txBox="1">
              <a:spLocks noChangeArrowheads="1"/>
            </p:cNvSpPr>
            <p:nvPr/>
          </p:nvSpPr>
          <p:spPr bwMode="auto">
            <a:xfrm>
              <a:off x="3838011" y="2781171"/>
              <a:ext cx="3464269" cy="304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Arial Narrow" pitchFamily="34" charset="0"/>
                </a:rPr>
                <a:t>Silicon Oxide 06</a:t>
              </a:r>
            </a:p>
          </p:txBody>
        </p:sp>
        <p:sp>
          <p:nvSpPr>
            <p:cNvPr id="199" name="AutoShape 2" descr="Dark upward diagonal"/>
            <p:cNvSpPr>
              <a:spLocks noChangeArrowheads="1"/>
            </p:cNvSpPr>
            <p:nvPr/>
          </p:nvSpPr>
          <p:spPr bwMode="auto">
            <a:xfrm>
              <a:off x="1600284" y="2849486"/>
              <a:ext cx="6669612" cy="458755"/>
            </a:xfrm>
            <a:prstGeom prst="cube">
              <a:avLst>
                <a:gd name="adj" fmla="val 82210"/>
              </a:avLst>
            </a:prstGeom>
            <a:solidFill>
              <a:schemeClr val="tx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200" name="Cube 199"/>
            <p:cNvSpPr/>
            <p:nvPr/>
          </p:nvSpPr>
          <p:spPr>
            <a:xfrm>
              <a:off x="1600284" y="2849486"/>
              <a:ext cx="6604519" cy="342876"/>
            </a:xfrm>
            <a:prstGeom prst="cube">
              <a:avLst>
                <a:gd name="adj" fmla="val 90824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014" name="AutoShape 2" descr="Horizontal brick"/>
            <p:cNvSpPr>
              <a:spLocks noChangeArrowheads="1"/>
            </p:cNvSpPr>
            <p:nvPr/>
          </p:nvSpPr>
          <p:spPr bwMode="auto">
            <a:xfrm>
              <a:off x="4907254" y="3672600"/>
              <a:ext cx="655346" cy="338762"/>
            </a:xfrm>
            <a:prstGeom prst="cube">
              <a:avLst>
                <a:gd name="adj" fmla="val 91431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5" name="AutoShape 2" descr="Horizontal brick"/>
            <p:cNvSpPr>
              <a:spLocks noChangeArrowheads="1"/>
            </p:cNvSpPr>
            <p:nvPr/>
          </p:nvSpPr>
          <p:spPr bwMode="auto">
            <a:xfrm>
              <a:off x="5232400" y="3124029"/>
              <a:ext cx="396240" cy="548571"/>
            </a:xfrm>
            <a:prstGeom prst="cube">
              <a:avLst>
                <a:gd name="adj" fmla="val 7847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6" name="AutoShape 2" descr="Horizontal brick"/>
            <p:cNvSpPr>
              <a:spLocks noChangeArrowheads="1"/>
            </p:cNvSpPr>
            <p:nvPr/>
          </p:nvSpPr>
          <p:spPr bwMode="auto">
            <a:xfrm>
              <a:off x="5247313" y="2712600"/>
              <a:ext cx="777567" cy="480000"/>
            </a:xfrm>
            <a:prstGeom prst="cube">
              <a:avLst>
                <a:gd name="adj" fmla="val 77380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7" name="AutoShape 3" descr="75%"/>
            <p:cNvSpPr>
              <a:spLocks noChangeArrowheads="1"/>
            </p:cNvSpPr>
            <p:nvPr/>
          </p:nvSpPr>
          <p:spPr bwMode="auto">
            <a:xfrm>
              <a:off x="4836160" y="3124029"/>
              <a:ext cx="726440" cy="891429"/>
            </a:xfrm>
            <a:prstGeom prst="cube">
              <a:avLst>
                <a:gd name="adj" fmla="val 13000"/>
              </a:avLst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8" name="AutoShape 3" descr="75%"/>
            <p:cNvSpPr>
              <a:spLocks noChangeArrowheads="1"/>
            </p:cNvSpPr>
            <p:nvPr/>
          </p:nvSpPr>
          <p:spPr bwMode="auto">
            <a:xfrm>
              <a:off x="4902200" y="2438314"/>
              <a:ext cx="1122680" cy="822857"/>
            </a:xfrm>
            <a:prstGeom prst="cube">
              <a:avLst>
                <a:gd name="adj" fmla="val 61694"/>
              </a:avLst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9" name="TextBox 205"/>
            <p:cNvSpPr txBox="1">
              <a:spLocks noChangeArrowheads="1"/>
            </p:cNvSpPr>
            <p:nvPr/>
          </p:nvSpPr>
          <p:spPr bwMode="auto">
            <a:xfrm>
              <a:off x="3471931" y="4015456"/>
              <a:ext cx="3807709" cy="304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Arial Narrow" pitchFamily="34" charset="0"/>
                </a:rPr>
                <a:t>Silicon Oxide 06</a:t>
              </a:r>
            </a:p>
          </p:txBody>
        </p:sp>
        <p:sp>
          <p:nvSpPr>
            <p:cNvPr id="42020" name="AutoShape 3" descr="75%"/>
            <p:cNvSpPr>
              <a:spLocks noChangeArrowheads="1"/>
            </p:cNvSpPr>
            <p:nvPr/>
          </p:nvSpPr>
          <p:spPr bwMode="auto">
            <a:xfrm>
              <a:off x="5974945" y="3471821"/>
              <a:ext cx="446175" cy="612208"/>
            </a:xfrm>
            <a:prstGeom prst="cube">
              <a:avLst>
                <a:gd name="adj" fmla="val 6019"/>
              </a:avLst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AutoShape 2" descr="Dark upward diagonal"/>
            <p:cNvSpPr>
              <a:spLocks noChangeArrowheads="1"/>
            </p:cNvSpPr>
            <p:nvPr/>
          </p:nvSpPr>
          <p:spPr bwMode="auto">
            <a:xfrm>
              <a:off x="1071605" y="4084475"/>
              <a:ext cx="6501322" cy="338113"/>
            </a:xfrm>
            <a:prstGeom prst="cube">
              <a:avLst>
                <a:gd name="adj" fmla="val 77054"/>
              </a:avLst>
            </a:prstGeom>
            <a:solidFill>
              <a:schemeClr val="tx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209" name="AutoShape 2" descr="Dark upward diagonal"/>
            <p:cNvSpPr>
              <a:spLocks noChangeArrowheads="1"/>
            </p:cNvSpPr>
            <p:nvPr/>
          </p:nvSpPr>
          <p:spPr bwMode="auto">
            <a:xfrm>
              <a:off x="6768003" y="3633656"/>
              <a:ext cx="841441" cy="474629"/>
            </a:xfrm>
            <a:prstGeom prst="cube">
              <a:avLst>
                <a:gd name="adj" fmla="val 82210"/>
              </a:avLst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210" name="Cube 209"/>
            <p:cNvSpPr/>
            <p:nvPr/>
          </p:nvSpPr>
          <p:spPr>
            <a:xfrm>
              <a:off x="1071605" y="4084475"/>
              <a:ext cx="6515612" cy="223821"/>
            </a:xfrm>
            <a:prstGeom prst="cube">
              <a:avLst>
                <a:gd name="adj" fmla="val 90824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024" name="TextBox 210"/>
            <p:cNvSpPr txBox="1">
              <a:spLocks noChangeArrowheads="1"/>
            </p:cNvSpPr>
            <p:nvPr/>
          </p:nvSpPr>
          <p:spPr bwMode="auto">
            <a:xfrm>
              <a:off x="3460609" y="3792343"/>
              <a:ext cx="3807709" cy="304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Arial Narrow" pitchFamily="34" charset="0"/>
                </a:rPr>
                <a:t>Silicon Oxide 06</a:t>
              </a:r>
            </a:p>
          </p:txBody>
        </p:sp>
        <p:sp>
          <p:nvSpPr>
            <p:cNvPr id="212" name="AutoShape 2" descr="Dark upward diagonal"/>
            <p:cNvSpPr>
              <a:spLocks noChangeArrowheads="1"/>
            </p:cNvSpPr>
            <p:nvPr/>
          </p:nvSpPr>
          <p:spPr bwMode="auto">
            <a:xfrm>
              <a:off x="2074984" y="3822555"/>
              <a:ext cx="1035131" cy="288905"/>
            </a:xfrm>
            <a:prstGeom prst="cube">
              <a:avLst>
                <a:gd name="adj" fmla="val 82210"/>
              </a:avLst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213" name="AutoShape 2" descr="Dark upward diagonal"/>
            <p:cNvSpPr>
              <a:spLocks noChangeArrowheads="1"/>
            </p:cNvSpPr>
            <p:nvPr/>
          </p:nvSpPr>
          <p:spPr bwMode="auto">
            <a:xfrm>
              <a:off x="2009891" y="3724137"/>
              <a:ext cx="1035131" cy="287318"/>
            </a:xfrm>
            <a:prstGeom prst="cube">
              <a:avLst>
                <a:gd name="adj" fmla="val 82210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214" name="AutoShape 2" descr="Dark upward diagonal"/>
            <p:cNvSpPr>
              <a:spLocks noChangeArrowheads="1"/>
            </p:cNvSpPr>
            <p:nvPr/>
          </p:nvSpPr>
          <p:spPr bwMode="auto">
            <a:xfrm>
              <a:off x="2009891" y="3655880"/>
              <a:ext cx="1035131" cy="287317"/>
            </a:xfrm>
            <a:prstGeom prst="cube">
              <a:avLst>
                <a:gd name="adj" fmla="val 82210"/>
              </a:avLst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215" name="AutoShape 2" descr="Dark upward diagonal"/>
            <p:cNvSpPr>
              <a:spLocks noChangeArrowheads="1"/>
            </p:cNvSpPr>
            <p:nvPr/>
          </p:nvSpPr>
          <p:spPr bwMode="auto">
            <a:xfrm>
              <a:off x="1073192" y="3809856"/>
              <a:ext cx="6602931" cy="388911"/>
            </a:xfrm>
            <a:prstGeom prst="cube">
              <a:avLst>
                <a:gd name="adj" fmla="val 82210"/>
              </a:avLst>
            </a:prstGeom>
            <a:solidFill>
              <a:schemeClr val="tx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42029" name="AutoShape 3" descr="75%"/>
            <p:cNvSpPr>
              <a:spLocks noChangeArrowheads="1"/>
            </p:cNvSpPr>
            <p:nvPr/>
          </p:nvSpPr>
          <p:spPr bwMode="auto">
            <a:xfrm>
              <a:off x="4209559" y="3124029"/>
              <a:ext cx="428481" cy="960000"/>
            </a:xfrm>
            <a:prstGeom prst="cube">
              <a:avLst>
                <a:gd name="adj" fmla="val 100000"/>
              </a:avLst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Cube 216"/>
            <p:cNvSpPr/>
            <p:nvPr/>
          </p:nvSpPr>
          <p:spPr>
            <a:xfrm>
              <a:off x="1071605" y="3809856"/>
              <a:ext cx="6504498" cy="274619"/>
            </a:xfrm>
            <a:prstGeom prst="cube">
              <a:avLst>
                <a:gd name="adj" fmla="val 90824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8" name="AutoShape 2" descr="Dark upward diagonal"/>
            <p:cNvSpPr>
              <a:spLocks noChangeArrowheads="1"/>
            </p:cNvSpPr>
            <p:nvPr/>
          </p:nvSpPr>
          <p:spPr bwMode="auto">
            <a:xfrm>
              <a:off x="6685446" y="3535238"/>
              <a:ext cx="858904" cy="480978"/>
            </a:xfrm>
            <a:prstGeom prst="cube">
              <a:avLst>
                <a:gd name="adj" fmla="val 82210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219" name="AutoShape 2" descr="Dark upward diagonal"/>
            <p:cNvSpPr>
              <a:spLocks noChangeArrowheads="1"/>
            </p:cNvSpPr>
            <p:nvPr/>
          </p:nvSpPr>
          <p:spPr bwMode="auto">
            <a:xfrm>
              <a:off x="6685446" y="3466980"/>
              <a:ext cx="858904" cy="479391"/>
            </a:xfrm>
            <a:prstGeom prst="cube">
              <a:avLst>
                <a:gd name="adj" fmla="val 82210"/>
              </a:avLst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42033" name="TextBox 219"/>
            <p:cNvSpPr txBox="1">
              <a:spLocks noChangeArrowheads="1"/>
            </p:cNvSpPr>
            <p:nvPr/>
          </p:nvSpPr>
          <p:spPr bwMode="auto">
            <a:xfrm>
              <a:off x="3444718" y="3586628"/>
              <a:ext cx="3025242" cy="304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Arial Narrow" pitchFamily="34" charset="0"/>
                </a:rPr>
                <a:t>Silicon Oxide 06</a:t>
              </a:r>
            </a:p>
          </p:txBody>
        </p:sp>
        <p:sp>
          <p:nvSpPr>
            <p:cNvPr id="221" name="AutoShape 2" descr="Dark upward diagonal"/>
            <p:cNvSpPr>
              <a:spLocks noChangeArrowheads="1"/>
            </p:cNvSpPr>
            <p:nvPr/>
          </p:nvSpPr>
          <p:spPr bwMode="auto">
            <a:xfrm>
              <a:off x="6618766" y="3398723"/>
              <a:ext cx="858904" cy="479391"/>
            </a:xfrm>
            <a:prstGeom prst="cube">
              <a:avLst>
                <a:gd name="adj" fmla="val 82210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222" name="AutoShape 2" descr="Dark upward diagonal"/>
            <p:cNvSpPr>
              <a:spLocks noChangeArrowheads="1"/>
            </p:cNvSpPr>
            <p:nvPr/>
          </p:nvSpPr>
          <p:spPr bwMode="auto">
            <a:xfrm>
              <a:off x="1073192" y="3673340"/>
              <a:ext cx="6602931" cy="320653"/>
            </a:xfrm>
            <a:prstGeom prst="cube">
              <a:avLst>
                <a:gd name="adj" fmla="val 82210"/>
              </a:avLst>
            </a:prstGeom>
            <a:solidFill>
              <a:schemeClr val="tx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223" name="AutoShape 2" descr="Dark upward diagonal"/>
            <p:cNvSpPr>
              <a:spLocks noChangeArrowheads="1"/>
            </p:cNvSpPr>
            <p:nvPr/>
          </p:nvSpPr>
          <p:spPr bwMode="auto">
            <a:xfrm>
              <a:off x="6545735" y="3260619"/>
              <a:ext cx="941461" cy="476217"/>
            </a:xfrm>
            <a:prstGeom prst="cube">
              <a:avLst>
                <a:gd name="adj" fmla="val 82210"/>
              </a:avLst>
            </a:prstGeom>
            <a:solidFill>
              <a:schemeClr val="tx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224" name="AutoShape 2" descr="Dark upward diagonal"/>
            <p:cNvSpPr>
              <a:spLocks noChangeArrowheads="1"/>
            </p:cNvSpPr>
            <p:nvPr/>
          </p:nvSpPr>
          <p:spPr bwMode="auto">
            <a:xfrm>
              <a:off x="6545735" y="3124104"/>
              <a:ext cx="941461" cy="617495"/>
            </a:xfrm>
            <a:prstGeom prst="cube">
              <a:avLst>
                <a:gd name="adj" fmla="val 82210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42038" name="AutoShape 2" descr="Horizontal brick"/>
            <p:cNvSpPr>
              <a:spLocks noChangeArrowheads="1"/>
            </p:cNvSpPr>
            <p:nvPr/>
          </p:nvSpPr>
          <p:spPr bwMode="auto">
            <a:xfrm>
              <a:off x="3340672" y="3124028"/>
              <a:ext cx="443641" cy="544185"/>
            </a:xfrm>
            <a:prstGeom prst="cube">
              <a:avLst>
                <a:gd name="adj" fmla="val 7847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9" name="AutoShape 2" descr="Horizontal brick"/>
            <p:cNvSpPr>
              <a:spLocks noChangeArrowheads="1"/>
            </p:cNvSpPr>
            <p:nvPr/>
          </p:nvSpPr>
          <p:spPr bwMode="auto">
            <a:xfrm>
              <a:off x="2473897" y="3124028"/>
              <a:ext cx="443641" cy="544185"/>
            </a:xfrm>
            <a:prstGeom prst="cube">
              <a:avLst>
                <a:gd name="adj" fmla="val 7847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0" name="AutoShape 3" descr="75%"/>
            <p:cNvSpPr>
              <a:spLocks noChangeArrowheads="1"/>
            </p:cNvSpPr>
            <p:nvPr/>
          </p:nvSpPr>
          <p:spPr bwMode="auto">
            <a:xfrm>
              <a:off x="3284999" y="3124029"/>
              <a:ext cx="446175" cy="612208"/>
            </a:xfrm>
            <a:prstGeom prst="cube">
              <a:avLst>
                <a:gd name="adj" fmla="val 6019"/>
              </a:avLst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1" name="AutoShape 3" descr="75%"/>
            <p:cNvSpPr>
              <a:spLocks noChangeArrowheads="1"/>
            </p:cNvSpPr>
            <p:nvPr/>
          </p:nvSpPr>
          <p:spPr bwMode="auto">
            <a:xfrm>
              <a:off x="2201660" y="3124029"/>
              <a:ext cx="651879" cy="612208"/>
            </a:xfrm>
            <a:prstGeom prst="cube">
              <a:avLst>
                <a:gd name="adj" fmla="val 39009"/>
              </a:avLst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Cube 228"/>
            <p:cNvSpPr/>
            <p:nvPr/>
          </p:nvSpPr>
          <p:spPr>
            <a:xfrm>
              <a:off x="1071605" y="3673340"/>
              <a:ext cx="6504498" cy="206361"/>
            </a:xfrm>
            <a:prstGeom prst="cube">
              <a:avLst>
                <a:gd name="adj" fmla="val 90824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0" name="AutoShape 2" descr="Dark upward diagonal"/>
            <p:cNvSpPr>
              <a:spLocks noChangeArrowheads="1"/>
            </p:cNvSpPr>
            <p:nvPr/>
          </p:nvSpPr>
          <p:spPr bwMode="auto">
            <a:xfrm>
              <a:off x="6091674" y="4289247"/>
              <a:ext cx="857317" cy="480979"/>
            </a:xfrm>
            <a:prstGeom prst="cube">
              <a:avLst>
                <a:gd name="adj" fmla="val 82210"/>
              </a:avLst>
            </a:prstGeom>
            <a:solidFill>
              <a:schemeClr val="tx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231" name="AutoShape 2" descr="Dark upward diagonal"/>
            <p:cNvSpPr>
              <a:spLocks noChangeArrowheads="1"/>
            </p:cNvSpPr>
            <p:nvPr/>
          </p:nvSpPr>
          <p:spPr bwMode="auto">
            <a:xfrm>
              <a:off x="6091674" y="4220990"/>
              <a:ext cx="857317" cy="479391"/>
            </a:xfrm>
            <a:prstGeom prst="cube">
              <a:avLst>
                <a:gd name="adj" fmla="val 82210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232" name="AutoShape 2" descr="Dark upward diagonal"/>
            <p:cNvSpPr>
              <a:spLocks noChangeArrowheads="1"/>
            </p:cNvSpPr>
            <p:nvPr/>
          </p:nvSpPr>
          <p:spPr bwMode="auto">
            <a:xfrm>
              <a:off x="6091674" y="4152732"/>
              <a:ext cx="857317" cy="479391"/>
            </a:xfrm>
            <a:prstGeom prst="cube">
              <a:avLst>
                <a:gd name="adj" fmla="val 82210"/>
              </a:avLst>
            </a:prstGeom>
            <a:solidFill>
              <a:schemeClr val="tx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233" name="AutoShape 2" descr="Dark upward diagonal"/>
            <p:cNvSpPr>
              <a:spLocks noChangeArrowheads="1"/>
            </p:cNvSpPr>
            <p:nvPr/>
          </p:nvSpPr>
          <p:spPr bwMode="auto">
            <a:xfrm>
              <a:off x="6024994" y="4084475"/>
              <a:ext cx="923998" cy="479391"/>
            </a:xfrm>
            <a:prstGeom prst="cube">
              <a:avLst>
                <a:gd name="adj" fmla="val 82210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234" name="AutoShape 2" descr="Dark upward diagonal"/>
            <p:cNvSpPr>
              <a:spLocks noChangeArrowheads="1"/>
            </p:cNvSpPr>
            <p:nvPr/>
          </p:nvSpPr>
          <p:spPr bwMode="auto">
            <a:xfrm>
              <a:off x="6042458" y="4016216"/>
              <a:ext cx="841441" cy="406372"/>
            </a:xfrm>
            <a:prstGeom prst="cube">
              <a:avLst>
                <a:gd name="adj" fmla="val 82210"/>
              </a:avLst>
            </a:prstGeom>
            <a:solidFill>
              <a:schemeClr val="tx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235" name="AutoShape 2" descr="Dark upward diagonal"/>
            <p:cNvSpPr>
              <a:spLocks noChangeArrowheads="1"/>
            </p:cNvSpPr>
            <p:nvPr/>
          </p:nvSpPr>
          <p:spPr bwMode="auto">
            <a:xfrm>
              <a:off x="6042458" y="3878114"/>
              <a:ext cx="841441" cy="406372"/>
            </a:xfrm>
            <a:prstGeom prst="cube">
              <a:avLst>
                <a:gd name="adj" fmla="val 82210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42049" name="AutoShape 2" descr="Horizontal brick"/>
            <p:cNvSpPr>
              <a:spLocks noChangeArrowheads="1"/>
            </p:cNvSpPr>
            <p:nvPr/>
          </p:nvSpPr>
          <p:spPr bwMode="auto">
            <a:xfrm>
              <a:off x="1650173" y="4358314"/>
              <a:ext cx="668655" cy="342857"/>
            </a:xfrm>
            <a:prstGeom prst="cube">
              <a:avLst>
                <a:gd name="adj" fmla="val 91431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0" name="AutoShape 2" descr="Horizontal brick"/>
            <p:cNvSpPr>
              <a:spLocks noChangeArrowheads="1"/>
            </p:cNvSpPr>
            <p:nvPr/>
          </p:nvSpPr>
          <p:spPr bwMode="auto">
            <a:xfrm>
              <a:off x="2574733" y="4358314"/>
              <a:ext cx="668655" cy="342857"/>
            </a:xfrm>
            <a:prstGeom prst="cube">
              <a:avLst>
                <a:gd name="adj" fmla="val 91431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1" name="AutoShape 2" descr="Horizontal brick"/>
            <p:cNvSpPr>
              <a:spLocks noChangeArrowheads="1"/>
            </p:cNvSpPr>
            <p:nvPr/>
          </p:nvSpPr>
          <p:spPr bwMode="auto">
            <a:xfrm>
              <a:off x="1922384" y="3809743"/>
              <a:ext cx="396444" cy="542018"/>
            </a:xfrm>
            <a:prstGeom prst="cube">
              <a:avLst>
                <a:gd name="adj" fmla="val 7847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2" name="AutoShape 2" descr="Horizontal brick"/>
            <p:cNvSpPr>
              <a:spLocks noChangeArrowheads="1"/>
            </p:cNvSpPr>
            <p:nvPr/>
          </p:nvSpPr>
          <p:spPr bwMode="auto">
            <a:xfrm>
              <a:off x="2789151" y="3809743"/>
              <a:ext cx="396009" cy="542018"/>
            </a:xfrm>
            <a:prstGeom prst="cube">
              <a:avLst>
                <a:gd name="adj" fmla="val 7847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3" name="AutoShape 2" descr="Horizontal brick"/>
            <p:cNvSpPr>
              <a:spLocks noChangeArrowheads="1"/>
            </p:cNvSpPr>
            <p:nvPr/>
          </p:nvSpPr>
          <p:spPr bwMode="auto">
            <a:xfrm>
              <a:off x="1869796" y="3601642"/>
              <a:ext cx="884074" cy="203971"/>
            </a:xfrm>
            <a:prstGeom prst="cube">
              <a:avLst>
                <a:gd name="adj" fmla="val 91431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4" name="AutoShape 2" descr="Horizontal brick"/>
            <p:cNvSpPr>
              <a:spLocks noChangeArrowheads="1"/>
            </p:cNvSpPr>
            <p:nvPr/>
          </p:nvSpPr>
          <p:spPr bwMode="auto">
            <a:xfrm>
              <a:off x="2794356" y="3601642"/>
              <a:ext cx="884074" cy="203971"/>
            </a:xfrm>
            <a:prstGeom prst="cube">
              <a:avLst>
                <a:gd name="adj" fmla="val 91431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5" name="AutoShape 2" descr="Horizontal brick"/>
            <p:cNvSpPr>
              <a:spLocks noChangeArrowheads="1"/>
            </p:cNvSpPr>
            <p:nvPr/>
          </p:nvSpPr>
          <p:spPr bwMode="auto">
            <a:xfrm>
              <a:off x="3383989" y="2781171"/>
              <a:ext cx="733364" cy="340115"/>
            </a:xfrm>
            <a:prstGeom prst="cube">
              <a:avLst>
                <a:gd name="adj" fmla="val 91431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6" name="AutoShape 2" descr="Horizontal brick"/>
            <p:cNvSpPr>
              <a:spLocks noChangeArrowheads="1"/>
            </p:cNvSpPr>
            <p:nvPr/>
          </p:nvSpPr>
          <p:spPr bwMode="auto">
            <a:xfrm>
              <a:off x="2451174" y="2849742"/>
              <a:ext cx="733364" cy="340115"/>
            </a:xfrm>
            <a:prstGeom prst="cube">
              <a:avLst>
                <a:gd name="adj" fmla="val 91431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7" name="AutoShape 3" descr="75%"/>
            <p:cNvSpPr>
              <a:spLocks noChangeArrowheads="1"/>
            </p:cNvSpPr>
            <p:nvPr/>
          </p:nvSpPr>
          <p:spPr bwMode="auto">
            <a:xfrm>
              <a:off x="1475753" y="3741172"/>
              <a:ext cx="792480" cy="1028571"/>
            </a:xfrm>
            <a:prstGeom prst="cube">
              <a:avLst>
                <a:gd name="adj" fmla="val 48366"/>
              </a:avLst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8" name="AutoShape 3" descr="75%"/>
            <p:cNvSpPr>
              <a:spLocks noChangeArrowheads="1"/>
            </p:cNvSpPr>
            <p:nvPr/>
          </p:nvSpPr>
          <p:spPr bwMode="auto">
            <a:xfrm>
              <a:off x="1794058" y="3398313"/>
              <a:ext cx="796741" cy="408140"/>
            </a:xfrm>
            <a:prstGeom prst="cube">
              <a:avLst>
                <a:gd name="adj" fmla="val 87074"/>
              </a:avLst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9" name="AutoShape 3" descr="75%"/>
            <p:cNvSpPr>
              <a:spLocks noChangeArrowheads="1"/>
            </p:cNvSpPr>
            <p:nvPr/>
          </p:nvSpPr>
          <p:spPr bwMode="auto">
            <a:xfrm>
              <a:off x="2718618" y="3398313"/>
              <a:ext cx="796741" cy="408140"/>
            </a:xfrm>
            <a:prstGeom prst="cube">
              <a:avLst>
                <a:gd name="adj" fmla="val 87074"/>
              </a:avLst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0" name="AutoShape 3" descr="75%"/>
            <p:cNvSpPr>
              <a:spLocks noChangeArrowheads="1"/>
            </p:cNvSpPr>
            <p:nvPr/>
          </p:nvSpPr>
          <p:spPr bwMode="auto">
            <a:xfrm>
              <a:off x="3266112" y="2712600"/>
              <a:ext cx="843608" cy="365918"/>
            </a:xfrm>
            <a:prstGeom prst="cube">
              <a:avLst>
                <a:gd name="adj" fmla="val 87074"/>
              </a:avLst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1" name="AutoShape 3" descr="75%"/>
            <p:cNvSpPr>
              <a:spLocks noChangeArrowheads="1"/>
            </p:cNvSpPr>
            <p:nvPr/>
          </p:nvSpPr>
          <p:spPr bwMode="auto">
            <a:xfrm>
              <a:off x="1460308" y="2438314"/>
              <a:ext cx="1717040" cy="1714286"/>
            </a:xfrm>
            <a:prstGeom prst="cube">
              <a:avLst>
                <a:gd name="adj" fmla="val 78380"/>
              </a:avLst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2" name="AutoShape 3" descr="75%"/>
            <p:cNvSpPr>
              <a:spLocks noChangeArrowheads="1"/>
            </p:cNvSpPr>
            <p:nvPr/>
          </p:nvSpPr>
          <p:spPr bwMode="auto">
            <a:xfrm>
              <a:off x="2384868" y="3809743"/>
              <a:ext cx="726440" cy="891429"/>
            </a:xfrm>
            <a:prstGeom prst="cube">
              <a:avLst>
                <a:gd name="adj" fmla="val 36245"/>
              </a:avLst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3" name="AutoShape 3" descr="75%"/>
            <p:cNvSpPr>
              <a:spLocks noChangeArrowheads="1"/>
            </p:cNvSpPr>
            <p:nvPr/>
          </p:nvSpPr>
          <p:spPr bwMode="auto">
            <a:xfrm>
              <a:off x="2384868" y="2369743"/>
              <a:ext cx="1717040" cy="1714286"/>
            </a:xfrm>
            <a:prstGeom prst="cube">
              <a:avLst>
                <a:gd name="adj" fmla="val 78380"/>
              </a:avLst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4" name="AutoShape 2" descr="Horizontal brick"/>
            <p:cNvSpPr>
              <a:spLocks noChangeArrowheads="1"/>
            </p:cNvSpPr>
            <p:nvPr/>
          </p:nvSpPr>
          <p:spPr bwMode="auto">
            <a:xfrm>
              <a:off x="3433253" y="4358314"/>
              <a:ext cx="668655" cy="342857"/>
            </a:xfrm>
            <a:prstGeom prst="cube">
              <a:avLst>
                <a:gd name="adj" fmla="val 91431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5" name="AutoShape 2" descr="Horizontal brick"/>
            <p:cNvSpPr>
              <a:spLocks noChangeArrowheads="1"/>
            </p:cNvSpPr>
            <p:nvPr/>
          </p:nvSpPr>
          <p:spPr bwMode="auto">
            <a:xfrm>
              <a:off x="3647515" y="3809743"/>
              <a:ext cx="388353" cy="542018"/>
            </a:xfrm>
            <a:prstGeom prst="cube">
              <a:avLst>
                <a:gd name="adj" fmla="val 7847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6" name="AutoShape 2" descr="Horizontal brick"/>
            <p:cNvSpPr>
              <a:spLocks noChangeArrowheads="1"/>
            </p:cNvSpPr>
            <p:nvPr/>
          </p:nvSpPr>
          <p:spPr bwMode="auto">
            <a:xfrm>
              <a:off x="3667516" y="3604029"/>
              <a:ext cx="574284" cy="201632"/>
            </a:xfrm>
            <a:prstGeom prst="cube">
              <a:avLst>
                <a:gd name="adj" fmla="val 91431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7" name="AutoShape 2" descr="Horizontal brick"/>
            <p:cNvSpPr>
              <a:spLocks noChangeArrowheads="1"/>
            </p:cNvSpPr>
            <p:nvPr/>
          </p:nvSpPr>
          <p:spPr bwMode="auto">
            <a:xfrm>
              <a:off x="4168836" y="2781171"/>
              <a:ext cx="733364" cy="340115"/>
            </a:xfrm>
            <a:prstGeom prst="cube">
              <a:avLst>
                <a:gd name="adj" fmla="val 91431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8" name="AutoShape 3" descr="75%"/>
            <p:cNvSpPr>
              <a:spLocks noChangeArrowheads="1"/>
            </p:cNvSpPr>
            <p:nvPr/>
          </p:nvSpPr>
          <p:spPr bwMode="auto">
            <a:xfrm>
              <a:off x="3577138" y="3398313"/>
              <a:ext cx="796741" cy="408140"/>
            </a:xfrm>
            <a:prstGeom prst="cube">
              <a:avLst>
                <a:gd name="adj" fmla="val 87074"/>
              </a:avLst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9" name="AutoShape 3" descr="75%"/>
            <p:cNvSpPr>
              <a:spLocks noChangeArrowheads="1"/>
            </p:cNvSpPr>
            <p:nvPr/>
          </p:nvSpPr>
          <p:spPr bwMode="auto">
            <a:xfrm>
              <a:off x="4175760" y="2781171"/>
              <a:ext cx="843608" cy="365918"/>
            </a:xfrm>
            <a:prstGeom prst="cube">
              <a:avLst>
                <a:gd name="adj" fmla="val 87074"/>
              </a:avLst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0" name="AutoShape 3" descr="75%"/>
            <p:cNvSpPr>
              <a:spLocks noChangeArrowheads="1"/>
            </p:cNvSpPr>
            <p:nvPr/>
          </p:nvSpPr>
          <p:spPr bwMode="auto">
            <a:xfrm>
              <a:off x="3243388" y="3809743"/>
              <a:ext cx="726440" cy="891429"/>
            </a:xfrm>
            <a:prstGeom prst="cube">
              <a:avLst>
                <a:gd name="adj" fmla="val 36245"/>
              </a:avLst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1" name="AutoShape 3" descr="75%"/>
            <p:cNvSpPr>
              <a:spLocks noChangeArrowheads="1"/>
            </p:cNvSpPr>
            <p:nvPr/>
          </p:nvSpPr>
          <p:spPr bwMode="auto">
            <a:xfrm>
              <a:off x="3243388" y="2369743"/>
              <a:ext cx="1717040" cy="1714286"/>
            </a:xfrm>
            <a:prstGeom prst="cube">
              <a:avLst>
                <a:gd name="adj" fmla="val 78380"/>
              </a:avLst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2" name="AutoShape 2" descr="Horizontal brick"/>
            <p:cNvSpPr>
              <a:spLocks noChangeArrowheads="1"/>
            </p:cNvSpPr>
            <p:nvPr/>
          </p:nvSpPr>
          <p:spPr bwMode="auto">
            <a:xfrm>
              <a:off x="5504410" y="4358314"/>
              <a:ext cx="668655" cy="342857"/>
            </a:xfrm>
            <a:prstGeom prst="cube">
              <a:avLst>
                <a:gd name="adj" fmla="val 91431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3" name="AutoShape 2" descr="Horizontal brick"/>
            <p:cNvSpPr>
              <a:spLocks noChangeArrowheads="1"/>
            </p:cNvSpPr>
            <p:nvPr/>
          </p:nvSpPr>
          <p:spPr bwMode="auto">
            <a:xfrm>
              <a:off x="5718672" y="3809743"/>
              <a:ext cx="388353" cy="542018"/>
            </a:xfrm>
            <a:prstGeom prst="cube">
              <a:avLst>
                <a:gd name="adj" fmla="val 7847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4" name="AutoShape 2" descr="Horizontal brick"/>
            <p:cNvSpPr>
              <a:spLocks noChangeArrowheads="1"/>
            </p:cNvSpPr>
            <p:nvPr/>
          </p:nvSpPr>
          <p:spPr bwMode="auto">
            <a:xfrm>
              <a:off x="5737232" y="3604029"/>
              <a:ext cx="567914" cy="201632"/>
            </a:xfrm>
            <a:prstGeom prst="cube">
              <a:avLst>
                <a:gd name="adj" fmla="val 91431"/>
              </a:avLst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5" name="AutoShape 3" descr="75%"/>
            <p:cNvSpPr>
              <a:spLocks noChangeArrowheads="1"/>
            </p:cNvSpPr>
            <p:nvPr/>
          </p:nvSpPr>
          <p:spPr bwMode="auto">
            <a:xfrm>
              <a:off x="5314545" y="3809743"/>
              <a:ext cx="726440" cy="891429"/>
            </a:xfrm>
            <a:prstGeom prst="cube">
              <a:avLst>
                <a:gd name="adj" fmla="val 13000"/>
              </a:avLst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6" name="AutoShape 3" descr="75%"/>
            <p:cNvSpPr>
              <a:spLocks noChangeArrowheads="1"/>
            </p:cNvSpPr>
            <p:nvPr/>
          </p:nvSpPr>
          <p:spPr bwMode="auto">
            <a:xfrm>
              <a:off x="5298440" y="3124029"/>
              <a:ext cx="1122680" cy="822857"/>
            </a:xfrm>
            <a:prstGeom prst="cube">
              <a:avLst>
                <a:gd name="adj" fmla="val 61694"/>
              </a:avLst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7" name="AutoShape 3" descr="Dashed upward diagonal"/>
            <p:cNvSpPr>
              <a:spLocks noChangeArrowheads="1"/>
            </p:cNvSpPr>
            <p:nvPr/>
          </p:nvSpPr>
          <p:spPr bwMode="auto">
            <a:xfrm>
              <a:off x="5628640" y="3124029"/>
              <a:ext cx="396240" cy="342857"/>
            </a:xfrm>
            <a:prstGeom prst="cube">
              <a:avLst>
                <a:gd name="adj" fmla="val 30218"/>
              </a:avLst>
            </a:prstGeom>
            <a:pattFill prst="dash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8" name="AutoShape 3" descr="Dashed upward diagonal"/>
            <p:cNvSpPr>
              <a:spLocks noChangeArrowheads="1"/>
            </p:cNvSpPr>
            <p:nvPr/>
          </p:nvSpPr>
          <p:spPr bwMode="auto">
            <a:xfrm>
              <a:off x="5298440" y="2438314"/>
              <a:ext cx="396240" cy="342857"/>
            </a:xfrm>
            <a:prstGeom prst="cube">
              <a:avLst>
                <a:gd name="adj" fmla="val 30218"/>
              </a:avLst>
            </a:prstGeom>
            <a:pattFill prst="dash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9" name="AutoShape 3" descr="Dashed upward diagonal"/>
            <p:cNvSpPr>
              <a:spLocks noChangeArrowheads="1"/>
            </p:cNvSpPr>
            <p:nvPr/>
          </p:nvSpPr>
          <p:spPr bwMode="auto">
            <a:xfrm>
              <a:off x="939800" y="2918314"/>
              <a:ext cx="6207760" cy="342857"/>
            </a:xfrm>
            <a:prstGeom prst="cube">
              <a:avLst>
                <a:gd name="adj" fmla="val 30218"/>
              </a:avLst>
            </a:prstGeom>
            <a:pattFill prst="dash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80" name="AutoShape 3" descr="Dashed upward diagonal"/>
            <p:cNvSpPr>
              <a:spLocks noChangeArrowheads="1"/>
            </p:cNvSpPr>
            <p:nvPr/>
          </p:nvSpPr>
          <p:spPr bwMode="auto">
            <a:xfrm>
              <a:off x="1270000" y="2232600"/>
              <a:ext cx="6207760" cy="342857"/>
            </a:xfrm>
            <a:prstGeom prst="cube">
              <a:avLst>
                <a:gd name="adj" fmla="val 30218"/>
              </a:avLst>
            </a:prstGeom>
            <a:pattFill prst="dash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2113087" y="1879591"/>
              <a:ext cx="722369" cy="379386"/>
            </a:xfrm>
            <a:custGeom>
              <a:avLst/>
              <a:gdLst>
                <a:gd name="connsiteX0" fmla="*/ 7257 w 834572"/>
                <a:gd name="connsiteY0" fmla="*/ 420915 h 420915"/>
                <a:gd name="connsiteX1" fmla="*/ 137886 w 834572"/>
                <a:gd name="connsiteY1" fmla="*/ 87086 h 420915"/>
                <a:gd name="connsiteX2" fmla="*/ 834572 w 834572"/>
                <a:gd name="connsiteY2" fmla="*/ 0 h 420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4572" h="420915">
                  <a:moveTo>
                    <a:pt x="7257" y="420915"/>
                  </a:moveTo>
                  <a:cubicBezTo>
                    <a:pt x="3628" y="289076"/>
                    <a:pt x="0" y="157238"/>
                    <a:pt x="137886" y="87086"/>
                  </a:cubicBezTo>
                  <a:cubicBezTo>
                    <a:pt x="275772" y="16934"/>
                    <a:pt x="555172" y="8467"/>
                    <a:pt x="834572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082" name="TextBox 268"/>
            <p:cNvSpPr txBox="1">
              <a:spLocks noChangeArrowheads="1"/>
            </p:cNvSpPr>
            <p:nvPr/>
          </p:nvSpPr>
          <p:spPr bwMode="auto">
            <a:xfrm>
              <a:off x="2987040" y="1752600"/>
              <a:ext cx="283972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Arial Narrow" pitchFamily="34" charset="0"/>
                </a:rPr>
                <a:t>Wiring for select gates</a:t>
              </a:r>
            </a:p>
          </p:txBody>
        </p:sp>
        <p:sp>
          <p:nvSpPr>
            <p:cNvPr id="42083" name="TextBox 269"/>
            <p:cNvSpPr txBox="1">
              <a:spLocks noChangeArrowheads="1"/>
            </p:cNvSpPr>
            <p:nvPr/>
          </p:nvSpPr>
          <p:spPr bwMode="auto">
            <a:xfrm>
              <a:off x="894080" y="5334000"/>
              <a:ext cx="283972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Arial Narrow" pitchFamily="34" charset="0"/>
                </a:rPr>
                <a:t>Cell source regions</a:t>
              </a:r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728678" y="4309884"/>
              <a:ext cx="211154" cy="1214352"/>
            </a:xfrm>
            <a:custGeom>
              <a:avLst/>
              <a:gdLst>
                <a:gd name="connsiteX0" fmla="*/ 195943 w 195943"/>
                <a:gd name="connsiteY0" fmla="*/ 1088572 h 1088572"/>
                <a:gd name="connsiteX1" fmla="*/ 7257 w 195943"/>
                <a:gd name="connsiteY1" fmla="*/ 449943 h 1088572"/>
                <a:gd name="connsiteX2" fmla="*/ 152400 w 195943"/>
                <a:gd name="connsiteY2" fmla="*/ 0 h 108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943" h="1088572">
                  <a:moveTo>
                    <a:pt x="195943" y="1088572"/>
                  </a:moveTo>
                  <a:cubicBezTo>
                    <a:pt x="105228" y="859972"/>
                    <a:pt x="14514" y="631372"/>
                    <a:pt x="7257" y="449943"/>
                  </a:cubicBezTo>
                  <a:cubicBezTo>
                    <a:pt x="0" y="268514"/>
                    <a:pt x="76200" y="134257"/>
                    <a:pt x="152400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085" name="TextBox 271"/>
            <p:cNvSpPr txBox="1">
              <a:spLocks noChangeArrowheads="1"/>
            </p:cNvSpPr>
            <p:nvPr/>
          </p:nvSpPr>
          <p:spPr bwMode="auto">
            <a:xfrm>
              <a:off x="1666240" y="3398314"/>
              <a:ext cx="594360" cy="332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WL</a:t>
              </a:r>
            </a:p>
          </p:txBody>
        </p:sp>
        <p:sp>
          <p:nvSpPr>
            <p:cNvPr id="42086" name="TextBox 272"/>
            <p:cNvSpPr txBox="1">
              <a:spLocks noChangeArrowheads="1"/>
            </p:cNvSpPr>
            <p:nvPr/>
          </p:nvSpPr>
          <p:spPr bwMode="auto">
            <a:xfrm>
              <a:off x="6883400" y="4289743"/>
              <a:ext cx="1122680" cy="83089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Arial Narrow" pitchFamily="34" charset="0"/>
                </a:rPr>
                <a:t>Three Bit-Lines (BL) of n+ Si</a:t>
              </a:r>
            </a:p>
          </p:txBody>
        </p:sp>
        <p:cxnSp>
          <p:nvCxnSpPr>
            <p:cNvPr id="274" name="Straight Arrow Connector 273"/>
            <p:cNvCxnSpPr/>
            <p:nvPr/>
          </p:nvCxnSpPr>
          <p:spPr>
            <a:xfrm rot="16200000" flipH="1" flipV="1">
              <a:off x="6555286" y="3884440"/>
              <a:ext cx="334939" cy="3222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Arrow Connector 274"/>
            <p:cNvCxnSpPr/>
            <p:nvPr/>
          </p:nvCxnSpPr>
          <p:spPr>
            <a:xfrm rot="16200000" flipH="1" flipV="1">
              <a:off x="6488605" y="4227316"/>
              <a:ext cx="334939" cy="3222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Arrow Connector 275"/>
            <p:cNvCxnSpPr/>
            <p:nvPr/>
          </p:nvCxnSpPr>
          <p:spPr>
            <a:xfrm rot="16200000" flipH="1" flipV="1">
              <a:off x="6621172" y="4442407"/>
              <a:ext cx="334940" cy="3207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90" name="AutoShape 3" descr="75%"/>
            <p:cNvSpPr>
              <a:spLocks noChangeArrowheads="1"/>
            </p:cNvSpPr>
            <p:nvPr/>
          </p:nvSpPr>
          <p:spPr bwMode="auto">
            <a:xfrm>
              <a:off x="8001000" y="5715000"/>
              <a:ext cx="619760" cy="281915"/>
            </a:xfrm>
            <a:prstGeom prst="cube">
              <a:avLst>
                <a:gd name="adj" fmla="val 87074"/>
              </a:avLst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MonolithIC 3D Flash vs. Conventional NAND vs. BiCS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678215" y="4609918"/>
            <a:ext cx="8229600" cy="123010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i="1" dirty="0" err="1" smtClean="0"/>
              <a:t>MonolithIC</a:t>
            </a:r>
            <a:r>
              <a:rPr lang="en-US" b="1" i="1" dirty="0" smtClean="0"/>
              <a:t> 3D Flash</a:t>
            </a:r>
          </a:p>
          <a:p>
            <a:pPr>
              <a:buFont typeface="Wingdings" pitchFamily="2" charset="2"/>
              <a:buChar char="à"/>
            </a:pPr>
            <a:r>
              <a:rPr lang="en-US" sz="2000" b="1" i="1" dirty="0" smtClean="0">
                <a:sym typeface="Wingdings" pitchFamily="2" charset="2"/>
              </a:rPr>
              <a:t>4x improvement in density at similar number of litho steps</a:t>
            </a:r>
          </a:p>
          <a:p>
            <a:pPr>
              <a:buFont typeface="Wingdings" pitchFamily="2" charset="2"/>
              <a:buChar char="à"/>
            </a:pPr>
            <a:r>
              <a:rPr lang="en-US" sz="2000" b="1" i="1" dirty="0" err="1" smtClean="0">
                <a:sym typeface="Wingdings" pitchFamily="2" charset="2"/>
              </a:rPr>
              <a:t>Manufacturable</a:t>
            </a:r>
            <a:r>
              <a:rPr lang="en-US" sz="2000" b="1" i="1" dirty="0" smtClean="0">
                <a:sym typeface="Wingdings" pitchFamily="2" charset="2"/>
              </a:rPr>
              <a:t> aspect ratios</a:t>
            </a:r>
          </a:p>
          <a:p>
            <a:pPr>
              <a:buFont typeface="Wingdings" pitchFamily="2" charset="2"/>
              <a:buChar char="à"/>
            </a:pPr>
            <a:r>
              <a:rPr lang="en-US" sz="2000" b="1" i="1" dirty="0" smtClean="0">
                <a:sym typeface="Wingdings" pitchFamily="2" charset="2"/>
              </a:rPr>
              <a:t>Benefit due to shared litho steps, single crystal silicon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2622550"/>
          <a:ext cx="8305800" cy="1651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66800"/>
                <a:gridCol w="2362200"/>
                <a:gridCol w="2514600"/>
                <a:gridCol w="2362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itchFamily="34" charset="0"/>
                        </a:rPr>
                        <a:t>140 sq. mm</a:t>
                      </a:r>
                      <a:r>
                        <a:rPr lang="en-US" sz="1800" baseline="0" dirty="0" smtClean="0">
                          <a:latin typeface="Arial Narrow" pitchFamily="34" charset="0"/>
                        </a:rPr>
                        <a:t> die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itchFamily="34" charset="0"/>
                        </a:rPr>
                        <a:t>Conventional</a:t>
                      </a:r>
                      <a:r>
                        <a:rPr lang="en-US" sz="1800" baseline="0" dirty="0" smtClean="0">
                          <a:latin typeface="Arial Narrow" pitchFamily="34" charset="0"/>
                        </a:rPr>
                        <a:t> NAND</a:t>
                      </a:r>
                    </a:p>
                    <a:p>
                      <a:pPr algn="ctr"/>
                      <a:r>
                        <a:rPr lang="en-US" sz="1800" baseline="0" dirty="0" smtClean="0">
                          <a:latin typeface="Arial Narrow" pitchFamily="34" charset="0"/>
                        </a:rPr>
                        <a:t>22nm 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Arial Narrow" pitchFamily="34" charset="0"/>
                        </a:rPr>
                        <a:t>BiCS</a:t>
                      </a:r>
                      <a:endParaRPr lang="en-US" sz="1800" dirty="0" smtClean="0"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 Narrow" pitchFamily="34" charset="0"/>
                        </a:rPr>
                        <a:t>32</a:t>
                      </a:r>
                      <a:r>
                        <a:rPr lang="en-US" sz="1800" baseline="0" dirty="0" smtClean="0">
                          <a:latin typeface="Arial Narrow" pitchFamily="34" charset="0"/>
                        </a:rPr>
                        <a:t> layers @ 45nm node</a:t>
                      </a:r>
                      <a:endParaRPr lang="en-US" sz="1800" dirty="0" smtClean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 Narrow" pitchFamily="34" charset="0"/>
                        </a:rPr>
                        <a:t>MonolithIC 3D Flash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 Narrow" pitchFamily="34" charset="0"/>
                        </a:rPr>
                        <a:t>8</a:t>
                      </a:r>
                      <a:r>
                        <a:rPr lang="en-US" sz="1800" baseline="0" dirty="0" smtClean="0">
                          <a:latin typeface="Arial Narrow" pitchFamily="34" charset="0"/>
                        </a:rPr>
                        <a:t> layers @ 22nm node</a:t>
                      </a:r>
                      <a:endParaRPr lang="en-US" sz="1800" dirty="0" smtClean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Density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itchFamily="34" charset="0"/>
                        </a:rPr>
                        <a:t>64Gbit (3</a:t>
                      </a:r>
                      <a:r>
                        <a:rPr lang="en-US" sz="1800" baseline="0" dirty="0" smtClean="0">
                          <a:latin typeface="Arial Narrow" pitchFamily="34" charset="0"/>
                        </a:rPr>
                        <a:t> bits/cell</a:t>
                      </a:r>
                      <a:r>
                        <a:rPr lang="en-US" sz="1800" dirty="0" smtClean="0">
                          <a:latin typeface="Arial Narrow" pitchFamily="34" charset="0"/>
                        </a:rPr>
                        <a:t>)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itchFamily="34" charset="0"/>
                        </a:rPr>
                        <a:t>128Gbit (1</a:t>
                      </a:r>
                      <a:r>
                        <a:rPr lang="en-US" sz="1800" baseline="0" dirty="0" smtClean="0">
                          <a:latin typeface="Arial Narrow" pitchFamily="34" charset="0"/>
                        </a:rPr>
                        <a:t> bit/cell</a:t>
                      </a:r>
                      <a:r>
                        <a:rPr lang="en-US" sz="1800" dirty="0" smtClean="0">
                          <a:latin typeface="Arial Narrow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itchFamily="34" charset="0"/>
                        </a:rPr>
                        <a:t>256Gbit</a:t>
                      </a:r>
                      <a:r>
                        <a:rPr lang="en-US" sz="1800" baseline="0" dirty="0" smtClean="0">
                          <a:latin typeface="Arial Narrow" pitchFamily="34" charset="0"/>
                        </a:rPr>
                        <a:t> (2 bits/cell)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Aspect</a:t>
                      </a:r>
                      <a:r>
                        <a:rPr lang="en-US" sz="1800" baseline="0" dirty="0" smtClean="0">
                          <a:latin typeface="Arial Narrow" pitchFamily="34" charset="0"/>
                        </a:rPr>
                        <a:t> ratio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itchFamily="34" charset="0"/>
                        </a:rPr>
                        <a:t>60:1</a:t>
                      </a:r>
                      <a:r>
                        <a:rPr lang="en-US" sz="18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800" baseline="0" dirty="0" smtClean="0">
                          <a:latin typeface="Arial Narrow" pitchFamily="34" charset="0"/>
                          <a:sym typeface="Wingdings" pitchFamily="2" charset="2"/>
                        </a:rPr>
                        <a:t></a:t>
                      </a:r>
                      <a:r>
                        <a:rPr lang="en-US" sz="1800" dirty="0" smtClean="0">
                          <a:latin typeface="Arial Narrow" pitchFamily="34" charset="0"/>
                        </a:rPr>
                        <a:t> hard</a:t>
                      </a:r>
                      <a:r>
                        <a:rPr lang="en-US" sz="1800" baseline="0" dirty="0" smtClean="0">
                          <a:latin typeface="Arial Narrow" pitchFamily="34" charset="0"/>
                        </a:rPr>
                        <a:t> to manufacture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itchFamily="34" charset="0"/>
                        </a:rPr>
                        <a:t>16:1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033" name="TextBox 4"/>
          <p:cNvSpPr txBox="1">
            <a:spLocks noChangeArrowheads="1"/>
          </p:cNvSpPr>
          <p:nvPr/>
        </p:nvSpPr>
        <p:spPr bwMode="auto">
          <a:xfrm>
            <a:off x="501279" y="1835150"/>
            <a:ext cx="6469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Estimates from 2010 VLSI Symposium short course on 3D Memory. 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8000" y="6435725"/>
            <a:ext cx="2895600" cy="2381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MonolithIC</a:t>
            </a:r>
            <a:r>
              <a:rPr lang="en-US" dirty="0" smtClean="0"/>
              <a:t> 3D</a:t>
            </a:r>
            <a:r>
              <a:rPr lang="en-US" dirty="0" smtClean="0">
                <a:sym typeface="Symbol" pitchFamily="18" charset="2"/>
              </a:rPr>
              <a:t></a:t>
            </a:r>
            <a:r>
              <a:rPr lang="en-US" dirty="0" smtClean="0"/>
              <a:t> Inc. Patents Pending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667625" y="6426200"/>
            <a:ext cx="1019175" cy="304800"/>
          </a:xfrm>
        </p:spPr>
        <p:txBody>
          <a:bodyPr/>
          <a:lstStyle/>
          <a:p>
            <a:pPr>
              <a:defRPr/>
            </a:pPr>
            <a:fld id="{893526A0-0432-4E27-94CB-9FFBDA044D8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507321" y="3148013"/>
            <a:ext cx="8070623" cy="1322387"/>
          </a:xfrm>
          <a:ln>
            <a:solidFill>
              <a:srgbClr val="0070C0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Monolithic 3D DRAM, Resistive Memories</a:t>
            </a:r>
            <a:br>
              <a:rPr lang="en-US" sz="2400" dirty="0" smtClean="0"/>
            </a:br>
            <a:r>
              <a:rPr lang="en-US" sz="2400" dirty="0" smtClean="0"/>
              <a:t>Shared litho architectures enabled by c-Si stacking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3526A0-0432-4E27-94CB-9FFBDA044D8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Shared Litho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5428349"/>
            <a:ext cx="8229600" cy="569006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sz="1800" b="1" dirty="0" smtClean="0"/>
              <a:t>Floating body RAM </a:t>
            </a:r>
            <a:r>
              <a:rPr lang="en-US" sz="1800" b="1" dirty="0" smtClean="0">
                <a:sym typeface="Wingdings" pitchFamily="2" charset="2"/>
              </a:rPr>
              <a:t> Without single crystal silicon, charge leakage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sz="1800" b="1" dirty="0" smtClean="0">
                <a:sym typeface="Wingdings" pitchFamily="2" charset="2"/>
              </a:rPr>
              <a:t>Resistive memories  Shared litho steps, </a:t>
            </a:r>
            <a:r>
              <a:rPr lang="en-US" sz="1800" b="1" dirty="0" err="1" smtClean="0">
                <a:sym typeface="Wingdings" pitchFamily="2" charset="2"/>
              </a:rPr>
              <a:t>monocrystalline</a:t>
            </a:r>
            <a:r>
              <a:rPr lang="en-US" sz="1800" b="1" dirty="0" smtClean="0">
                <a:sym typeface="Wingdings" pitchFamily="2" charset="2"/>
              </a:rPr>
              <a:t> transistor selectors </a:t>
            </a:r>
          </a:p>
          <a:p>
            <a:endParaRPr lang="en-US" sz="1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960916" y="6458857"/>
            <a:ext cx="3759200" cy="399143"/>
          </a:xfrm>
        </p:spPr>
        <p:txBody>
          <a:bodyPr/>
          <a:lstStyle/>
          <a:p>
            <a:pPr>
              <a:defRPr/>
            </a:pPr>
            <a:r>
              <a:rPr lang="en-US" sz="1400" dirty="0" smtClean="0"/>
              <a:t>[Ref: US Patent #12/901890, </a:t>
            </a:r>
            <a:r>
              <a:rPr lang="en-US" sz="1400" dirty="0" err="1" smtClean="0"/>
              <a:t>MonolithIC</a:t>
            </a:r>
            <a:r>
              <a:rPr lang="en-US" sz="1400" dirty="0" smtClean="0"/>
              <a:t> 3D Inc.]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D5E1BE-98AD-4F9A-80E3-D06431B6F82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4441373" y="1770741"/>
            <a:ext cx="409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Monolithic 3D Resistive Memories</a:t>
            </a:r>
            <a:endParaRPr lang="en-US" b="1" dirty="0">
              <a:latin typeface="+mn-l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26580" y="1777999"/>
            <a:ext cx="409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Monolithic 3D DRAM</a:t>
            </a:r>
            <a:endParaRPr lang="en-US" b="1" dirty="0">
              <a:latin typeface="+mn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036" y="2351315"/>
            <a:ext cx="4021820" cy="297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7485" y="2380344"/>
            <a:ext cx="4136564" cy="291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550863" y="3148013"/>
            <a:ext cx="7983537" cy="1322387"/>
          </a:xfrm>
          <a:ln>
            <a:solidFill>
              <a:srgbClr val="0070C0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smtClean="0"/>
              <a:t>Monolithic 3D Logic</a:t>
            </a:r>
            <a:br>
              <a:rPr lang="en-US" sz="2400" smtClean="0"/>
            </a:br>
            <a:r>
              <a:rPr lang="en-US" sz="2400" smtClean="0"/>
              <a:t>USP: Shorter wires. So, gates driving wires smaller.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1EC767-3D36-42AD-9B64-7E21CDC9E39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28nm CMOS Technology with TSVs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06" y="4771237"/>
            <a:ext cx="8244115" cy="1023922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sz="2000" b="1" dirty="0" smtClean="0"/>
              <a:t>TSV occupies 6um + 5um + 5um                = 16um</a:t>
            </a:r>
          </a:p>
          <a:p>
            <a:pPr>
              <a:buBlip>
                <a:blip r:embed="rId2"/>
              </a:buBlip>
            </a:pPr>
            <a:r>
              <a:rPr lang="en-US" sz="2000" b="1" dirty="0" smtClean="0"/>
              <a:t>On-chip Features                                         = 28nm</a:t>
            </a:r>
          </a:p>
          <a:p>
            <a:pPr>
              <a:buBlip>
                <a:blip r:embed="rId2"/>
              </a:buBlip>
            </a:pPr>
            <a:r>
              <a:rPr lang="en-US" sz="2000" b="1" dirty="0" smtClean="0"/>
              <a:t>Area Ratio                                                     = (16000nm/56nm)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   ~  100,000x</a:t>
            </a:r>
          </a:p>
          <a:p>
            <a:pPr algn="ctr">
              <a:buNone/>
            </a:pPr>
            <a:endParaRPr lang="en-US" sz="800" dirty="0" smtClean="0"/>
          </a:p>
          <a:p>
            <a:pPr algn="ctr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TSVs are fat!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914400" y="23320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 bwMode="auto">
          <a:xfrm>
            <a:off x="7725681" y="6411686"/>
            <a:ext cx="101917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fld id="{1AEBB642-CFDA-4EE7-A8FB-42CC734EF6A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t>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463" y="2380340"/>
            <a:ext cx="2569937" cy="205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" name="Rectangle 85"/>
          <p:cNvSpPr/>
          <p:nvPr/>
        </p:nvSpPr>
        <p:spPr bwMode="auto">
          <a:xfrm>
            <a:off x="4833265" y="3016206"/>
            <a:ext cx="3136444" cy="729543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7" name="Rectangle 86"/>
          <p:cNvSpPr/>
          <p:nvPr/>
        </p:nvSpPr>
        <p:spPr bwMode="auto">
          <a:xfrm>
            <a:off x="4845911" y="2699030"/>
            <a:ext cx="1598440" cy="7536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8" name="Rectangle 87"/>
          <p:cNvSpPr/>
          <p:nvPr/>
        </p:nvSpPr>
        <p:spPr bwMode="auto">
          <a:xfrm>
            <a:off x="4945634" y="2761837"/>
            <a:ext cx="45719" cy="1554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99" name="Trapezoid 98"/>
          <p:cNvSpPr/>
          <p:nvPr/>
        </p:nvSpPr>
        <p:spPr bwMode="auto">
          <a:xfrm rot="10800000">
            <a:off x="5111498" y="3016206"/>
            <a:ext cx="2858211" cy="729543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00" name="Rectangle 99"/>
          <p:cNvSpPr/>
          <p:nvPr/>
        </p:nvSpPr>
        <p:spPr bwMode="auto">
          <a:xfrm>
            <a:off x="6110518" y="3016206"/>
            <a:ext cx="798288" cy="7295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02" name="Rectangle 101"/>
          <p:cNvSpPr/>
          <p:nvPr/>
        </p:nvSpPr>
        <p:spPr bwMode="auto">
          <a:xfrm flipH="1">
            <a:off x="6383802" y="2699030"/>
            <a:ext cx="60548" cy="3442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03" name="Rectangle 102"/>
          <p:cNvSpPr/>
          <p:nvPr/>
        </p:nvSpPr>
        <p:spPr bwMode="auto">
          <a:xfrm>
            <a:off x="4833265" y="3016206"/>
            <a:ext cx="94853" cy="14563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04" name="Rectangle 103"/>
          <p:cNvSpPr/>
          <p:nvPr/>
        </p:nvSpPr>
        <p:spPr bwMode="auto">
          <a:xfrm>
            <a:off x="5025078" y="3016206"/>
            <a:ext cx="94851" cy="14563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05" name="Rectangle 104"/>
          <p:cNvSpPr/>
          <p:nvPr/>
        </p:nvSpPr>
        <p:spPr bwMode="auto">
          <a:xfrm>
            <a:off x="4928118" y="2870572"/>
            <a:ext cx="96960" cy="14563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06" name="Rectangle 105"/>
          <p:cNvSpPr/>
          <p:nvPr/>
        </p:nvSpPr>
        <p:spPr bwMode="auto">
          <a:xfrm>
            <a:off x="4928118" y="2870572"/>
            <a:ext cx="96960" cy="728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94" name="TextBox 193"/>
          <p:cNvSpPr txBox="1"/>
          <p:nvPr/>
        </p:nvSpPr>
        <p:spPr>
          <a:xfrm>
            <a:off x="6197613" y="3377343"/>
            <a:ext cx="696682" cy="293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990000"/>
                </a:solidFill>
                <a:latin typeface="+mn-lt"/>
              </a:rPr>
              <a:t>6um</a:t>
            </a:r>
            <a:endParaRPr lang="en-US" sz="1600" b="1" dirty="0">
              <a:solidFill>
                <a:srgbClr val="990000"/>
              </a:solidFill>
              <a:latin typeface="+mn-lt"/>
            </a:endParaRPr>
          </a:p>
        </p:txBody>
      </p:sp>
      <p:cxnSp>
        <p:nvCxnSpPr>
          <p:cNvPr id="196" name="Straight Arrow Connector 195"/>
          <p:cNvCxnSpPr/>
          <p:nvPr/>
        </p:nvCxnSpPr>
        <p:spPr>
          <a:xfrm>
            <a:off x="6074255" y="3345942"/>
            <a:ext cx="820039" cy="6281"/>
          </a:xfrm>
          <a:prstGeom prst="straightConnector1">
            <a:avLst/>
          </a:prstGeom>
          <a:ln>
            <a:solidFill>
              <a:srgbClr val="99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>
            <a:off x="6952370" y="3867241"/>
            <a:ext cx="703943" cy="6281"/>
          </a:xfrm>
          <a:prstGeom prst="straightConnector1">
            <a:avLst/>
          </a:prstGeom>
          <a:ln>
            <a:solidFill>
              <a:srgbClr val="99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>
            <a:off x="5406598" y="3848398"/>
            <a:ext cx="703943" cy="6281"/>
          </a:xfrm>
          <a:prstGeom prst="straightConnector1">
            <a:avLst/>
          </a:prstGeom>
          <a:ln>
            <a:solidFill>
              <a:srgbClr val="99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6683844" y="3936330"/>
            <a:ext cx="1407886" cy="71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990000"/>
                </a:solidFill>
                <a:latin typeface="+mn-lt"/>
              </a:rPr>
              <a:t>Keep-Out</a:t>
            </a:r>
          </a:p>
          <a:p>
            <a:pPr algn="ctr"/>
            <a:r>
              <a:rPr lang="en-US" sz="1600" b="1" dirty="0" smtClean="0">
                <a:solidFill>
                  <a:srgbClr val="990000"/>
                </a:solidFill>
                <a:latin typeface="+mn-lt"/>
              </a:rPr>
              <a:t>Zone</a:t>
            </a:r>
          </a:p>
          <a:p>
            <a:pPr algn="ctr"/>
            <a:r>
              <a:rPr lang="en-US" sz="1600" b="1" dirty="0" smtClean="0">
                <a:solidFill>
                  <a:srgbClr val="990000"/>
                </a:solidFill>
                <a:latin typeface="+mn-lt"/>
              </a:rPr>
              <a:t>5um</a:t>
            </a:r>
            <a:endParaRPr lang="en-US" sz="1600" b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5021994" y="3930052"/>
            <a:ext cx="1407886" cy="71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990000"/>
                </a:solidFill>
                <a:latin typeface="+mn-lt"/>
              </a:rPr>
              <a:t>Keep-Out</a:t>
            </a:r>
          </a:p>
          <a:p>
            <a:pPr algn="ctr"/>
            <a:r>
              <a:rPr lang="en-US" sz="1600" b="1" dirty="0" smtClean="0">
                <a:solidFill>
                  <a:srgbClr val="990000"/>
                </a:solidFill>
                <a:latin typeface="+mn-lt"/>
              </a:rPr>
              <a:t>Zone</a:t>
            </a:r>
          </a:p>
          <a:p>
            <a:pPr algn="ctr"/>
            <a:r>
              <a:rPr lang="en-US" sz="1600" b="1" dirty="0" smtClean="0">
                <a:solidFill>
                  <a:srgbClr val="990000"/>
                </a:solidFill>
                <a:latin typeface="+mn-lt"/>
              </a:rPr>
              <a:t>5um</a:t>
            </a:r>
            <a:endParaRPr lang="en-US" sz="1600" b="1" dirty="0">
              <a:solidFill>
                <a:srgbClr val="990000"/>
              </a:solidFill>
              <a:latin typeface="+mn-lt"/>
            </a:endParaRPr>
          </a:p>
        </p:txBody>
      </p:sp>
      <p:cxnSp>
        <p:nvCxnSpPr>
          <p:cNvPr id="206" name="Straight Arrow Connector 205"/>
          <p:cNvCxnSpPr/>
          <p:nvPr/>
        </p:nvCxnSpPr>
        <p:spPr>
          <a:xfrm>
            <a:off x="6154065" y="2611101"/>
            <a:ext cx="232229" cy="1374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 rot="10800000" flipV="1">
            <a:off x="6422582" y="2611102"/>
            <a:ext cx="254000" cy="7655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TextBox 209"/>
          <p:cNvSpPr txBox="1"/>
          <p:nvPr/>
        </p:nvSpPr>
        <p:spPr>
          <a:xfrm>
            <a:off x="6132303" y="2227966"/>
            <a:ext cx="696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990000"/>
                </a:solidFill>
                <a:latin typeface="+mn-lt"/>
              </a:rPr>
              <a:t>28nm</a:t>
            </a:r>
            <a:endParaRPr lang="en-US" sz="1600" b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2743200" y="1669142"/>
            <a:ext cx="3940644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70C0"/>
                </a:solidFill>
                <a:latin typeface="+mn-lt"/>
              </a:rPr>
              <a:t>Symposium on VLSI Technology 2011</a:t>
            </a:r>
            <a:endParaRPr lang="en-US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420906" y="5936338"/>
            <a:ext cx="8360234" cy="369332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Other companies offer similar large size TSVs</a:t>
            </a:r>
            <a:endParaRPr lang="en-US" b="1" dirty="0">
              <a:latin typeface="+mn-lt"/>
            </a:endParaRPr>
          </a:p>
        </p:txBody>
      </p:sp>
      <p:sp>
        <p:nvSpPr>
          <p:cNvPr id="2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8000" y="6435725"/>
            <a:ext cx="2895600" cy="2381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MonolithIC</a:t>
            </a:r>
            <a:r>
              <a:rPr lang="en-US" dirty="0" smtClean="0"/>
              <a:t> 3D</a:t>
            </a:r>
            <a:r>
              <a:rPr lang="en-US" dirty="0" smtClean="0">
                <a:sym typeface="Symbol" pitchFamily="18" charset="2"/>
              </a:rPr>
              <a:t></a:t>
            </a:r>
            <a:r>
              <a:rPr lang="en-US" dirty="0" smtClean="0"/>
              <a:t> Inc. Patents Pending</a:t>
            </a:r>
            <a:endParaRPr lang="en-US" dirty="0"/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667625" y="6426200"/>
            <a:ext cx="1019175" cy="304800"/>
          </a:xfrm>
        </p:spPr>
        <p:txBody>
          <a:bodyPr/>
          <a:lstStyle/>
          <a:p>
            <a:pPr>
              <a:defRPr/>
            </a:pPr>
            <a:fld id="{893526A0-0432-4E27-94CB-9FFBDA044D8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The Monolithic 3D Challenge</a:t>
            </a:r>
            <a:br>
              <a:rPr lang="en-US" sz="2400" dirty="0" smtClean="0"/>
            </a:br>
            <a:r>
              <a:rPr lang="en-US" sz="2400" dirty="0" smtClean="0"/>
              <a:t>Needs Sub-400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C Transistors for Cu/low k Compatibility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70EB96-FC34-4B5C-8D8F-C2D922F758D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583542" y="5634945"/>
            <a:ext cx="616834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b="1" kern="0" dirty="0">
                <a:solidFill>
                  <a:srgbClr val="0066CC"/>
                </a:solidFill>
                <a:latin typeface="+mn-lt"/>
                <a:cs typeface="+mn-cs"/>
              </a:rPr>
              <a:t>Junction Activation: Key </a:t>
            </a:r>
            <a:r>
              <a:rPr lang="en-US" sz="2200" b="1" kern="0" dirty="0" smtClean="0">
                <a:solidFill>
                  <a:srgbClr val="0066CC"/>
                </a:solidFill>
                <a:latin typeface="+mn-lt"/>
                <a:cs typeface="+mn-cs"/>
              </a:rPr>
              <a:t>barrier</a:t>
            </a:r>
            <a:endParaRPr lang="en-US" sz="2200" b="1" kern="0" dirty="0">
              <a:solidFill>
                <a:srgbClr val="0066CC"/>
              </a:solidFill>
              <a:latin typeface="+mn-lt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72029" y="2411939"/>
          <a:ext cx="6781800" cy="2549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4492"/>
                <a:gridCol w="1217246"/>
                <a:gridCol w="3130062"/>
              </a:tblGrid>
              <a:tr h="297110">
                <a:tc>
                  <a:txBody>
                    <a:bodyPr/>
                    <a:lstStyle/>
                    <a:p>
                      <a:pPr algn="ctr"/>
                      <a:endParaRPr lang="en-US" sz="2000" baseline="0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0363" marR="10363" marT="9285" marB="9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Sub-400</a:t>
                      </a:r>
                      <a:r>
                        <a:rPr lang="en-US" sz="2000" baseline="30000" dirty="0" smtClean="0">
                          <a:latin typeface="+mn-lt"/>
                          <a:cs typeface="Times New Roman" pitchFamily="18" charset="0"/>
                        </a:rPr>
                        <a:t>o</a:t>
                      </a:r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C possible?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0363" marR="10363" marT="9285" marB="92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Method</a:t>
                      </a:r>
                    </a:p>
                  </a:txBody>
                  <a:tcPr marL="10363" marR="10363" marT="9285" marB="9285"/>
                </a:tc>
              </a:tr>
              <a:tr h="15783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Single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Crystal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Silicon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0363" marR="10363" marT="9285" marB="9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Yes</a:t>
                      </a:r>
                      <a:endParaRPr lang="en-US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0363" marR="10363" marT="9285" marB="9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Ion-Cut</a:t>
                      </a:r>
                      <a:endParaRPr lang="en-US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0363" marR="10363" marT="9285" marB="9285"/>
                </a:tc>
              </a:tr>
              <a:tr h="15783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Shallow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Trench Isolation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0363" marR="10363" marT="9285" marB="9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Yes</a:t>
                      </a:r>
                      <a:endParaRPr lang="en-US" sz="2000" baseline="30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0363" marR="10363" marT="9285" marB="92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Radical Oxidation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, HDP</a:t>
                      </a:r>
                      <a:endParaRPr lang="en-US" sz="2000" baseline="30000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0363" marR="10363" marT="9285" marB="9285"/>
                </a:tc>
              </a:tr>
              <a:tr h="15783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High</a:t>
                      </a:r>
                      <a:r>
                        <a:rPr lang="en-US" sz="2000" baseline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k/Metal Gate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0363" marR="10363" marT="9285" marB="9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Yes</a:t>
                      </a:r>
                      <a:endParaRPr lang="en-US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0363" marR="10363" marT="9285" marB="9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ALD/CVD/PVD</a:t>
                      </a:r>
                      <a:endParaRPr lang="en-US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0363" marR="10363" marT="9285" marB="9285"/>
                </a:tc>
              </a:tr>
              <a:tr h="15783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Source-Drain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Dopant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activation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0363" marR="10363" marT="9285" marB="9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No</a:t>
                      </a:r>
                      <a:endParaRPr lang="en-US" sz="200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0363" marR="10363" marT="9285" marB="92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&gt;750</a:t>
                      </a:r>
                      <a:r>
                        <a:rPr lang="en-US" sz="2000" baseline="300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o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C anneal</a:t>
                      </a:r>
                    </a:p>
                  </a:txBody>
                  <a:tcPr marL="10363" marR="10363" marT="9285" marB="9285"/>
                </a:tc>
              </a:tr>
              <a:tr h="15783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Contacts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0363" marR="10363" marT="9285" marB="9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Yes</a:t>
                      </a:r>
                      <a:endParaRPr lang="en-US" sz="200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0363" marR="10363" marT="9285" marB="92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Nickel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Silicide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0363" marR="10363" marT="9285" marB="928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76" y="260570"/>
            <a:ext cx="8686800" cy="1143000"/>
          </a:xfrm>
        </p:spPr>
        <p:txBody>
          <a:bodyPr/>
          <a:lstStyle/>
          <a:p>
            <a:r>
              <a:rPr lang="en-US" b="1" dirty="0" smtClean="0"/>
              <a:t>One path to solving the </a:t>
            </a:r>
            <a:r>
              <a:rPr lang="en-US" b="1" dirty="0" err="1" smtClean="0"/>
              <a:t>dopant</a:t>
            </a:r>
            <a:r>
              <a:rPr lang="en-US" b="1" dirty="0" smtClean="0"/>
              <a:t> activation problem: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Recessed Channel Transistors with Activation before Layer Transfer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MonolithIC 3D</a:t>
            </a:r>
            <a:r>
              <a:rPr lang="en-US" dirty="0" smtClean="0">
                <a:sym typeface="Symbol" pitchFamily="18" charset="2"/>
              </a:rPr>
              <a:t></a:t>
            </a:r>
            <a:r>
              <a:rPr lang="en-US" dirty="0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29126" y="2971800"/>
            <a:ext cx="1143000" cy="457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Arial Narrow" pitchFamily="34" charset="0"/>
              </a:rPr>
              <a:t>p- Si wafer</a:t>
            </a:r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1712028" y="1709058"/>
            <a:ext cx="28744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u="sng" dirty="0" smtClean="0">
                <a:latin typeface="Arial Narrow" pitchFamily="34" charset="0"/>
              </a:rPr>
              <a:t>Idea 1</a:t>
            </a:r>
            <a:r>
              <a:rPr lang="en-US" sz="1600" b="1" dirty="0" smtClean="0">
                <a:latin typeface="Arial Narrow" pitchFamily="34" charset="0"/>
              </a:rPr>
              <a:t>: Activate </a:t>
            </a:r>
            <a:r>
              <a:rPr lang="en-US" sz="1600" b="1" dirty="0" err="1" smtClean="0">
                <a:latin typeface="Arial Narrow" pitchFamily="34" charset="0"/>
              </a:rPr>
              <a:t>dopants</a:t>
            </a:r>
            <a:r>
              <a:rPr lang="en-US" sz="1600" b="1" dirty="0" smtClean="0">
                <a:latin typeface="Arial Narrow" pitchFamily="34" charset="0"/>
              </a:rPr>
              <a:t> before layer transfer</a:t>
            </a:r>
            <a:endParaRPr lang="en-US" sz="1600" b="1" dirty="0">
              <a:latin typeface="Arial Narrow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4853227" y="2476500"/>
            <a:ext cx="2286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081033" y="2475706"/>
            <a:ext cx="2286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5309633" y="2475706"/>
            <a:ext cx="2286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5538233" y="2475706"/>
            <a:ext cx="2286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5768420" y="2475706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29126" y="2895600"/>
            <a:ext cx="1143000" cy="762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3367326" y="2743200"/>
            <a:ext cx="152400" cy="1508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8"/>
          <p:cNvSpPr txBox="1">
            <a:spLocks noChangeArrowheads="1"/>
          </p:cNvSpPr>
          <p:nvPr/>
        </p:nvSpPr>
        <p:spPr bwMode="auto">
          <a:xfrm>
            <a:off x="2986326" y="2481263"/>
            <a:ext cx="685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Oxide</a:t>
            </a:r>
          </a:p>
        </p:txBody>
      </p:sp>
      <p:sp>
        <p:nvSpPr>
          <p:cNvPr id="16" name="TextBox 41"/>
          <p:cNvSpPr txBox="1">
            <a:spLocks noChangeArrowheads="1"/>
          </p:cNvSpPr>
          <p:nvPr/>
        </p:nvSpPr>
        <p:spPr bwMode="auto">
          <a:xfrm>
            <a:off x="6001657" y="2952977"/>
            <a:ext cx="685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itchFamily="34" charset="0"/>
              </a:rPr>
              <a:t>H</a:t>
            </a:r>
          </a:p>
        </p:txBody>
      </p:sp>
      <p:sp>
        <p:nvSpPr>
          <p:cNvPr id="17" name="TextBox 42"/>
          <p:cNvSpPr txBox="1">
            <a:spLocks noChangeArrowheads="1"/>
          </p:cNvSpPr>
          <p:nvPr/>
        </p:nvSpPr>
        <p:spPr bwMode="auto">
          <a:xfrm>
            <a:off x="344711" y="3844382"/>
            <a:ext cx="27323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u="sng" dirty="0" smtClean="0">
                <a:latin typeface="Arial Narrow" pitchFamily="34" charset="0"/>
              </a:rPr>
              <a:t>Idea 2:</a:t>
            </a:r>
            <a:r>
              <a:rPr lang="en-US" sz="1600" b="1" dirty="0" smtClean="0">
                <a:latin typeface="Arial Narrow" pitchFamily="34" charset="0"/>
              </a:rPr>
              <a:t> Recessed channel transistors @ sub-400</a:t>
            </a:r>
            <a:r>
              <a:rPr lang="en-US" sz="1600" b="1" baseline="30000" dirty="0" smtClean="0">
                <a:latin typeface="Arial Narrow" pitchFamily="34" charset="0"/>
              </a:rPr>
              <a:t>o</a:t>
            </a:r>
            <a:r>
              <a:rPr lang="en-US" sz="1600" b="1" dirty="0" smtClean="0">
                <a:latin typeface="Arial Narrow" pitchFamily="34" charset="0"/>
              </a:rPr>
              <a:t>C</a:t>
            </a:r>
            <a:endParaRPr lang="en-US" sz="1600" b="1" dirty="0">
              <a:latin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32180" y="2714172"/>
            <a:ext cx="1143000" cy="762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80122" y="4865972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408722" y="4865972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637322" y="4865972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865922" y="4865972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018322" y="4865972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246922" y="4865972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180122" y="4713572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408722" y="4713572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637322" y="4713572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865922" y="4713572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018322" y="4713572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46922" y="4713572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TextBox 107"/>
          <p:cNvSpPr txBox="1">
            <a:spLocks noChangeArrowheads="1"/>
          </p:cNvSpPr>
          <p:nvPr/>
        </p:nvSpPr>
        <p:spPr bwMode="auto">
          <a:xfrm>
            <a:off x="6052458" y="5036458"/>
            <a:ext cx="2710542" cy="923330"/>
          </a:xfrm>
          <a:prstGeom prst="rect">
            <a:avLst/>
          </a:prstGeom>
          <a:noFill/>
          <a:ln w="9525">
            <a:solidFill>
              <a:schemeClr val="accent3">
                <a:lumMod val="6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latin typeface="Arial Narrow" pitchFamily="34" charset="0"/>
              </a:rPr>
              <a:t> Minimum feature size TSVs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latin typeface="Arial Narrow" pitchFamily="34" charset="0"/>
              </a:rPr>
              <a:t> All </a:t>
            </a:r>
            <a:r>
              <a:rPr lang="en-US" i="1" dirty="0">
                <a:latin typeface="Arial Narrow" pitchFamily="34" charset="0"/>
              </a:rPr>
              <a:t>steps </a:t>
            </a:r>
            <a:r>
              <a:rPr lang="en-US" i="1" dirty="0" smtClean="0">
                <a:latin typeface="Arial Narrow" pitchFamily="34" charset="0"/>
              </a:rPr>
              <a:t>after layer transfer to Cu/low k @ </a:t>
            </a:r>
            <a:r>
              <a:rPr lang="en-US" i="1" dirty="0">
                <a:latin typeface="Arial Narrow" pitchFamily="34" charset="0"/>
              </a:rPr>
              <a:t>&lt; 400</a:t>
            </a:r>
            <a:r>
              <a:rPr lang="en-US" i="1" baseline="30000" dirty="0">
                <a:latin typeface="Arial Narrow" pitchFamily="34" charset="0"/>
              </a:rPr>
              <a:t>o</a:t>
            </a:r>
            <a:r>
              <a:rPr lang="en-US" i="1" dirty="0">
                <a:latin typeface="Arial Narrow" pitchFamily="34" charset="0"/>
              </a:rPr>
              <a:t>C!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529126" y="3048000"/>
            <a:ext cx="1143000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TextBox 109"/>
          <p:cNvSpPr txBox="1">
            <a:spLocks noChangeArrowheads="1"/>
          </p:cNvSpPr>
          <p:nvPr/>
        </p:nvSpPr>
        <p:spPr bwMode="auto">
          <a:xfrm>
            <a:off x="2148126" y="3090863"/>
            <a:ext cx="685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n+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2452926" y="3125788"/>
            <a:ext cx="304800" cy="74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11"/>
          <p:cNvSpPr txBox="1">
            <a:spLocks noChangeArrowheads="1"/>
          </p:cNvSpPr>
          <p:nvPr/>
        </p:nvSpPr>
        <p:spPr bwMode="auto">
          <a:xfrm>
            <a:off x="2148126" y="26670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p</a:t>
            </a:r>
            <a:endParaRPr lang="en-US" dirty="0">
              <a:latin typeface="Arial Narrow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2452926" y="2895600"/>
            <a:ext cx="3048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815126" y="2971800"/>
            <a:ext cx="1143000" cy="457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Arial Narrow" pitchFamily="34" charset="0"/>
              </a:rPr>
              <a:t>p- Si wafer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815126" y="2895600"/>
            <a:ext cx="1143000" cy="762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815126" y="3048000"/>
            <a:ext cx="1143000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4815126" y="3122613"/>
            <a:ext cx="1143000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18"/>
          <p:cNvSpPr txBox="1">
            <a:spLocks noChangeArrowheads="1"/>
          </p:cNvSpPr>
          <p:nvPr/>
        </p:nvSpPr>
        <p:spPr bwMode="auto">
          <a:xfrm>
            <a:off x="4510326" y="27432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p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42" name="TextBox 120"/>
          <p:cNvSpPr txBox="1">
            <a:spLocks noChangeArrowheads="1"/>
          </p:cNvSpPr>
          <p:nvPr/>
        </p:nvSpPr>
        <p:spPr bwMode="auto">
          <a:xfrm>
            <a:off x="4510326" y="2971800"/>
            <a:ext cx="68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n+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032180" y="2409372"/>
            <a:ext cx="1143000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Arial Narrow" pitchFamily="34" charset="0"/>
              </a:rPr>
              <a:t>n+ Si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032180" y="2561772"/>
            <a:ext cx="1143000" cy="152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 Narrow" pitchFamily="34" charset="0"/>
              </a:rPr>
              <a:t>p </a:t>
            </a:r>
            <a:r>
              <a:rPr lang="en-US" sz="1400" b="1" dirty="0">
                <a:solidFill>
                  <a:schemeClr val="tx1"/>
                </a:solidFill>
                <a:latin typeface="Arial Narrow" pitchFamily="34" charset="0"/>
              </a:rPr>
              <a:t>Si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458" y="4896846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45"/>
          <p:cNvSpPr/>
          <p:nvPr/>
        </p:nvSpPr>
        <p:spPr>
          <a:xfrm>
            <a:off x="1175658" y="5049246"/>
            <a:ext cx="228600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937658" y="5049246"/>
            <a:ext cx="228600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TextBox 133"/>
          <p:cNvSpPr txBox="1">
            <a:spLocks noChangeArrowheads="1"/>
          </p:cNvSpPr>
          <p:nvPr/>
        </p:nvSpPr>
        <p:spPr bwMode="auto">
          <a:xfrm>
            <a:off x="1099458" y="4973046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n+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0122" y="5018372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49"/>
          <p:cNvSpPr/>
          <p:nvPr/>
        </p:nvSpPr>
        <p:spPr>
          <a:xfrm>
            <a:off x="4256322" y="5170772"/>
            <a:ext cx="228600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018322" y="5170772"/>
            <a:ext cx="228600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TextBox 139"/>
          <p:cNvSpPr txBox="1">
            <a:spLocks noChangeArrowheads="1"/>
          </p:cNvSpPr>
          <p:nvPr/>
        </p:nvSpPr>
        <p:spPr bwMode="auto">
          <a:xfrm>
            <a:off x="4180122" y="5094572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n+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256322" y="5399372"/>
            <a:ext cx="228600" cy="152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TextBox 141"/>
          <p:cNvSpPr txBox="1">
            <a:spLocks noChangeArrowheads="1"/>
          </p:cNvSpPr>
          <p:nvPr/>
        </p:nvSpPr>
        <p:spPr bwMode="auto">
          <a:xfrm>
            <a:off x="4180122" y="5246972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p</a:t>
            </a:r>
            <a:endParaRPr lang="en-US" sz="1400" b="1" dirty="0">
              <a:latin typeface="Arial Narrow" pitchFamily="34" charset="0"/>
            </a:endParaRPr>
          </a:p>
        </p:txBody>
      </p:sp>
      <p:grpSp>
        <p:nvGrpSpPr>
          <p:cNvPr id="3" name="Group 113"/>
          <p:cNvGrpSpPr>
            <a:grpSpLocks/>
          </p:cNvGrpSpPr>
          <p:nvPr/>
        </p:nvGrpSpPr>
        <p:grpSpPr bwMode="auto">
          <a:xfrm>
            <a:off x="457206" y="2667000"/>
            <a:ext cx="1219200" cy="762000"/>
            <a:chOff x="914400" y="2590800"/>
            <a:chExt cx="1295400" cy="989052"/>
          </a:xfrm>
        </p:grpSpPr>
        <p:sp>
          <p:nvSpPr>
            <p:cNvPr id="57" name="Rectangle 56"/>
            <p:cNvSpPr/>
            <p:nvPr/>
          </p:nvSpPr>
          <p:spPr>
            <a:xfrm>
              <a:off x="914400" y="2819519"/>
              <a:ext cx="457101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 flipH="1">
              <a:off x="1219697" y="2895758"/>
              <a:ext cx="45541" cy="15247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523306" y="2590800"/>
              <a:ext cx="534689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990303" y="2590800"/>
              <a:ext cx="153491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 flipH="1">
              <a:off x="1934865" y="2590800"/>
              <a:ext cx="45541" cy="45743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295598" y="2590800"/>
              <a:ext cx="75903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523306" y="2590800"/>
              <a:ext cx="77589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3048001"/>
              <a:ext cx="1295400" cy="53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Rectangle 64"/>
            <p:cNvSpPr/>
            <p:nvPr/>
          </p:nvSpPr>
          <p:spPr>
            <a:xfrm>
              <a:off x="1676797" y="2819519"/>
              <a:ext cx="75903" cy="38119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600895" y="2819519"/>
              <a:ext cx="303609" cy="906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447403" y="2819519"/>
              <a:ext cx="75903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057995" y="2819519"/>
              <a:ext cx="75903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057995" y="2590800"/>
              <a:ext cx="75903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5" name="Group 153"/>
          <p:cNvGrpSpPr>
            <a:grpSpLocks/>
          </p:cNvGrpSpPr>
          <p:nvPr/>
        </p:nvGrpSpPr>
        <p:grpSpPr bwMode="auto">
          <a:xfrm>
            <a:off x="7032180" y="2866572"/>
            <a:ext cx="1219200" cy="685800"/>
            <a:chOff x="914400" y="2590800"/>
            <a:chExt cx="1295400" cy="989052"/>
          </a:xfrm>
        </p:grpSpPr>
        <p:sp>
          <p:nvSpPr>
            <p:cNvPr id="71" name="Rectangle 70"/>
            <p:cNvSpPr/>
            <p:nvPr/>
          </p:nvSpPr>
          <p:spPr>
            <a:xfrm>
              <a:off x="914400" y="2819747"/>
              <a:ext cx="457101" cy="755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 flipH="1">
              <a:off x="1219697" y="2895301"/>
              <a:ext cx="45541" cy="15339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523306" y="2590800"/>
              <a:ext cx="534689" cy="755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90303" y="2590800"/>
              <a:ext cx="153491" cy="755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 flipH="1">
              <a:off x="1934865" y="2590800"/>
              <a:ext cx="45541" cy="45789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295598" y="2590800"/>
              <a:ext cx="75903" cy="755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523306" y="2590800"/>
              <a:ext cx="77589" cy="755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3048001"/>
              <a:ext cx="1295400" cy="53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Rectangle 78"/>
            <p:cNvSpPr/>
            <p:nvPr/>
          </p:nvSpPr>
          <p:spPr>
            <a:xfrm>
              <a:off x="1676797" y="2819747"/>
              <a:ext cx="75903" cy="38005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600895" y="2819747"/>
              <a:ext cx="303609" cy="9157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447403" y="2819747"/>
              <a:ext cx="75903" cy="755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057995" y="2819747"/>
              <a:ext cx="75903" cy="755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057995" y="2590800"/>
              <a:ext cx="75903" cy="755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6" name="Group 167"/>
          <p:cNvGrpSpPr>
            <a:grpSpLocks/>
          </p:cNvGrpSpPr>
          <p:nvPr/>
        </p:nvGrpSpPr>
        <p:grpSpPr bwMode="auto">
          <a:xfrm>
            <a:off x="1099458" y="5531844"/>
            <a:ext cx="1219200" cy="762000"/>
            <a:chOff x="914400" y="2590800"/>
            <a:chExt cx="1295400" cy="989052"/>
          </a:xfrm>
        </p:grpSpPr>
        <p:sp>
          <p:nvSpPr>
            <p:cNvPr id="85" name="Rectangle 84"/>
            <p:cNvSpPr/>
            <p:nvPr/>
          </p:nvSpPr>
          <p:spPr>
            <a:xfrm>
              <a:off x="914400" y="2819519"/>
              <a:ext cx="457101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 flipH="1">
              <a:off x="1219697" y="2895758"/>
              <a:ext cx="45541" cy="15247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523306" y="2590800"/>
              <a:ext cx="534689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990303" y="2590800"/>
              <a:ext cx="153491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 flipH="1">
              <a:off x="1934865" y="2590800"/>
              <a:ext cx="45541" cy="45743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295598" y="2590800"/>
              <a:ext cx="75903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523306" y="2590800"/>
              <a:ext cx="77589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3048001"/>
              <a:ext cx="1295400" cy="53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" name="Rectangle 92"/>
            <p:cNvSpPr/>
            <p:nvPr/>
          </p:nvSpPr>
          <p:spPr>
            <a:xfrm>
              <a:off x="1676797" y="2819519"/>
              <a:ext cx="75903" cy="38119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600895" y="2819519"/>
              <a:ext cx="303609" cy="906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447403" y="2819519"/>
              <a:ext cx="75903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057995" y="2819519"/>
              <a:ext cx="75903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057995" y="2590800"/>
              <a:ext cx="75903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98" name="Rectangle 97"/>
          <p:cNvSpPr/>
          <p:nvPr/>
        </p:nvSpPr>
        <p:spPr>
          <a:xfrm>
            <a:off x="1175658" y="5201646"/>
            <a:ext cx="228600" cy="152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TextBox 183"/>
          <p:cNvSpPr txBox="1">
            <a:spLocks noChangeArrowheads="1"/>
          </p:cNvSpPr>
          <p:nvPr/>
        </p:nvSpPr>
        <p:spPr bwMode="auto">
          <a:xfrm>
            <a:off x="1099458" y="5125446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p</a:t>
            </a:r>
            <a:endParaRPr lang="en-US" sz="1400" b="1" dirty="0">
              <a:latin typeface="Arial Narrow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5181603" y="5167087"/>
            <a:ext cx="203197" cy="391886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185"/>
          <p:cNvGrpSpPr>
            <a:grpSpLocks/>
          </p:cNvGrpSpPr>
          <p:nvPr/>
        </p:nvGrpSpPr>
        <p:grpSpPr bwMode="auto">
          <a:xfrm>
            <a:off x="4180122" y="5667884"/>
            <a:ext cx="1219200" cy="762000"/>
            <a:chOff x="914400" y="2590800"/>
            <a:chExt cx="1295400" cy="989052"/>
          </a:xfrm>
        </p:grpSpPr>
        <p:sp>
          <p:nvSpPr>
            <p:cNvPr id="101" name="Rectangle 100"/>
            <p:cNvSpPr/>
            <p:nvPr/>
          </p:nvSpPr>
          <p:spPr>
            <a:xfrm>
              <a:off x="914400" y="2819519"/>
              <a:ext cx="457101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 flipH="1">
              <a:off x="1219697" y="2895758"/>
              <a:ext cx="45541" cy="15247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523306" y="2590800"/>
              <a:ext cx="534689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990303" y="2590800"/>
              <a:ext cx="153491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 flipH="1">
              <a:off x="1934865" y="2590800"/>
              <a:ext cx="45541" cy="45743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295598" y="2590800"/>
              <a:ext cx="75903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523306" y="2590800"/>
              <a:ext cx="77589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0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3048001"/>
              <a:ext cx="1295400" cy="53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" name="Rectangle 108"/>
            <p:cNvSpPr/>
            <p:nvPr/>
          </p:nvSpPr>
          <p:spPr>
            <a:xfrm>
              <a:off x="1676797" y="2819519"/>
              <a:ext cx="75903" cy="38119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600895" y="2819519"/>
              <a:ext cx="303609" cy="906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447403" y="2819519"/>
              <a:ext cx="75903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057995" y="2819519"/>
              <a:ext cx="75903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057995" y="2590800"/>
              <a:ext cx="75903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14" name="TextBox 42"/>
          <p:cNvSpPr txBox="1">
            <a:spLocks noChangeArrowheads="1"/>
          </p:cNvSpPr>
          <p:nvPr/>
        </p:nvSpPr>
        <p:spPr bwMode="auto">
          <a:xfrm>
            <a:off x="2955320" y="3797529"/>
            <a:ext cx="35615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u="sng" dirty="0" smtClean="0">
                <a:latin typeface="Arial Narrow" pitchFamily="34" charset="0"/>
              </a:rPr>
              <a:t>Idea 3</a:t>
            </a:r>
            <a:r>
              <a:rPr lang="en-US" sz="1600" b="1" dirty="0" smtClean="0">
                <a:latin typeface="Arial Narrow" pitchFamily="34" charset="0"/>
              </a:rPr>
              <a:t>: Thin-film Si </a:t>
            </a:r>
            <a:r>
              <a:rPr lang="en-US" sz="1600" b="1" dirty="0" smtClean="0">
                <a:latin typeface="Arial Narrow" pitchFamily="34" charset="0"/>
                <a:sym typeface="Wingdings" pitchFamily="2" charset="2"/>
              </a:rPr>
              <a:t></a:t>
            </a:r>
            <a:r>
              <a:rPr lang="en-US" sz="1600" b="1" dirty="0" smtClean="0">
                <a:latin typeface="Arial Narrow" pitchFamily="34" charset="0"/>
              </a:rPr>
              <a:t> perfect alignment. TSVs minimum feature size.</a:t>
            </a:r>
            <a:endParaRPr lang="en-US" sz="1600" b="1" dirty="0">
              <a:latin typeface="Arial Narrow" pitchFamily="34" charset="0"/>
            </a:endParaRPr>
          </a:p>
        </p:txBody>
      </p:sp>
      <p:sp>
        <p:nvSpPr>
          <p:cNvPr id="115" name="TextBox 23"/>
          <p:cNvSpPr txBox="1">
            <a:spLocks noChangeArrowheads="1"/>
          </p:cNvSpPr>
          <p:nvPr/>
        </p:nvSpPr>
        <p:spPr bwMode="auto">
          <a:xfrm>
            <a:off x="6066974" y="1698175"/>
            <a:ext cx="274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Arial Narrow" pitchFamily="34" charset="0"/>
              </a:rPr>
              <a:t>Layer transfer of un-patterned film. No alignment issues.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2111895" y="5029207"/>
            <a:ext cx="159657" cy="391886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1103094" y="5392057"/>
            <a:ext cx="1190163" cy="79828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4187382" y="5544458"/>
            <a:ext cx="1190163" cy="79828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" name="Rectangle 121"/>
          <p:cNvSpPr/>
          <p:nvPr/>
        </p:nvSpPr>
        <p:spPr bwMode="auto">
          <a:xfrm flipH="1">
            <a:off x="5234900" y="4876799"/>
            <a:ext cx="62813" cy="8563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Recessed channel transistors used in manufacturing today</a:t>
            </a:r>
            <a:br>
              <a:rPr lang="en-US" sz="2400" dirty="0" smtClean="0"/>
            </a:br>
            <a:r>
              <a:rPr lang="en-US" sz="2400" dirty="0" smtClean="0">
                <a:sym typeface="Wingdings" pitchFamily="2" charset="2"/>
              </a:rPr>
              <a:t> easier adoption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F6C004-365A-4C13-9FE3-75E54FE47BB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2705100"/>
            <a:ext cx="2438400" cy="838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476500"/>
            <a:ext cx="2438400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rapezoid 7"/>
          <p:cNvSpPr/>
          <p:nvPr/>
        </p:nvSpPr>
        <p:spPr>
          <a:xfrm rot="10800000">
            <a:off x="1676400" y="2476500"/>
            <a:ext cx="914400" cy="457200"/>
          </a:xfrm>
          <a:prstGeom prst="trapezoid">
            <a:avLst/>
          </a:prstGeom>
          <a:solidFill>
            <a:srgbClr val="FF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0" y="2400300"/>
            <a:ext cx="1219200" cy="76200"/>
          </a:xfrm>
          <a:prstGeom prst="rect">
            <a:avLst/>
          </a:prstGeom>
          <a:solidFill>
            <a:srgbClr val="FF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rapezoid 9"/>
          <p:cNvSpPr/>
          <p:nvPr/>
        </p:nvSpPr>
        <p:spPr>
          <a:xfrm rot="10800000">
            <a:off x="1676400" y="2171700"/>
            <a:ext cx="914400" cy="685800"/>
          </a:xfrm>
          <a:prstGeom prst="trapezoid">
            <a:avLst/>
          </a:prstGeom>
          <a:solidFill>
            <a:srgbClr val="676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0" y="2171700"/>
            <a:ext cx="1219200" cy="228600"/>
          </a:xfrm>
          <a:prstGeom prst="rect">
            <a:avLst/>
          </a:prstGeom>
          <a:solidFill>
            <a:srgbClr val="676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810" name="TextBox 116"/>
          <p:cNvSpPr txBox="1">
            <a:spLocks noChangeArrowheads="1"/>
          </p:cNvSpPr>
          <p:nvPr/>
        </p:nvSpPr>
        <p:spPr bwMode="auto">
          <a:xfrm>
            <a:off x="1143000" y="2552700"/>
            <a:ext cx="68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n+</a:t>
            </a:r>
          </a:p>
        </p:txBody>
      </p:sp>
      <p:sp>
        <p:nvSpPr>
          <p:cNvPr id="76811" name="TextBox 117"/>
          <p:cNvSpPr txBox="1">
            <a:spLocks noChangeArrowheads="1"/>
          </p:cNvSpPr>
          <p:nvPr/>
        </p:nvSpPr>
        <p:spPr bwMode="auto">
          <a:xfrm>
            <a:off x="2743200" y="2552700"/>
            <a:ext cx="68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n+</a:t>
            </a:r>
          </a:p>
        </p:txBody>
      </p:sp>
      <p:sp>
        <p:nvSpPr>
          <p:cNvPr id="76812" name="TextBox 118"/>
          <p:cNvSpPr txBox="1">
            <a:spLocks noChangeArrowheads="1"/>
          </p:cNvSpPr>
          <p:nvPr/>
        </p:nvSpPr>
        <p:spPr bwMode="auto">
          <a:xfrm>
            <a:off x="1981200" y="3009900"/>
            <a:ext cx="685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p</a:t>
            </a:r>
          </a:p>
        </p:txBody>
      </p:sp>
      <p:sp>
        <p:nvSpPr>
          <p:cNvPr id="76813" name="TextBox 119"/>
          <p:cNvSpPr txBox="1">
            <a:spLocks noChangeArrowheads="1"/>
          </p:cNvSpPr>
          <p:nvPr/>
        </p:nvSpPr>
        <p:spPr bwMode="auto">
          <a:xfrm>
            <a:off x="1800225" y="2193925"/>
            <a:ext cx="957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GATE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10200" y="2705100"/>
            <a:ext cx="2438400" cy="838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10200" y="2476500"/>
            <a:ext cx="2438400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19800" y="2400300"/>
            <a:ext cx="1219200" cy="76200"/>
          </a:xfrm>
          <a:prstGeom prst="rect">
            <a:avLst/>
          </a:prstGeom>
          <a:solidFill>
            <a:srgbClr val="FF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19800" y="2171700"/>
            <a:ext cx="1219200" cy="228600"/>
          </a:xfrm>
          <a:prstGeom prst="rect">
            <a:avLst/>
          </a:prstGeom>
          <a:solidFill>
            <a:srgbClr val="676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818" name="TextBox 127"/>
          <p:cNvSpPr txBox="1">
            <a:spLocks noChangeArrowheads="1"/>
          </p:cNvSpPr>
          <p:nvPr/>
        </p:nvSpPr>
        <p:spPr bwMode="auto">
          <a:xfrm>
            <a:off x="5638800" y="2552700"/>
            <a:ext cx="68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n+</a:t>
            </a:r>
          </a:p>
        </p:txBody>
      </p:sp>
      <p:sp>
        <p:nvSpPr>
          <p:cNvPr id="76819" name="TextBox 128"/>
          <p:cNvSpPr txBox="1">
            <a:spLocks noChangeArrowheads="1"/>
          </p:cNvSpPr>
          <p:nvPr/>
        </p:nvSpPr>
        <p:spPr bwMode="auto">
          <a:xfrm>
            <a:off x="7239000" y="2552700"/>
            <a:ext cx="68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n+</a:t>
            </a:r>
          </a:p>
        </p:txBody>
      </p:sp>
      <p:sp>
        <p:nvSpPr>
          <p:cNvPr id="76820" name="TextBox 129"/>
          <p:cNvSpPr txBox="1">
            <a:spLocks noChangeArrowheads="1"/>
          </p:cNvSpPr>
          <p:nvPr/>
        </p:nvSpPr>
        <p:spPr bwMode="auto">
          <a:xfrm>
            <a:off x="5632450" y="3086100"/>
            <a:ext cx="685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p</a:t>
            </a:r>
          </a:p>
        </p:txBody>
      </p:sp>
      <p:sp>
        <p:nvSpPr>
          <p:cNvPr id="76821" name="TextBox 130"/>
          <p:cNvSpPr txBox="1">
            <a:spLocks noChangeArrowheads="1"/>
          </p:cNvSpPr>
          <p:nvPr/>
        </p:nvSpPr>
        <p:spPr bwMode="auto">
          <a:xfrm>
            <a:off x="6324600" y="2247900"/>
            <a:ext cx="68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GATE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24600" y="2400300"/>
            <a:ext cx="685800" cy="685800"/>
          </a:xfrm>
          <a:prstGeom prst="rect">
            <a:avLst/>
          </a:prstGeom>
          <a:solidFill>
            <a:srgbClr val="FF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400800" y="2324100"/>
            <a:ext cx="533400" cy="762000"/>
          </a:xfrm>
          <a:prstGeom prst="rect">
            <a:avLst/>
          </a:prstGeom>
          <a:solidFill>
            <a:srgbClr val="676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Flowchart: Delay 25"/>
          <p:cNvSpPr/>
          <p:nvPr/>
        </p:nvSpPr>
        <p:spPr>
          <a:xfrm rot="5400000">
            <a:off x="6477000" y="2857500"/>
            <a:ext cx="381000" cy="685800"/>
          </a:xfrm>
          <a:prstGeom prst="flowChartDelay">
            <a:avLst/>
          </a:prstGeom>
          <a:solidFill>
            <a:srgbClr val="FF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Flowchart: Delay 26"/>
          <p:cNvSpPr/>
          <p:nvPr/>
        </p:nvSpPr>
        <p:spPr>
          <a:xfrm rot="5400000">
            <a:off x="6477000" y="2857500"/>
            <a:ext cx="381000" cy="533400"/>
          </a:xfrm>
          <a:prstGeom prst="flowChartDelay">
            <a:avLst/>
          </a:prstGeom>
          <a:solidFill>
            <a:srgbClr val="676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826" name="TextBox 136"/>
          <p:cNvSpPr txBox="1">
            <a:spLocks noChangeArrowheads="1"/>
          </p:cNvSpPr>
          <p:nvPr/>
        </p:nvSpPr>
        <p:spPr bwMode="auto">
          <a:xfrm>
            <a:off x="6324600" y="2109788"/>
            <a:ext cx="962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GATE</a:t>
            </a:r>
          </a:p>
        </p:txBody>
      </p:sp>
      <p:sp>
        <p:nvSpPr>
          <p:cNvPr id="76827" name="TextBox 137"/>
          <p:cNvSpPr txBox="1">
            <a:spLocks noChangeArrowheads="1"/>
          </p:cNvSpPr>
          <p:nvPr/>
        </p:nvSpPr>
        <p:spPr bwMode="auto">
          <a:xfrm>
            <a:off x="228600" y="3963988"/>
            <a:ext cx="403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Arial Narrow" pitchFamily="34" charset="0"/>
              </a:rPr>
              <a:t>V-groove recessed channel transistor:                             Used in the </a:t>
            </a:r>
            <a:r>
              <a:rPr lang="en-US" sz="2000" b="1" dirty="0">
                <a:latin typeface="Arial Narrow" pitchFamily="34" charset="0"/>
              </a:rPr>
              <a:t>TFT industry </a:t>
            </a:r>
            <a:r>
              <a:rPr lang="en-US" sz="2000" dirty="0">
                <a:latin typeface="Arial Narrow" pitchFamily="34" charset="0"/>
              </a:rPr>
              <a:t>today</a:t>
            </a:r>
          </a:p>
        </p:txBody>
      </p:sp>
      <p:sp>
        <p:nvSpPr>
          <p:cNvPr id="76828" name="TextBox 138"/>
          <p:cNvSpPr txBox="1">
            <a:spLocks noChangeArrowheads="1"/>
          </p:cNvSpPr>
          <p:nvPr/>
        </p:nvSpPr>
        <p:spPr bwMode="auto">
          <a:xfrm>
            <a:off x="4719638" y="3816350"/>
            <a:ext cx="357981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Arial Narrow" pitchFamily="34" charset="0"/>
              </a:rPr>
              <a:t>RCAT recessed channel transistor:                          </a:t>
            </a:r>
          </a:p>
          <a:p>
            <a:pPr algn="ctr">
              <a:buFont typeface="Arial" charset="0"/>
              <a:buChar char="•"/>
            </a:pPr>
            <a:r>
              <a:rPr lang="en-US" dirty="0">
                <a:latin typeface="Arial Narrow" pitchFamily="34" charset="0"/>
              </a:rPr>
              <a:t> Used in </a:t>
            </a:r>
            <a:r>
              <a:rPr lang="en-US" b="1" dirty="0">
                <a:latin typeface="Arial Narrow" pitchFamily="34" charset="0"/>
              </a:rPr>
              <a:t>DRAM production </a:t>
            </a:r>
          </a:p>
          <a:p>
            <a:pPr algn="ctr"/>
            <a:r>
              <a:rPr lang="en-US" dirty="0">
                <a:latin typeface="Arial Narrow" pitchFamily="34" charset="0"/>
              </a:rPr>
              <a:t>@ 90nm, 60nm, 50nm nodes</a:t>
            </a:r>
          </a:p>
          <a:p>
            <a:pPr algn="ctr">
              <a:buFont typeface="Arial" charset="0"/>
              <a:buChar char="•"/>
            </a:pPr>
            <a:r>
              <a:rPr lang="en-US" dirty="0">
                <a:latin typeface="Arial Narrow" pitchFamily="34" charset="0"/>
              </a:rPr>
              <a:t> Longer channel length </a:t>
            </a:r>
            <a:r>
              <a:rPr lang="en-US" dirty="0">
                <a:latin typeface="Arial Narrow" pitchFamily="34" charset="0"/>
                <a:sym typeface="Wingdings" pitchFamily="2" charset="2"/>
              </a:rPr>
              <a:t> low leakage, at same footprint 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76829" name="TextBox 38"/>
          <p:cNvSpPr txBox="1">
            <a:spLocks noChangeArrowheads="1"/>
          </p:cNvSpPr>
          <p:nvPr/>
        </p:nvSpPr>
        <p:spPr bwMode="auto">
          <a:xfrm>
            <a:off x="4908550" y="5367338"/>
            <a:ext cx="3335338" cy="647700"/>
          </a:xfrm>
          <a:prstGeom prst="rect">
            <a:avLst/>
          </a:prstGeom>
          <a:noFill/>
          <a:ln w="9525">
            <a:solidFill>
              <a:schemeClr val="accent3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</a:rPr>
              <a:t>   J. Kim, et al. Samsung,  VLSI 2003</a:t>
            </a:r>
          </a:p>
          <a:p>
            <a:pPr algn="ctr"/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</a:rPr>
              <a:t>ITRS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RCATs vs. Planar Transistors:</a:t>
            </a:r>
            <a:br>
              <a:rPr lang="en-US" sz="2400" smtClean="0"/>
            </a:br>
            <a:r>
              <a:rPr lang="en-US" sz="2400" smtClean="0"/>
              <a:t>Experimental data from Samsung 88nm devices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8033EC-1EBB-4D73-9594-2F1C9363892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16438" y="2349500"/>
            <a:ext cx="4191000" cy="3643313"/>
          </a:xfrm>
          <a:prstGeom prst="roundRect">
            <a:avLst/>
          </a:prstGeom>
          <a:solidFill>
            <a:srgbClr val="9CD983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14338" y="17827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700" b="1" kern="0" dirty="0">
                <a:solidFill>
                  <a:srgbClr val="0066CC"/>
                </a:solidFill>
                <a:latin typeface="+mn-lt"/>
                <a:cs typeface="+mn-cs"/>
              </a:rPr>
              <a:t>From [J. Y. Kim, et al. (Samsung), VLSI Symposium, 2003]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5600" y="2320925"/>
            <a:ext cx="4033838" cy="3698875"/>
          </a:xfrm>
          <a:prstGeom prst="roundRect">
            <a:avLst/>
          </a:prstGeom>
          <a:solidFill>
            <a:srgbClr val="9CD983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78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2838" y="3179763"/>
            <a:ext cx="34385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2" name="TextBox 9"/>
          <p:cNvSpPr txBox="1">
            <a:spLocks noChangeArrowheads="1"/>
          </p:cNvSpPr>
          <p:nvPr/>
        </p:nvSpPr>
        <p:spPr bwMode="auto">
          <a:xfrm>
            <a:off x="4905375" y="2486025"/>
            <a:ext cx="3352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RCATs </a:t>
            </a:r>
            <a:r>
              <a:rPr lang="en-US">
                <a:latin typeface="Arial Narrow" pitchFamily="34" charset="0"/>
                <a:sym typeface="Wingdings" pitchFamily="2" charset="2"/>
              </a:rPr>
              <a:t> Less DIBL i.e. short-channel effects</a:t>
            </a:r>
            <a:endParaRPr lang="en-US">
              <a:latin typeface="Arial Narrow" pitchFamily="34" charset="0"/>
            </a:endParaRPr>
          </a:p>
        </p:txBody>
      </p:sp>
      <p:sp>
        <p:nvSpPr>
          <p:cNvPr id="77833" name="TextBox 10"/>
          <p:cNvSpPr txBox="1">
            <a:spLocks noChangeArrowheads="1"/>
          </p:cNvSpPr>
          <p:nvPr/>
        </p:nvSpPr>
        <p:spPr bwMode="auto">
          <a:xfrm>
            <a:off x="762000" y="2540000"/>
            <a:ext cx="4419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RCATs </a:t>
            </a:r>
            <a:r>
              <a:rPr lang="en-US">
                <a:latin typeface="Arial Narrow" pitchFamily="34" charset="0"/>
                <a:sym typeface="Wingdings" pitchFamily="2" charset="2"/>
              </a:rPr>
              <a:t> Less junction leakage</a:t>
            </a:r>
            <a:endParaRPr lang="en-US">
              <a:latin typeface="Arial Narrow" pitchFamily="34" charset="0"/>
            </a:endParaRPr>
          </a:p>
        </p:txBody>
      </p:sp>
      <p:pic>
        <p:nvPicPr>
          <p:cNvPr id="778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0" y="3122613"/>
            <a:ext cx="3419475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Presentation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85651" y="2018805"/>
            <a:ext cx="8229600" cy="4301815"/>
          </a:xfrm>
        </p:spPr>
        <p:txBody>
          <a:bodyPr/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b="1" dirty="0" smtClean="0"/>
              <a:t>Background  (and Reasons for Flash Interest in Monolithic 3D)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b="1" u="sng" dirty="0" smtClean="0"/>
              <a:t>Single-Crystal Silicon</a:t>
            </a:r>
            <a:r>
              <a:rPr lang="en-US" b="1" dirty="0" smtClean="0"/>
              <a:t> Monolithic 3D Technology for: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     - Memory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     - Logic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b="1" dirty="0" smtClean="0"/>
              <a:t>Risks and Challenges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b="1" dirty="0" smtClean="0"/>
              <a:t>Conclusions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4B76E7-D2D2-40DE-9FF4-1F6880A4C7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RCATs vs. Planar Transistors (contd.):</a:t>
            </a:r>
            <a:br>
              <a:rPr lang="en-US" sz="2400" smtClean="0"/>
            </a:br>
            <a:r>
              <a:rPr lang="en-US" sz="2400" smtClean="0"/>
              <a:t>Experimental data from Samsung 88nm devices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B9D609-3108-40F7-B35D-E995C99C9CF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14338" y="17827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700" b="1" kern="0" dirty="0">
                <a:solidFill>
                  <a:srgbClr val="0066CC"/>
                </a:solidFill>
                <a:latin typeface="+mn-lt"/>
                <a:cs typeface="+mn-cs"/>
              </a:rPr>
              <a:t>From [J. Y. Kim, et al. (Samsung), VLSI Symposium, 2003]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72000" y="2384425"/>
            <a:ext cx="4191000" cy="3733800"/>
          </a:xfrm>
          <a:prstGeom prst="roundRect">
            <a:avLst/>
          </a:prstGeom>
          <a:solidFill>
            <a:srgbClr val="9CD983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854" name="TextBox 13"/>
          <p:cNvSpPr txBox="1">
            <a:spLocks noChangeArrowheads="1"/>
          </p:cNvSpPr>
          <p:nvPr/>
        </p:nvSpPr>
        <p:spPr bwMode="auto">
          <a:xfrm>
            <a:off x="5173663" y="2613025"/>
            <a:ext cx="3352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RCATs </a:t>
            </a:r>
            <a:r>
              <a:rPr lang="en-US">
                <a:latin typeface="Arial Narrow" pitchFamily="34" charset="0"/>
                <a:sym typeface="Wingdings" pitchFamily="2" charset="2"/>
              </a:rPr>
              <a:t> Higher I/P capacitance</a:t>
            </a:r>
            <a:endParaRPr lang="en-US">
              <a:latin typeface="Arial Narrow" pitchFamily="34" charset="0"/>
            </a:endParaRPr>
          </a:p>
        </p:txBody>
      </p:sp>
      <p:pic>
        <p:nvPicPr>
          <p:cNvPr id="788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4600" y="3146425"/>
            <a:ext cx="34004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ounded Rectangle 15"/>
          <p:cNvSpPr/>
          <p:nvPr/>
        </p:nvSpPr>
        <p:spPr>
          <a:xfrm>
            <a:off x="422275" y="2398713"/>
            <a:ext cx="4037013" cy="3735387"/>
          </a:xfrm>
          <a:prstGeom prst="roundRect">
            <a:avLst/>
          </a:prstGeom>
          <a:solidFill>
            <a:srgbClr val="9CD983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857" name="TextBox 16"/>
          <p:cNvSpPr txBox="1">
            <a:spLocks noChangeArrowheads="1"/>
          </p:cNvSpPr>
          <p:nvPr/>
        </p:nvSpPr>
        <p:spPr bwMode="auto">
          <a:xfrm>
            <a:off x="569913" y="2598738"/>
            <a:ext cx="38338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itchFamily="34" charset="0"/>
              </a:rPr>
              <a:t>RCATs </a:t>
            </a:r>
            <a:r>
              <a:rPr lang="en-US" dirty="0">
                <a:latin typeface="Arial Narrow" pitchFamily="34" charset="0"/>
                <a:sym typeface="Wingdings" pitchFamily="2" charset="2"/>
              </a:rPr>
              <a:t> Similar drive current to standard </a:t>
            </a:r>
            <a:r>
              <a:rPr lang="en-US" dirty="0" smtClean="0">
                <a:latin typeface="Arial Narrow" pitchFamily="34" charset="0"/>
                <a:sym typeface="Wingdings" pitchFamily="2" charset="2"/>
              </a:rPr>
              <a:t>MOSFETs </a:t>
            </a:r>
            <a:endParaRPr lang="en-US" baseline="-25000" dirty="0">
              <a:latin typeface="Arial Narrow" pitchFamily="34" charset="0"/>
            </a:endParaRPr>
          </a:p>
        </p:txBody>
      </p:sp>
      <p:pic>
        <p:nvPicPr>
          <p:cNvPr id="7885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75" y="3597275"/>
            <a:ext cx="359092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IntSim: The CAD tool used for our simulation study</a:t>
            </a:r>
            <a:br>
              <a:rPr lang="en-US" sz="2400" dirty="0" smtClean="0"/>
            </a:br>
            <a:r>
              <a:rPr lang="en-US" sz="2400" dirty="0" smtClean="0"/>
              <a:t>[D. C. </a:t>
            </a:r>
            <a:r>
              <a:rPr lang="en-US" sz="2400" dirty="0" err="1" smtClean="0"/>
              <a:t>Sekar</a:t>
            </a:r>
            <a:r>
              <a:rPr lang="en-US" sz="2400" dirty="0" smtClean="0"/>
              <a:t>, J. D. </a:t>
            </a:r>
            <a:r>
              <a:rPr lang="en-US" sz="2400" dirty="0" err="1" smtClean="0"/>
              <a:t>Meindl</a:t>
            </a:r>
            <a:r>
              <a:rPr lang="en-US" sz="2400" dirty="0" smtClean="0"/>
              <a:t>, et al., ICCAD 2007]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12725" y="5631087"/>
            <a:ext cx="8832850" cy="731838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1600" b="1" dirty="0" smtClean="0"/>
              <a:t>IntSim v1.0: Built at Georgia Tech in Prof. James </a:t>
            </a:r>
            <a:r>
              <a:rPr lang="en-US" sz="1600" b="1" dirty="0" err="1" smtClean="0"/>
              <a:t>Meindl’s</a:t>
            </a:r>
            <a:r>
              <a:rPr lang="en-US" sz="1600" b="1" dirty="0" smtClean="0"/>
              <a:t> group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1600" b="1" dirty="0" smtClean="0"/>
              <a:t>IntSim v2.0: Extended IntSim v1.0 to monolithic 3D using 3D wire length distribution models in the literature</a:t>
            </a:r>
          </a:p>
          <a:p>
            <a:pPr eaLnBrk="1" hangingPunct="1">
              <a:spcBef>
                <a:spcPct val="0"/>
              </a:spcBef>
            </a:pPr>
            <a:endParaRPr lang="en-US" sz="16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MonolithIC 3D Inc. Confidential, Patents Pending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449C49-007F-44D4-9F05-6987EFB43D3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888" y="1774825"/>
            <a:ext cx="7591425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597650" y="4600575"/>
            <a:ext cx="2109788" cy="830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</a:rPr>
              <a:t>Open-source tool, available for use at www.monolithic3d.com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latin typeface="Arial Narrow" pitchFamily="34" charset="0"/>
              </a:rPr>
              <a:t>IntSim-based analysis @ 22nm node</a:t>
            </a:r>
            <a:endParaRPr lang="en-US" sz="2400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38150" y="5924095"/>
            <a:ext cx="8229600" cy="4794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1800" b="1" dirty="0" smtClean="0"/>
              <a:t>3D with sub-50nm TSVs </a:t>
            </a:r>
            <a:r>
              <a:rPr lang="en-US" sz="1800" b="1" dirty="0" smtClean="0">
                <a:sym typeface="Wingdings" pitchFamily="2" charset="2"/>
              </a:rPr>
              <a:t> 2x lower power, 2x lower active silicon area</a:t>
            </a:r>
            <a:endParaRPr lang="en-US" sz="1800" b="1" dirty="0" smtClean="0"/>
          </a:p>
          <a:p>
            <a:pPr algn="ctr" eaLnBrk="1" hangingPunct="1">
              <a:spcBef>
                <a:spcPct val="0"/>
              </a:spcBef>
            </a:pPr>
            <a:endParaRPr lang="en-US" sz="18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4FE442-C332-4447-89D8-F4851384572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87363" y="1690688"/>
          <a:ext cx="8229600" cy="417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6000"/>
                <a:gridCol w="1295400"/>
                <a:gridCol w="1519237"/>
                <a:gridCol w="3128963"/>
              </a:tblGrid>
              <a:tr h="5206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22nm node</a:t>
                      </a:r>
                    </a:p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600MHz logic core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2D-IC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Fine-Grain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3D</a:t>
                      </a:r>
                      <a:endParaRPr lang="en-US" sz="1600" dirty="0" smtClean="0">
                        <a:latin typeface="Arial Narrow" pitchFamily="34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2 Device Layers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Comments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3340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Metal Levels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10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Average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Wire Length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6um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3.1um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3340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Av. Gate Size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6 W/L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3 W/L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Since less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wire cap. to drive</a:t>
                      </a:r>
                    </a:p>
                  </a:txBody>
                  <a:tcPr/>
                </a:tc>
              </a:tr>
              <a:tr h="30143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Optimal Die Size                           (active silicon area)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50mm</a:t>
                      </a:r>
                      <a:r>
                        <a:rPr lang="en-US" sz="1600" baseline="30000" dirty="0" smtClean="0">
                          <a:latin typeface="Arial Narrow" pitchFamily="34" charset="0"/>
                        </a:rPr>
                        <a:t>2</a:t>
                      </a:r>
                      <a:endParaRPr lang="en-US" sz="1600" baseline="30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24mm</a:t>
                      </a:r>
                      <a:r>
                        <a:rPr lang="en-US" sz="1600" baseline="30000" dirty="0" smtClean="0">
                          <a:latin typeface="Arial Narrow" pitchFamily="34" charset="0"/>
                        </a:rPr>
                        <a:t>2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3D-IC </a:t>
                      </a:r>
                      <a:r>
                        <a:rPr lang="en-US" sz="1600" dirty="0" smtClean="0">
                          <a:latin typeface="Arial Narrow" pitchFamily="34" charset="0"/>
                          <a:sym typeface="Wingdings" pitchFamily="2" charset="2"/>
                        </a:rPr>
                        <a:t> Shorter wires  smaller gates  lower die area  wires even shorter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600" b="1" baseline="0" dirty="0" smtClean="0">
                          <a:latin typeface="Arial Narrow" pitchFamily="34" charset="0"/>
                        </a:rPr>
                        <a:t>3D-IC</a:t>
                      </a:r>
                      <a:r>
                        <a:rPr lang="en-US" sz="16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itchFamily="34" charset="0"/>
                        </a:rPr>
                        <a:t>footprint = 12mm</a:t>
                      </a:r>
                      <a:r>
                        <a:rPr lang="en-US" sz="1600" b="1" baseline="30000" dirty="0" smtClean="0">
                          <a:latin typeface="Arial Narrow" pitchFamily="34" charset="0"/>
                        </a:rPr>
                        <a:t>2</a:t>
                      </a:r>
                    </a:p>
                  </a:txBody>
                  <a:tcPr/>
                </a:tc>
              </a:tr>
              <a:tr h="301435">
                <a:tc rowSpan="5"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Power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Logic = 0.21W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Logic =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0.1W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Due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to</a:t>
                      </a:r>
                      <a:r>
                        <a:rPr lang="en-US" sz="1600" dirty="0" smtClean="0">
                          <a:latin typeface="Arial Narrow" pitchFamily="34" charset="0"/>
                        </a:rPr>
                        <a:t> smaller Gate Size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33405">
                <a:tc v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Reps.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= 0.17W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Reps. = 0.04W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Due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to s</a:t>
                      </a:r>
                      <a:r>
                        <a:rPr lang="en-US" sz="1600" dirty="0" smtClean="0">
                          <a:latin typeface="Arial Narrow" pitchFamily="34" charset="0"/>
                        </a:rPr>
                        <a:t>horter wires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33405">
                <a:tc v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Wires = 0.87W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Wires = 0.44W 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Due to shorter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wires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33405">
                <a:tc v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Clock = 0.33W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Clock = 0.19W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Due to less wire cap. to drive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33405">
                <a:tc v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 pitchFamily="34" charset="0"/>
                        </a:rPr>
                        <a:t>Total = 1.6W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 pitchFamily="34" charset="0"/>
                        </a:rPr>
                        <a:t>Total = 0.8W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409575" y="352425"/>
            <a:ext cx="8620125" cy="1143000"/>
          </a:xfrm>
        </p:spPr>
        <p:txBody>
          <a:bodyPr/>
          <a:lstStyle/>
          <a:p>
            <a:r>
              <a:rPr lang="en-US" sz="2800" b="1" dirty="0" smtClean="0"/>
              <a:t>Monolithic 3D is a major trend...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4294967295"/>
          </p:nvPr>
        </p:nvSpPr>
        <p:spPr>
          <a:xfrm>
            <a:off x="4470400" y="1738313"/>
            <a:ext cx="5726113" cy="452437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en-US" sz="1800" u="sng" dirty="0" smtClean="0"/>
              <a:t>3D-CMOS</a:t>
            </a:r>
            <a:r>
              <a:rPr lang="en-US" sz="1800" dirty="0" smtClean="0"/>
              <a:t>: Monolithic 3D Logic Technology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en-US" sz="1800" u="sng" dirty="0" smtClean="0"/>
              <a:t>3D-FPGA</a:t>
            </a:r>
            <a:r>
              <a:rPr lang="en-US" sz="1800" dirty="0" smtClean="0"/>
              <a:t>: Monolithic 3D Programmable Logic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en-US" sz="1800" u="sng" dirty="0" smtClean="0"/>
              <a:t>3D-Repair</a:t>
            </a:r>
            <a:r>
              <a:rPr lang="en-US" sz="1800" dirty="0" smtClean="0"/>
              <a:t>: Yield recovery for high-density chips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endParaRPr lang="en-US" sz="900" dirty="0" smtClean="0"/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endParaRPr lang="en-US" sz="500" dirty="0" smtClean="0"/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en-US" sz="1800" u="sng" dirty="0" smtClean="0"/>
              <a:t>3D-DRAM</a:t>
            </a:r>
            <a:r>
              <a:rPr lang="en-US" sz="1800" dirty="0" smtClean="0"/>
              <a:t>: Monolithic 3D DRAM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en-US" sz="1800" u="sng" dirty="0" smtClean="0"/>
              <a:t>3D-RRAM</a:t>
            </a:r>
            <a:r>
              <a:rPr lang="en-US" sz="1800" dirty="0" smtClean="0"/>
              <a:t>: Monolithic 3D RRAM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en-US" sz="1800" u="sng" dirty="0" smtClean="0"/>
              <a:t>3D-Flash</a:t>
            </a:r>
            <a:r>
              <a:rPr lang="en-US" sz="1800" dirty="0" smtClean="0"/>
              <a:t>: Monolithic 3D Flash Memory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endParaRPr lang="en-US" sz="500" dirty="0" smtClean="0"/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endParaRPr lang="en-US" sz="500" dirty="0" smtClean="0"/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en-US" sz="1800" u="sng" dirty="0" smtClean="0"/>
              <a:t>3D-Imagers</a:t>
            </a:r>
            <a:r>
              <a:rPr lang="en-US" sz="1800" dirty="0" smtClean="0"/>
              <a:t>: Monolithic 3D Image Sensor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en-US" sz="1800" u="sng" dirty="0" smtClean="0"/>
              <a:t>3D-MicroDisplay</a:t>
            </a:r>
            <a:r>
              <a:rPr lang="en-US" sz="1800" dirty="0" smtClean="0"/>
              <a:t>: Monolithic 3D Display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en-US" sz="1800" u="sng" dirty="0" smtClean="0"/>
              <a:t>3D-LED</a:t>
            </a:r>
            <a:r>
              <a:rPr lang="en-US" sz="1800" dirty="0" smtClean="0"/>
              <a:t>: Monolithic 3D LED</a:t>
            </a:r>
          </a:p>
        </p:txBody>
      </p:sp>
      <p:sp>
        <p:nvSpPr>
          <p:cNvPr id="8" name="Rectangle 7"/>
          <p:cNvSpPr/>
          <p:nvPr/>
        </p:nvSpPr>
        <p:spPr>
          <a:xfrm>
            <a:off x="446564" y="1795940"/>
            <a:ext cx="2339166" cy="1147762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13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0070C0"/>
                </a:solidFill>
              </a:rPr>
              <a:t>Monolithic 3D Integration with Ion-Cut Technology</a:t>
            </a:r>
          </a:p>
        </p:txBody>
      </p:sp>
      <p:sp>
        <p:nvSpPr>
          <p:cNvPr id="9" name="Left Brace 8"/>
          <p:cNvSpPr/>
          <p:nvPr/>
        </p:nvSpPr>
        <p:spPr>
          <a:xfrm>
            <a:off x="2702437" y="1676400"/>
            <a:ext cx="381000" cy="4648200"/>
          </a:xfrm>
          <a:prstGeom prst="leftBrace">
            <a:avLst/>
          </a:prstGeom>
          <a:ln>
            <a:solidFill>
              <a:schemeClr val="bg2">
                <a:lumMod val="75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61448" name="TextBox 17"/>
          <p:cNvSpPr txBox="1">
            <a:spLocks noChangeArrowheads="1"/>
          </p:cNvSpPr>
          <p:nvPr/>
        </p:nvSpPr>
        <p:spPr bwMode="auto">
          <a:xfrm>
            <a:off x="520700" y="3441700"/>
            <a:ext cx="18621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 Narrow" pitchFamily="34" charset="0"/>
              </a:rPr>
              <a:t>Can be applied to many market segments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2254102" y="1488558"/>
          <a:ext cx="3125972" cy="4761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Footer Placeholder 1"/>
          <p:cNvSpPr txBox="1">
            <a:spLocks noGrp="1"/>
          </p:cNvSpPr>
          <p:nvPr/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extLst/>
        </p:spPr>
        <p:txBody>
          <a:bodyPr/>
          <a:lstStyle/>
          <a:p>
            <a:pPr algn="ctr">
              <a:defRPr/>
            </a:pPr>
            <a:r>
              <a:rPr lang="en-US" sz="1000" dirty="0" err="1">
                <a:solidFill>
                  <a:srgbClr val="0073AE"/>
                </a:solidFill>
                <a:latin typeface="+mj-lt"/>
                <a:cs typeface="Arial" pitchFamily="34" charset="0"/>
              </a:rPr>
              <a:t>MonolithIC</a:t>
            </a:r>
            <a:r>
              <a:rPr lang="en-US" sz="1000" dirty="0">
                <a:solidFill>
                  <a:srgbClr val="0073AE"/>
                </a:solidFill>
                <a:latin typeface="+mj-lt"/>
                <a:cs typeface="Arial" pitchFamily="34" charset="0"/>
              </a:rPr>
              <a:t> 3D</a:t>
            </a:r>
            <a:r>
              <a:rPr lang="en-US" sz="1000" dirty="0">
                <a:solidFill>
                  <a:srgbClr val="0073AE"/>
                </a:solidFill>
                <a:latin typeface="+mj-lt"/>
                <a:cs typeface="Arial" pitchFamily="34" charset="0"/>
                <a:sym typeface="Symbol" pitchFamily="18" charset="2"/>
              </a:rPr>
              <a:t></a:t>
            </a:r>
            <a:r>
              <a:rPr lang="en-US" sz="1000" dirty="0">
                <a:solidFill>
                  <a:srgbClr val="0073AE"/>
                </a:solidFill>
                <a:latin typeface="+mj-lt"/>
                <a:cs typeface="Arial" pitchFamily="34" charset="0"/>
              </a:rPr>
              <a:t> Inc. Patents Pending</a:t>
            </a:r>
          </a:p>
        </p:txBody>
      </p:sp>
      <p:sp>
        <p:nvSpPr>
          <p:cNvPr id="11" name="Slide Number Placeholder 2"/>
          <p:cNvSpPr txBox="1">
            <a:spLocks noGrp="1"/>
          </p:cNvSpPr>
          <p:nvPr/>
        </p:nvSpPr>
        <p:spPr bwMode="auto">
          <a:xfrm>
            <a:off x="7667625" y="6426200"/>
            <a:ext cx="1019175" cy="304800"/>
          </a:xfrm>
          <a:prstGeom prst="rect">
            <a:avLst/>
          </a:prstGeom>
          <a:noFill/>
          <a:extLst/>
        </p:spPr>
        <p:txBody>
          <a:bodyPr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fld id="{07C32586-8956-4032-8B9D-FE973A303066}" type="slidenum">
              <a:rPr lang="en-US" sz="1000">
                <a:latin typeface="+mj-lt"/>
                <a:cs typeface="Arial" pitchFamily="34" charset="0"/>
              </a:rPr>
              <a:pPr algn="r">
                <a:spcBef>
                  <a:spcPct val="20000"/>
                </a:spcBef>
                <a:buFont typeface="Wingdings" pitchFamily="2" charset="2"/>
                <a:buNone/>
                <a:defRPr/>
              </a:pPr>
              <a:t>33</a:t>
            </a:fld>
            <a:endParaRPr lang="en-US" sz="10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39" y="3148466"/>
            <a:ext cx="7982857" cy="1321933"/>
          </a:xfrm>
          <a:ln>
            <a:solidFill>
              <a:srgbClr val="0070C0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Summary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MonolithIC 3D</a:t>
            </a:r>
            <a:r>
              <a:rPr lang="en-US" dirty="0" smtClean="0">
                <a:sym typeface="Symbol" pitchFamily="18" charset="2"/>
              </a:rPr>
              <a:t></a:t>
            </a:r>
            <a:r>
              <a:rPr lang="en-US" dirty="0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EF520-643C-4849-9E46-2F3B9E6D7DA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summarize..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901375"/>
            <a:ext cx="8229600" cy="4255634"/>
          </a:xfrm>
        </p:spPr>
        <p:txBody>
          <a:bodyPr/>
          <a:lstStyle/>
          <a:p>
            <a:pPr algn="just">
              <a:buBlip>
                <a:blip r:embed="rId2"/>
              </a:buBlip>
            </a:pPr>
            <a:r>
              <a:rPr lang="en-US" sz="2000" b="1" dirty="0" smtClean="0"/>
              <a:t>Monolithic 3D attractive for logic, flash, DRAM and many other applications</a:t>
            </a:r>
          </a:p>
          <a:p>
            <a:pPr marL="0" indent="0" algn="just">
              <a:buNone/>
            </a:pPr>
            <a:endParaRPr lang="en-US" sz="2000" b="1" dirty="0" smtClean="0"/>
          </a:p>
          <a:p>
            <a:pPr algn="just">
              <a:buBlip>
                <a:blip r:embed="rId2"/>
              </a:buBlip>
            </a:pPr>
            <a:r>
              <a:rPr lang="en-US" sz="2000" b="1" u="sng" dirty="0" smtClean="0"/>
              <a:t>Benefits: </a:t>
            </a:r>
          </a:p>
          <a:p>
            <a:pPr marL="0" indent="0" algn="just">
              <a:buNone/>
            </a:pPr>
            <a:r>
              <a:rPr lang="en-US" sz="2000" b="1" dirty="0" smtClean="0"/>
              <a:t>      Logic – Short wires, Smaller gates to drive wires. Less power and area</a:t>
            </a:r>
          </a:p>
          <a:p>
            <a:pPr marL="0" indent="0" algn="just">
              <a:buNone/>
            </a:pPr>
            <a:r>
              <a:rPr lang="en-US" sz="2000" b="1" dirty="0" smtClean="0"/>
              <a:t>      Memory – Shared litho steps, short wires</a:t>
            </a:r>
          </a:p>
          <a:p>
            <a:pPr marL="0" indent="0" algn="just">
              <a:buNone/>
            </a:pPr>
            <a:endParaRPr lang="en-US" sz="2000" b="1" dirty="0" smtClean="0"/>
          </a:p>
          <a:p>
            <a:pPr algn="just">
              <a:buBlip>
                <a:blip r:embed="rId2"/>
              </a:buBlip>
            </a:pPr>
            <a:r>
              <a:rPr lang="en-US" sz="2000" b="1" u="sng" dirty="0" smtClean="0"/>
              <a:t>Risks:</a:t>
            </a:r>
          </a:p>
          <a:p>
            <a:pPr marL="0" indent="0" algn="just">
              <a:buNone/>
            </a:pPr>
            <a:r>
              <a:rPr lang="en-US" sz="2000" b="1" dirty="0" smtClean="0"/>
              <a:t>      Competing with 2D NAND roadmap, CAD Tools, transistor optimization, etc</a:t>
            </a:r>
          </a:p>
          <a:p>
            <a:pPr lvl="0">
              <a:buBlip>
                <a:blip r:embed="rId2"/>
              </a:buBlip>
              <a:defRPr/>
            </a:pPr>
            <a:endParaRPr lang="en-US" sz="2000" b="1" dirty="0" smtClean="0"/>
          </a:p>
          <a:p>
            <a:pPr lvl="0">
              <a:buBlip>
                <a:blip r:embed="rId2"/>
              </a:buBlip>
              <a:defRPr/>
            </a:pPr>
            <a:r>
              <a:rPr lang="en-US" sz="2000" b="1" dirty="0" smtClean="0"/>
              <a:t>Increasingly attractive due to lithography, interconnect trends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EF520-643C-4849-9E46-2F3B9E6D7DA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479685" y="1648918"/>
            <a:ext cx="3897443" cy="4586990"/>
          </a:xfrm>
          <a:prstGeom prst="round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E5505E-065E-4052-9A46-85304A3D4241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824459" y="1841290"/>
            <a:ext cx="3207895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 Narrow" pitchFamily="34" charset="0"/>
                <a:sym typeface="Wingdings" pitchFamily="2" charset="2"/>
              </a:rPr>
              <a:t>(</a:t>
            </a:r>
            <a:r>
              <a:rPr lang="en-US" b="1" dirty="0" smtClean="0">
                <a:latin typeface="Arial Narrow" pitchFamily="34" charset="0"/>
                <a:sym typeface="Wingdings" pitchFamily="2" charset="2"/>
              </a:rPr>
              <a:t>2D</a:t>
            </a:r>
            <a:r>
              <a:rPr lang="en-US" dirty="0">
                <a:latin typeface="Arial Narrow" pitchFamily="34" charset="0"/>
                <a:sym typeface="Wingdings" pitchFamily="2" charset="2"/>
              </a:rPr>
              <a:t>) </a:t>
            </a:r>
            <a:r>
              <a:rPr lang="en-US" dirty="0" smtClean="0">
                <a:latin typeface="Arial Narrow" pitchFamily="34" charset="0"/>
                <a:sym typeface="Wingdings" pitchFamily="2" charset="2"/>
              </a:rPr>
              <a:t>INTEGRATED CIRCUIT</a:t>
            </a:r>
            <a:endParaRPr lang="en-US" dirty="0">
              <a:sym typeface="Wingdings" pitchFamily="2" charset="2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7531" y="4184757"/>
            <a:ext cx="1322377" cy="119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5342" y="2492264"/>
            <a:ext cx="1987445" cy="94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674557" y="3476890"/>
            <a:ext cx="34177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u="sng" dirty="0" err="1" smtClean="0">
                <a:latin typeface="Arial Narrow" pitchFamily="34" charset="0"/>
              </a:rPr>
              <a:t>Kilby</a:t>
            </a:r>
            <a:r>
              <a:rPr lang="en-US" sz="1600" u="sng" dirty="0" smtClean="0">
                <a:latin typeface="Arial Narrow" pitchFamily="34" charset="0"/>
              </a:rPr>
              <a:t> version:</a:t>
            </a:r>
            <a:endParaRPr lang="en-US" sz="1600" u="sng" dirty="0">
              <a:latin typeface="Arial Narrow" pitchFamily="34" charset="0"/>
            </a:endParaRPr>
          </a:p>
          <a:p>
            <a:pPr algn="ctr"/>
            <a:r>
              <a:rPr lang="en-US" sz="1600" dirty="0" smtClean="0">
                <a:latin typeface="Arial Narrow" pitchFamily="34" charset="0"/>
              </a:rPr>
              <a:t>2D Interconnects not integrated, big sizes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22536" name="TextBox 9"/>
          <p:cNvSpPr txBox="1">
            <a:spLocks noChangeArrowheads="1"/>
          </p:cNvSpPr>
          <p:nvPr/>
        </p:nvSpPr>
        <p:spPr bwMode="auto">
          <a:xfrm>
            <a:off x="869424" y="5511829"/>
            <a:ext cx="32566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u="sng" dirty="0" err="1" smtClean="0">
                <a:latin typeface="Arial Narrow" pitchFamily="34" charset="0"/>
              </a:rPr>
              <a:t>Noyce</a:t>
            </a:r>
            <a:r>
              <a:rPr lang="en-US" sz="1600" u="sng" dirty="0" smtClean="0">
                <a:latin typeface="Arial Narrow" pitchFamily="34" charset="0"/>
              </a:rPr>
              <a:t>  version (Monolithic 2D):</a:t>
            </a:r>
            <a:endParaRPr lang="en-US" sz="1600" u="sng" dirty="0">
              <a:latin typeface="Arial Narrow" pitchFamily="34" charset="0"/>
            </a:endParaRPr>
          </a:p>
          <a:p>
            <a:pPr algn="ctr"/>
            <a:r>
              <a:rPr lang="en-US" sz="1600" dirty="0" smtClean="0">
                <a:latin typeface="Arial Narrow" pitchFamily="34" charset="0"/>
              </a:rPr>
              <a:t>2D Interconnects integrated, small sizes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390525" y="517808"/>
            <a:ext cx="82296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73AE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73AE"/>
                </a:solidFill>
                <a:latin typeface="Helvetic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73AE"/>
                </a:solidFill>
                <a:latin typeface="Helvetic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73AE"/>
                </a:solidFill>
                <a:latin typeface="Helvetic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73AE"/>
                </a:solidFill>
                <a:latin typeface="Helvetic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73AE"/>
                </a:solidFill>
                <a:latin typeface="Helvetic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73AE"/>
                </a:solidFill>
                <a:latin typeface="Helvetic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73AE"/>
                </a:solidFill>
                <a:latin typeface="Helvetic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73AE"/>
                </a:solidFill>
                <a:latin typeface="Helvetica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Will history repeat itself?</a:t>
            </a:r>
          </a:p>
          <a:p>
            <a:pPr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Will the monolithic idea become prevalent for 3D too?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784315" y="1651418"/>
            <a:ext cx="3897443" cy="4586990"/>
          </a:xfrm>
          <a:prstGeom prst="round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5129089" y="1843790"/>
            <a:ext cx="3207895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  <a:sym typeface="Wingdings" pitchFamily="2" charset="2"/>
              </a:rPr>
              <a:t>3D</a:t>
            </a:r>
            <a:r>
              <a:rPr lang="en-US" dirty="0" smtClean="0">
                <a:latin typeface="Arial Narrow" pitchFamily="34" charset="0"/>
                <a:sym typeface="Wingdings" pitchFamily="2" charset="2"/>
              </a:rPr>
              <a:t> INTEGRATED CIRCUIT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4979187" y="3479390"/>
            <a:ext cx="34177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u="sng" dirty="0" smtClean="0">
                <a:latin typeface="Arial Narrow" pitchFamily="34" charset="0"/>
              </a:rPr>
              <a:t>3D-TSV:</a:t>
            </a:r>
            <a:endParaRPr lang="en-US" sz="1600" u="sng" dirty="0">
              <a:latin typeface="Arial Narrow" pitchFamily="34" charset="0"/>
            </a:endParaRPr>
          </a:p>
          <a:p>
            <a:pPr algn="ctr"/>
            <a:r>
              <a:rPr lang="en-US" sz="1600" dirty="0" smtClean="0">
                <a:latin typeface="Arial Narrow" pitchFamily="34" charset="0"/>
              </a:rPr>
              <a:t>3D Interconnects not integrated, big sizes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5174054" y="5499339"/>
            <a:ext cx="32566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u="sng" dirty="0" smtClean="0">
                <a:latin typeface="Arial Narrow" pitchFamily="34" charset="0"/>
              </a:rPr>
              <a:t>Monolithic 3D:</a:t>
            </a:r>
            <a:endParaRPr lang="en-US" sz="1600" u="sng" dirty="0">
              <a:latin typeface="Arial Narrow" pitchFamily="34" charset="0"/>
            </a:endParaRPr>
          </a:p>
          <a:p>
            <a:pPr algn="ctr"/>
            <a:r>
              <a:rPr lang="en-US" sz="1600" dirty="0" smtClean="0">
                <a:latin typeface="Arial Narrow" pitchFamily="34" charset="0"/>
              </a:rPr>
              <a:t>3D Interconnects integrated, small sizes</a:t>
            </a:r>
            <a:endParaRPr lang="en-US" sz="1600" dirty="0">
              <a:latin typeface="Arial Narrow" pitchFamily="34" charset="0"/>
            </a:endParaRPr>
          </a:p>
        </p:txBody>
      </p:sp>
      <p:pic>
        <p:nvPicPr>
          <p:cNvPr id="2254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7161" y="4199745"/>
            <a:ext cx="1088080" cy="120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0732" y="2426535"/>
            <a:ext cx="1224508" cy="102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3149601"/>
            <a:ext cx="8229600" cy="313803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b="1" dirty="0" smtClean="0"/>
              <a:t>Brian </a:t>
            </a:r>
            <a:r>
              <a:rPr lang="en-US" b="1" dirty="0" err="1" smtClean="0"/>
              <a:t>Cronquist</a:t>
            </a:r>
            <a:r>
              <a:rPr lang="en-US" b="1" dirty="0" smtClean="0"/>
              <a:t>, Israel </a:t>
            </a:r>
            <a:r>
              <a:rPr lang="en-US" b="1" dirty="0" err="1" smtClean="0"/>
              <a:t>Beinglass</a:t>
            </a:r>
            <a:r>
              <a:rPr lang="en-US" b="1" dirty="0" smtClean="0"/>
              <a:t>, </a:t>
            </a:r>
            <a:r>
              <a:rPr lang="en-US" b="1" dirty="0" err="1" smtClean="0"/>
              <a:t>Ze’ev</a:t>
            </a:r>
            <a:r>
              <a:rPr lang="en-US" b="1" dirty="0" smtClean="0"/>
              <a:t> </a:t>
            </a:r>
            <a:r>
              <a:rPr lang="en-US" b="1" dirty="0" err="1" smtClean="0"/>
              <a:t>Wurman</a:t>
            </a:r>
            <a:r>
              <a:rPr lang="en-US" b="1" dirty="0" smtClean="0"/>
              <a:t>, Iulia </a:t>
            </a:r>
            <a:r>
              <a:rPr lang="en-US" b="1" dirty="0" err="1" smtClean="0"/>
              <a:t>Morariu</a:t>
            </a:r>
            <a:r>
              <a:rPr lang="en-US" b="1" dirty="0" smtClean="0"/>
              <a:t>, 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/>
              <a:t>Andrei </a:t>
            </a:r>
            <a:r>
              <a:rPr lang="en-US" b="1" dirty="0" err="1" smtClean="0"/>
              <a:t>Dalcu</a:t>
            </a:r>
            <a:r>
              <a:rPr lang="en-US" b="1" dirty="0" smtClean="0"/>
              <a:t>, Paul Lim, </a:t>
            </a:r>
            <a:r>
              <a:rPr lang="en-US" b="1" dirty="0" err="1" smtClean="0"/>
              <a:t>Parthiv</a:t>
            </a:r>
            <a:r>
              <a:rPr lang="en-US" b="1" dirty="0" smtClean="0"/>
              <a:t> Mohan – all with </a:t>
            </a:r>
            <a:r>
              <a:rPr lang="en-US" b="1" dirty="0" err="1" smtClean="0"/>
              <a:t>MonolithIC</a:t>
            </a:r>
            <a:r>
              <a:rPr lang="en-US" b="1" dirty="0" smtClean="0"/>
              <a:t> 3D Inc.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D5E1BE-98AD-4F9A-80E3-D06431B6F82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66181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D5E1BE-98AD-4F9A-80E3-D06431B6F82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93610"/>
            <a:ext cx="8229600" cy="1143000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D5E1BE-98AD-4F9A-80E3-D06431B6F82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550863" y="3148013"/>
            <a:ext cx="7983537" cy="1322387"/>
          </a:xfrm>
          <a:ln>
            <a:solidFill>
              <a:srgbClr val="0070C0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Background</a:t>
            </a:r>
            <a:br>
              <a:rPr lang="en-US" sz="2400" dirty="0" smtClean="0"/>
            </a:br>
            <a:r>
              <a:rPr lang="en-US" sz="2400" dirty="0" smtClean="0"/>
              <a:t>(and Reasons for NAND Flash Move Towards Monolithic 3D)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3C20B3-0A57-462C-B919-8EEBCFBACA0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Ion-cut is great, but will it be affordable? </a:t>
            </a:r>
            <a:br>
              <a:rPr lang="en-US" sz="2200" dirty="0" smtClean="0"/>
            </a:br>
            <a:r>
              <a:rPr lang="en-US" sz="2200" dirty="0" smtClean="0"/>
              <a:t>Aren’t ion-cut SOI wafers much costlier than bulk Si today?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2000" b="1" dirty="0" smtClean="0"/>
              <a:t>Today: Single supplier </a:t>
            </a:r>
            <a:r>
              <a:rPr lang="en-US" sz="2000" b="1" dirty="0" smtClean="0">
                <a:sym typeface="Wingdings" pitchFamily="2" charset="2"/>
              </a:rPr>
              <a:t> SOITEC. Owns basic patent on ion-cut.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2000" b="1" dirty="0" smtClean="0">
                <a:sym typeface="Wingdings" pitchFamily="2" charset="2"/>
              </a:rPr>
              <a:t>Our industry sources + calculations  $60 ion-cut cost per $1500-$5000 wafer in a free market scenario (ion cut = implant, bond, anneal). 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endParaRPr lang="en-US" sz="1600" dirty="0" smtClean="0">
              <a:sym typeface="Wingdings" pitchFamily="2" charset="2"/>
            </a:endParaRPr>
          </a:p>
          <a:p>
            <a:pPr>
              <a:spcBef>
                <a:spcPct val="0"/>
              </a:spcBef>
              <a:buFont typeface="Arial" charset="0"/>
              <a:buChar char="•"/>
            </a:pPr>
            <a:endParaRPr lang="en-US" sz="1600" dirty="0" smtClean="0">
              <a:sym typeface="Wingdings" pitchFamily="2" charset="2"/>
            </a:endParaRPr>
          </a:p>
          <a:p>
            <a:pPr>
              <a:spcBef>
                <a:spcPct val="0"/>
              </a:spcBef>
              <a:buFont typeface="Arial" charset="0"/>
              <a:buChar char="•"/>
            </a:pPr>
            <a:endParaRPr lang="en-US" sz="1600" dirty="0" smtClean="0">
              <a:sym typeface="Wingdings" pitchFamily="2" charset="2"/>
            </a:endParaRPr>
          </a:p>
          <a:p>
            <a:pPr>
              <a:spcBef>
                <a:spcPct val="0"/>
              </a:spcBef>
              <a:buFont typeface="Arial" charset="0"/>
              <a:buChar char="•"/>
            </a:pPr>
            <a:endParaRPr lang="en-US" sz="1600" dirty="0" smtClean="0">
              <a:sym typeface="Wingdings" pitchFamily="2" charset="2"/>
            </a:endParaRPr>
          </a:p>
          <a:p>
            <a:pPr>
              <a:spcBef>
                <a:spcPct val="0"/>
              </a:spcBef>
              <a:buFont typeface="Arial" charset="0"/>
              <a:buChar char="•"/>
            </a:pPr>
            <a:endParaRPr lang="en-US" sz="1600" dirty="0" smtClean="0">
              <a:sym typeface="Wingdings" pitchFamily="2" charset="2"/>
            </a:endParaRPr>
          </a:p>
          <a:p>
            <a:pPr>
              <a:spcBef>
                <a:spcPct val="0"/>
              </a:spcBef>
              <a:buFont typeface="Arial" charset="0"/>
              <a:buChar char="•"/>
            </a:pPr>
            <a:endParaRPr lang="en-US" sz="1600" dirty="0" smtClean="0">
              <a:sym typeface="Wingdings" pitchFamily="2" charset="2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sz="1600" dirty="0" smtClean="0">
              <a:sym typeface="Wingdings" pitchFamily="2" charset="2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sz="1600" dirty="0" smtClean="0">
              <a:sym typeface="Wingdings" pitchFamily="2" charset="2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sz="2200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2000" b="1" dirty="0" smtClean="0">
                <a:sym typeface="Wingdings" pitchFamily="2" charset="2"/>
              </a:rPr>
              <a:t>Free market scenario  After 2012 when SOITEC’s basic patent expires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2000" b="1" dirty="0" err="1" smtClean="0">
                <a:sym typeface="Wingdings" pitchFamily="2" charset="2"/>
              </a:rPr>
              <a:t>SiGen</a:t>
            </a:r>
            <a:r>
              <a:rPr lang="en-US" sz="2000" b="1" dirty="0" smtClean="0">
                <a:sym typeface="Wingdings" pitchFamily="2" charset="2"/>
              </a:rPr>
              <a:t> and Twin Creeks Technologies using ion-cut for solar</a:t>
            </a:r>
            <a:endParaRPr lang="en-US" sz="2000" b="1" dirty="0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251197"/>
            <a:ext cx="5715000" cy="19884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3581400" y="3817254"/>
            <a:ext cx="2743200" cy="830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Contents:</a:t>
            </a:r>
          </a:p>
          <a:p>
            <a:r>
              <a:rPr lang="en-US">
                <a:latin typeface="Arial Narrow" pitchFamily="34" charset="0"/>
              </a:rPr>
              <a:t>Hydrogen implant</a:t>
            </a:r>
          </a:p>
          <a:p>
            <a:r>
              <a:rPr lang="en-US">
                <a:latin typeface="Arial Narrow" pitchFamily="34" charset="0"/>
              </a:rPr>
              <a:t>Cleave with anneal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6466114" y="3755568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Arial Narrow" pitchFamily="34" charset="0"/>
              </a:rPr>
              <a:t>SOITEC basic patent 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expires 2012!!!</a:t>
            </a:r>
            <a:endParaRPr lang="en-US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Industry Roadmap for 3D with TSV Technology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MonolithIC 3D</a:t>
            </a:r>
            <a:r>
              <a:rPr lang="en-US" dirty="0" smtClean="0">
                <a:sym typeface="Symbol" pitchFamily="18" charset="2"/>
              </a:rPr>
              <a:t></a:t>
            </a:r>
            <a:r>
              <a:rPr lang="en-US" dirty="0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4924864"/>
            <a:ext cx="868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TSV size ~ 1um,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on-chip wire size ~ 20nm  50x diameter ratio, 2500x area ratio!!! 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      Cannot move many wires to the 3rd dimension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TSV: Good for stacking DRAM atop processors, but not as useful for on-chip wires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b="1" i="1" u="none" strike="noStrike" kern="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41344"/>
            <a:ext cx="6691745" cy="282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004517" y="2954185"/>
            <a:ext cx="970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ITRS</a:t>
            </a:r>
          </a:p>
          <a:p>
            <a:r>
              <a:rPr lang="en-US" dirty="0" smtClean="0"/>
              <a:t>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Monolithic 3D for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5733145"/>
            <a:ext cx="8229600" cy="481920"/>
          </a:xfrm>
        </p:spPr>
        <p:txBody>
          <a:bodyPr/>
          <a:lstStyle/>
          <a:p>
            <a:pPr algn="ctr">
              <a:buNone/>
            </a:pPr>
            <a:r>
              <a:rPr lang="en-US" sz="2000" b="1" dirty="0" smtClean="0"/>
              <a:t>Shorter wires </a:t>
            </a:r>
            <a:r>
              <a:rPr lang="en-US" sz="2000" b="1" dirty="0" smtClean="0">
                <a:sym typeface="Wingdings" pitchFamily="2" charset="2"/>
              </a:rPr>
              <a:t> Smaller gate drivers  Power and die size savings</a:t>
            </a:r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EF520-643C-4849-9E46-2F3B9E6D7DA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462" y="2920997"/>
            <a:ext cx="4249738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35429" y="1767117"/>
            <a:ext cx="4368802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 Narrow" pitchFamily="34" charset="0"/>
              </a:rPr>
              <a:t>From J. Davis, J. </a:t>
            </a:r>
            <a:r>
              <a:rPr lang="en-US" sz="1600" b="1" dirty="0" err="1">
                <a:latin typeface="Arial Narrow" pitchFamily="34" charset="0"/>
              </a:rPr>
              <a:t>Meindl</a:t>
            </a:r>
            <a:r>
              <a:rPr lang="en-US" sz="1600" b="1" dirty="0" smtClean="0">
                <a:latin typeface="Arial Narrow" pitchFamily="34" charset="0"/>
              </a:rPr>
              <a:t>, R. </a:t>
            </a:r>
            <a:r>
              <a:rPr lang="en-US" sz="1600" b="1" dirty="0" err="1" smtClean="0">
                <a:latin typeface="Arial Narrow" pitchFamily="34" charset="0"/>
              </a:rPr>
              <a:t>Reif</a:t>
            </a:r>
            <a:r>
              <a:rPr lang="en-US" sz="1600" b="1" dirty="0" smtClean="0">
                <a:latin typeface="Arial Narrow" pitchFamily="34" charset="0"/>
              </a:rPr>
              <a:t>, K. </a:t>
            </a:r>
            <a:r>
              <a:rPr lang="en-US" sz="1600" b="1" dirty="0" err="1" smtClean="0">
                <a:latin typeface="Arial Narrow" pitchFamily="34" charset="0"/>
              </a:rPr>
              <a:t>Saraswat</a:t>
            </a:r>
            <a:r>
              <a:rPr lang="en-US" sz="1600" b="1" dirty="0" smtClean="0">
                <a:latin typeface="Arial Narrow" pitchFamily="34" charset="0"/>
              </a:rPr>
              <a:t>, et </a:t>
            </a:r>
            <a:r>
              <a:rPr lang="en-US" sz="1600" b="1" dirty="0">
                <a:latin typeface="Arial Narrow" pitchFamily="34" charset="0"/>
              </a:rPr>
              <a:t>al., </a:t>
            </a:r>
            <a:r>
              <a:rPr lang="en-US" sz="1600" b="1" dirty="0" smtClean="0">
                <a:latin typeface="Arial Narrow" pitchFamily="34" charset="0"/>
              </a:rPr>
              <a:t>Proceedings of the </a:t>
            </a:r>
            <a:r>
              <a:rPr lang="en-US" sz="1600" b="1" dirty="0">
                <a:latin typeface="Arial Narrow" pitchFamily="34" charset="0"/>
              </a:rPr>
              <a:t>IEEE, 2001</a:t>
            </a:r>
          </a:p>
          <a:p>
            <a:r>
              <a:rPr lang="en-US" sz="1600" b="1" dirty="0">
                <a:latin typeface="Arial Narrow" pitchFamily="34" charset="0"/>
              </a:rPr>
              <a:t>Frequency = 450MHz, 180nm node, ASIC-like chip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956631" y="1774376"/>
            <a:ext cx="3780969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 Narrow" pitchFamily="34" charset="0"/>
              </a:rPr>
              <a:t>Our own Rent’s rule-based analysis </a:t>
            </a:r>
          </a:p>
          <a:p>
            <a:pPr algn="ctr"/>
            <a:r>
              <a:rPr lang="en-US" sz="1600" b="1" dirty="0" smtClean="0">
                <a:latin typeface="Arial Narrow" pitchFamily="34" charset="0"/>
              </a:rPr>
              <a:t>@ the 22nm node</a:t>
            </a:r>
          </a:p>
          <a:p>
            <a:pPr algn="ctr"/>
            <a:r>
              <a:rPr lang="en-US" sz="1600" b="1" dirty="0" smtClean="0">
                <a:latin typeface="Arial Narrow" pitchFamily="34" charset="0"/>
              </a:rPr>
              <a:t>Frequency = 600MHz, 50% Logic 50% SRAM</a:t>
            </a:r>
          </a:p>
        </p:txBody>
      </p:sp>
      <p:graphicFrame>
        <p:nvGraphicFramePr>
          <p:cNvPr id="9" name="Group 36"/>
          <p:cNvGraphicFramePr>
            <a:graphicFrameLocks noGrp="1"/>
          </p:cNvGraphicFramePr>
          <p:nvPr/>
        </p:nvGraphicFramePr>
        <p:xfrm>
          <a:off x="5007430" y="2945479"/>
          <a:ext cx="3667101" cy="2072502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041588"/>
                <a:gridCol w="830755"/>
                <a:gridCol w="870857"/>
                <a:gridCol w="923901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1444" marR="91444" marT="45697" marB="4569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2D-IC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@22nm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1444" marR="91444" marT="45697" marB="4569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2D-IC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@ 15nm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1444" marR="91444" marT="45697" marB="4569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3D-IC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2 Device Layers @ 22nm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1444" marR="91444" marT="45697" marB="45697" horzOverflow="overflow"/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Power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1444" marR="91444" marT="45697" marB="4569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1.6W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1444" marR="91444" marT="45697" marB="4569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0.7W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1444" marR="91444" marT="45697" marB="4569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0.8W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1444" marR="91444" marT="45697" marB="45697" horzOverflow="overflow"/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Cost per die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1444" marR="91444" marT="45697" marB="4569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1444" marR="91444" marT="45697" marB="4569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0.6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1444" marR="91444" marT="45697" marB="4569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0.6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1444" marR="91444" marT="45697" marB="45697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Studied by Intel and others:</a:t>
            </a:r>
            <a:br>
              <a:rPr lang="en-US" dirty="0" smtClean="0"/>
            </a:br>
            <a:r>
              <a:rPr lang="en-US" dirty="0" smtClean="0"/>
              <a:t>Power savings of 3D could make heat removal achievable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4034983"/>
            <a:ext cx="8229600" cy="17011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b="1" dirty="0" smtClean="0"/>
              <a:t>Intel: Studied impact of building a Pentium 4 processor in 3D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/>
              <a:t>Assumed fat TSVs that reduce wire lengths only in global metal levels </a:t>
            </a:r>
            <a:r>
              <a:rPr lang="en-US" sz="1800" b="1" dirty="0" smtClean="0">
                <a:sym typeface="Wingdings" pitchFamily="2" charset="2"/>
              </a:rPr>
              <a:t> </a:t>
            </a:r>
            <a:r>
              <a:rPr lang="en-US" sz="1800" b="1" dirty="0" smtClean="0"/>
              <a:t>Global interconnects shorter in length </a:t>
            </a:r>
            <a:r>
              <a:rPr lang="en-US" sz="1800" b="1" dirty="0" smtClean="0">
                <a:sym typeface="Wingdings" pitchFamily="2" charset="2"/>
              </a:rPr>
              <a:t> Can meet performance target at lower clock frequency  Lower power</a:t>
            </a:r>
          </a:p>
          <a:p>
            <a:pPr>
              <a:lnSpc>
                <a:spcPct val="150000"/>
              </a:lnSpc>
            </a:pPr>
            <a:r>
              <a:rPr lang="en-US" sz="1800" b="1" dirty="0" err="1" smtClean="0">
                <a:sym typeface="Wingdings" pitchFamily="2" charset="2"/>
              </a:rPr>
              <a:t>Floorplanned</a:t>
            </a:r>
            <a:r>
              <a:rPr lang="en-US" sz="1800" b="1" dirty="0" smtClean="0">
                <a:sym typeface="Wingdings" pitchFamily="2" charset="2"/>
              </a:rPr>
              <a:t> blocks such that low power blocks on top of high power ones</a:t>
            </a:r>
            <a:endParaRPr lang="en-US" sz="1800" b="1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EF520-643C-4849-9E46-2F3B9E6D7DA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976663"/>
            <a:ext cx="4486502" cy="174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9805" y="2653393"/>
            <a:ext cx="2994252" cy="55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Aware CAD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4978406"/>
            <a:ext cx="8229600" cy="69963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b="1" dirty="0" smtClean="0"/>
              <a:t>Do </a:t>
            </a:r>
            <a:r>
              <a:rPr lang="en-US" sz="1800" b="1" dirty="0" err="1" smtClean="0"/>
              <a:t>floorplanning</a:t>
            </a:r>
            <a:r>
              <a:rPr lang="en-US" sz="1800" b="1" dirty="0" smtClean="0"/>
              <a:t>, place and route such that total wire length is minimized for a certain maximum temperature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/>
              <a:t>Does not seem to impact performance much, but keeps temperature under control </a:t>
            </a:r>
            <a:r>
              <a:rPr lang="en-US" sz="1800" b="1" dirty="0" smtClean="0">
                <a:sym typeface="Wingdings" pitchFamily="2" charset="2"/>
              </a:rPr>
              <a:t></a:t>
            </a:r>
            <a:endParaRPr lang="en-US" sz="1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EF520-643C-4849-9E46-2F3B9E6D7DA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2882" y="1719489"/>
            <a:ext cx="4974318" cy="33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126514" y="3091543"/>
            <a:ext cx="1640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J. Cong, et al.</a:t>
            </a:r>
          </a:p>
          <a:p>
            <a:r>
              <a:rPr lang="en-US" dirty="0" smtClean="0"/>
              <a:t>UCLA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Heat Removal Issue:</a:t>
            </a:r>
            <a:br>
              <a:rPr lang="en-US" dirty="0" smtClean="0"/>
            </a:br>
            <a:r>
              <a:rPr lang="en-US" dirty="0" smtClean="0"/>
              <a:t>Low-Power Chips the Biggest Market for 3D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D5E1BE-98AD-4F9A-80E3-D06431B6F82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515" y="1839201"/>
            <a:ext cx="7921397" cy="436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 2: Interconnect (contd.)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30F08A-DDDA-4DAD-92E3-49F319694CF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73603" y="4876027"/>
            <a:ext cx="4064002" cy="1200329"/>
          </a:xfrm>
          <a:prstGeom prst="rect">
            <a:avLst/>
          </a:prstGeom>
          <a:ln>
            <a:solidFill>
              <a:srgbClr val="CCECFF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i="1" u="sng" dirty="0" smtClean="0">
                <a:solidFill>
                  <a:srgbClr val="0066CC"/>
                </a:solidFill>
              </a:rPr>
              <a:t>Sam </a:t>
            </a:r>
            <a:r>
              <a:rPr lang="en-US" b="1" i="1" u="sng" dirty="0" err="1" smtClean="0">
                <a:solidFill>
                  <a:srgbClr val="0066CC"/>
                </a:solidFill>
              </a:rPr>
              <a:t>Naffziger</a:t>
            </a:r>
            <a:r>
              <a:rPr lang="en-US" b="1" i="1" u="sng" dirty="0" smtClean="0">
                <a:solidFill>
                  <a:srgbClr val="0066CC"/>
                </a:solidFill>
              </a:rPr>
              <a:t>, AMD Corporate Fellow</a:t>
            </a:r>
          </a:p>
          <a:p>
            <a:pPr algn="ctr">
              <a:defRPr/>
            </a:pPr>
            <a:r>
              <a:rPr lang="en-US" b="1" i="1" dirty="0" smtClean="0">
                <a:solidFill>
                  <a:srgbClr val="0066CC"/>
                </a:solidFill>
              </a:rPr>
              <a:t>“We </a:t>
            </a:r>
            <a:r>
              <a:rPr lang="en-US" b="1" i="1" dirty="0">
                <a:solidFill>
                  <a:srgbClr val="0066CC"/>
                </a:solidFill>
              </a:rPr>
              <a:t>are at the cusp of a dramatic increase in wire RC delays. Revolutionary solutions may be required.”</a:t>
            </a:r>
            <a:endParaRPr lang="en-US" i="1" dirty="0">
              <a:solidFill>
                <a:srgbClr val="0066CC"/>
              </a:solidFill>
            </a:endParaRPr>
          </a:p>
        </p:txBody>
      </p:sp>
      <p:pic>
        <p:nvPicPr>
          <p:cNvPr id="19" name="Picture 1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570" y="2336803"/>
            <a:ext cx="3984803" cy="307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686124" y="1799778"/>
            <a:ext cx="37156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Wire RC trend in AMD chips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0945" y="2055581"/>
            <a:ext cx="1933575" cy="2578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856333" y="5573486"/>
            <a:ext cx="30044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Source: S. </a:t>
            </a:r>
            <a:r>
              <a:rPr lang="en-US" sz="1600" i="1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Naffziger</a:t>
            </a:r>
            <a:r>
              <a:rPr lang="en-US" sz="1600" i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, </a:t>
            </a:r>
          </a:p>
          <a:p>
            <a:pPr algn="ctr"/>
            <a:r>
              <a:rPr lang="en-US" sz="1600" i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Keynote at the VLSI Symposium 2011</a:t>
            </a:r>
            <a:endParaRPr lang="en-US" sz="1600" i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1: Lithography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534390" y="5195431"/>
            <a:ext cx="8277101" cy="107474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sz="2200" b="1" u="sng" dirty="0" smtClean="0"/>
              <a:t>NAND Flash</a:t>
            </a:r>
            <a:r>
              <a:rPr lang="en-US" sz="2200" b="1" dirty="0" smtClean="0"/>
              <a:t>: Quad-patterning next year </a:t>
            </a:r>
            <a:r>
              <a:rPr lang="en-US" sz="2200" b="1" dirty="0" smtClean="0">
                <a:sym typeface="Wingdings" pitchFamily="2" charset="2"/>
              </a:rPr>
              <a:t> costly</a:t>
            </a:r>
            <a:r>
              <a:rPr lang="en-US" sz="2200" b="1" dirty="0" smtClean="0"/>
              <a:t>. EUV delayed, costly.       </a:t>
            </a: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sz="2200" b="1" i="1" dirty="0" smtClean="0"/>
              <a:t>Can we get benefits of scaling without relying on lithography?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89D6B4-3086-4020-A0F0-CED5F902B5D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8" name="Picture 7" descr="Slid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390" y="1615044"/>
            <a:ext cx="8003967" cy="3550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 2: Interconnect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78130" y="5133415"/>
            <a:ext cx="9048997" cy="91112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sz="2200" b="1" dirty="0" smtClean="0"/>
              <a:t>NAND flash memory </a:t>
            </a:r>
            <a:r>
              <a:rPr lang="en-US" sz="2200" b="1" dirty="0" smtClean="0">
                <a:sym typeface="Wingdings" pitchFamily="2" charset="2"/>
              </a:rPr>
              <a:t> 10mm minimum size wires.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Wire RC challenge</a:t>
            </a:r>
          </a:p>
          <a:p>
            <a:pPr>
              <a:buBlip>
                <a:blip r:embed="rId2"/>
              </a:buBlip>
            </a:pPr>
            <a:r>
              <a:rPr lang="en-US" sz="2200" b="1" i="1" dirty="0" smtClean="0"/>
              <a:t>Can we move to next-generation technology that improves wires?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406E46-09E5-4BED-9EA2-B402A65675C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7" name="Group 38"/>
          <p:cNvGraphicFramePr>
            <a:graphicFrameLocks/>
          </p:cNvGraphicFramePr>
          <p:nvPr/>
        </p:nvGraphicFramePr>
        <p:xfrm>
          <a:off x="4224338" y="2220913"/>
          <a:ext cx="3106056" cy="236538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462384"/>
                <a:gridCol w="1643672"/>
              </a:tblGrid>
              <a:tr h="6010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Technology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Node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+mn-cs"/>
                        </a:rPr>
                        <a:t>Delay of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+mn-cs"/>
                        </a:rPr>
                        <a:t>1mm wire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394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90nm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5x10</a:t>
                      </a:r>
                      <a:r>
                        <a:rPr kumimoji="0" lang="en-US" sz="2000" b="1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ps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385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45nm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2x10</a:t>
                      </a:r>
                      <a:r>
                        <a:rPr kumimoji="0" lang="en-US" sz="2000" b="1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3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ps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itchFamily="34" charset="0"/>
                      </a:endParaRPr>
                    </a:p>
                  </a:txBody>
                  <a:tcPr horzOverflow="overflow"/>
                </a:tc>
              </a:tr>
              <a:tr h="410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22nm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1x10</a:t>
                      </a:r>
                      <a:r>
                        <a:rPr kumimoji="0" lang="en-US" sz="2000" b="1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4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ps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itchFamily="34" charset="0"/>
                      </a:endParaRPr>
                    </a:p>
                  </a:txBody>
                  <a:tcPr horzOverflow="overflow"/>
                </a:tc>
              </a:tr>
              <a:tr h="4612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12nm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6x10</a:t>
                      </a:r>
                      <a:r>
                        <a:rPr kumimoji="0" lang="en-US" sz="2000" b="1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4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ps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5400000">
            <a:off x="6981032" y="3585369"/>
            <a:ext cx="95885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32688" y="3222625"/>
            <a:ext cx="1320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2.5x every generation</a:t>
            </a:r>
          </a:p>
        </p:txBody>
      </p:sp>
      <p:pic>
        <p:nvPicPr>
          <p:cNvPr id="21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988" y="2131167"/>
            <a:ext cx="2490787" cy="242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flipH="1">
            <a:off x="3367089" y="2303816"/>
            <a:ext cx="1587" cy="196497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67089" y="3106737"/>
            <a:ext cx="7397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10mm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1448" y="1713780"/>
            <a:ext cx="25987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32nm NAND flash chip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2: Interconnect (contd.)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7D9F2A-9686-493D-8844-EDBBAA57213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9314" y="5292989"/>
            <a:ext cx="8575304" cy="92333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accent3">
                <a:lumMod val="65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66CC"/>
                </a:solidFill>
              </a:rPr>
              <a:t>At the 28nm node, in </a:t>
            </a:r>
            <a:r>
              <a:rPr lang="en-US" b="1" dirty="0" err="1">
                <a:solidFill>
                  <a:srgbClr val="0066CC"/>
                </a:solidFill>
              </a:rPr>
              <a:t>nVIDIA’s</a:t>
            </a:r>
            <a:r>
              <a:rPr lang="en-US" b="1" dirty="0">
                <a:solidFill>
                  <a:srgbClr val="0066CC"/>
                </a:solidFill>
              </a:rPr>
              <a:t> logic chips, </a:t>
            </a:r>
          </a:p>
          <a:p>
            <a:pPr algn="ctr">
              <a:defRPr/>
            </a:pPr>
            <a:r>
              <a:rPr lang="en-US" b="1" dirty="0">
                <a:solidFill>
                  <a:srgbClr val="0066CC"/>
                </a:solidFill>
              </a:rPr>
              <a:t>Floating Point Operation = 20pJ, Integer Operation = 1pJ. </a:t>
            </a:r>
          </a:p>
          <a:p>
            <a:pPr algn="ctr">
              <a:defRPr/>
            </a:pPr>
            <a:r>
              <a:rPr lang="en-US" b="1" dirty="0">
                <a:solidFill>
                  <a:srgbClr val="0066CC"/>
                </a:solidFill>
              </a:rPr>
              <a:t>But </a:t>
            </a:r>
            <a:r>
              <a:rPr lang="en-US" b="1" dirty="0" smtClean="0">
                <a:solidFill>
                  <a:srgbClr val="0066CC"/>
                </a:solidFill>
              </a:rPr>
              <a:t>operands to/from register </a:t>
            </a:r>
            <a:r>
              <a:rPr lang="en-US" b="1" dirty="0">
                <a:solidFill>
                  <a:srgbClr val="0066CC"/>
                </a:solidFill>
              </a:rPr>
              <a:t>file = 26pJ, Caches: </a:t>
            </a:r>
            <a:r>
              <a:rPr lang="en-US" b="1" dirty="0" smtClean="0">
                <a:solidFill>
                  <a:srgbClr val="0066CC"/>
                </a:solidFill>
              </a:rPr>
              <a:t>L1/L2/L3 </a:t>
            </a:r>
            <a:r>
              <a:rPr lang="en-US" b="1" dirty="0">
                <a:solidFill>
                  <a:srgbClr val="0066CC"/>
                </a:solidFill>
              </a:rPr>
              <a:t>= </a:t>
            </a:r>
            <a:r>
              <a:rPr lang="en-US" b="1" dirty="0" smtClean="0">
                <a:solidFill>
                  <a:srgbClr val="0066CC"/>
                </a:solidFill>
              </a:rPr>
              <a:t>50pJ/256pJ/1nJ, DRAM = 16nJ  </a:t>
            </a:r>
            <a:endParaRPr lang="en-US" b="1" dirty="0">
              <a:solidFill>
                <a:srgbClr val="0066CC"/>
              </a:solidFill>
            </a:endParaRPr>
          </a:p>
        </p:txBody>
      </p: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404" y="1687513"/>
            <a:ext cx="6458870" cy="341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372225" y="4208463"/>
            <a:ext cx="1363663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Source: W. J. Dally, Keynote at Supercomputing 2010</a:t>
            </a: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3:</a:t>
            </a:r>
            <a:br>
              <a:rPr lang="en-US" dirty="0" smtClean="0"/>
            </a:br>
            <a:r>
              <a:rPr lang="en-US" dirty="0" smtClean="0"/>
              <a:t>Transistor Quality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554491" y="4803775"/>
            <a:ext cx="8328025" cy="1465488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With scaling,</a:t>
            </a:r>
          </a:p>
          <a:p>
            <a:pPr>
              <a:buBlip>
                <a:blip r:embed="rId2"/>
              </a:buBlip>
            </a:pPr>
            <a:r>
              <a:rPr lang="en-US" sz="2000" b="1" u="sng" dirty="0" smtClean="0"/>
              <a:t>Flash</a:t>
            </a:r>
            <a:r>
              <a:rPr lang="en-US" sz="2000" b="1" dirty="0" smtClean="0"/>
              <a:t>: Transistors get much worse, </a:t>
            </a:r>
            <a:r>
              <a:rPr lang="en-US" sz="2000" b="1" u="sng" dirty="0" smtClean="0"/>
              <a:t>Logic</a:t>
            </a:r>
            <a:r>
              <a:rPr lang="en-US" sz="2000" b="1" dirty="0" smtClean="0"/>
              <a:t>: Major transistor changes</a:t>
            </a:r>
          </a:p>
          <a:p>
            <a:pPr>
              <a:buBlip>
                <a:blip r:embed="rId2"/>
              </a:buBlip>
            </a:pPr>
            <a:r>
              <a:rPr lang="en-US" sz="2000" b="1" dirty="0" smtClean="0"/>
              <a:t>Variability an issue</a:t>
            </a:r>
          </a:p>
          <a:p>
            <a:pPr>
              <a:buNone/>
            </a:pPr>
            <a:r>
              <a:rPr lang="en-US" sz="2000" b="1" i="1" dirty="0" smtClean="0"/>
              <a:t>Can we move to next-generation technology that doesn’t degrade transistors?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F3E486-EAFB-4926-9074-272B7CE2FC4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9404" y="1603169"/>
            <a:ext cx="6614554" cy="320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550863" y="3148013"/>
            <a:ext cx="7983537" cy="1322387"/>
          </a:xfrm>
          <a:ln>
            <a:solidFill>
              <a:srgbClr val="0070C0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How to get stacked single crystal silicon layers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6EC55E-95B4-4B73-8609-84D2D3BA0F7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tent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13231</TotalTime>
  <Words>2319</Words>
  <Application>Microsoft Office PowerPoint</Application>
  <PresentationFormat>On-screen Show (4:3)</PresentationFormat>
  <Paragraphs>535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Default Design</vt:lpstr>
      <vt:lpstr>Slide 1</vt:lpstr>
      <vt:lpstr>Flash Industry Aggressively Moving Towards  Monolithic 3D Technology</vt:lpstr>
      <vt:lpstr>This Presentation</vt:lpstr>
      <vt:lpstr>Background (and Reasons for NAND Flash Move Towards Monolithic 3D)</vt:lpstr>
      <vt:lpstr>Challenge 1: Lithography</vt:lpstr>
      <vt:lpstr>Challenge 2: Interconnect</vt:lpstr>
      <vt:lpstr>Challenge 2: Interconnect (contd.)</vt:lpstr>
      <vt:lpstr>Challenge 3: Transistor Quality</vt:lpstr>
      <vt:lpstr>How to get stacked single crystal silicon layers</vt:lpstr>
      <vt:lpstr>Ion-cut (a.k.a Smart-CutTM)   Can give stacked defect-free single crystal Si layers atop Cu/low k</vt:lpstr>
      <vt:lpstr>Cost of Ownership Analysis for Ion-Cut</vt:lpstr>
      <vt:lpstr>Monolithic 3D NAND Flash Memory USP: Single-crystal silicon vs. poly Si for rest of industry</vt:lpstr>
      <vt:lpstr>3D NAND flash approaches are poly Si based today…</vt:lpstr>
      <vt:lpstr>Our Single-Crystal Silicon Memory Cell</vt:lpstr>
      <vt:lpstr>Process Flow: Step 1 Fabricate peripheral circuits followed by oxide layer</vt:lpstr>
      <vt:lpstr>Process Flow: Step 2 Layer transfer single crystal silicon using ion-cut</vt:lpstr>
      <vt:lpstr>Process Flow: Step 3 Form multiple Si layers</vt:lpstr>
      <vt:lpstr>Process Flow: Step 4 Use common litho and etch step to define multiple layers</vt:lpstr>
      <vt:lpstr>Process Flow: Step 5 Deposit gate dielectric, electrode, CMP, pattern and etch</vt:lpstr>
      <vt:lpstr>Process Flow: Step 6 Oxide, CMP, form bit-lines, cell source regions</vt:lpstr>
      <vt:lpstr>MonolithIC 3D Flash vs. Conventional NAND vs. BiCS</vt:lpstr>
      <vt:lpstr>Monolithic 3D DRAM, Resistive Memories Shared litho architectures enabled by c-Si stacking</vt:lpstr>
      <vt:lpstr>3D Shared Litho Architectures</vt:lpstr>
      <vt:lpstr>Monolithic 3D Logic USP: Shorter wires. So, gates driving wires smaller.</vt:lpstr>
      <vt:lpstr>28nm CMOS Technology with TSVs</vt:lpstr>
      <vt:lpstr>The Monolithic 3D Challenge Needs Sub-400oC Transistors for Cu/low k Compatibility</vt:lpstr>
      <vt:lpstr>One path to solving the dopant activation problem: Recessed Channel Transistors with Activation before Layer Transfer</vt:lpstr>
      <vt:lpstr>Recessed channel transistors used in manufacturing today  easier adoption</vt:lpstr>
      <vt:lpstr>RCATs vs. Planar Transistors: Experimental data from Samsung 88nm devices</vt:lpstr>
      <vt:lpstr>RCATs vs. Planar Transistors (contd.): Experimental data from Samsung 88nm devices</vt:lpstr>
      <vt:lpstr>IntSim: The CAD tool used for our simulation study [D. C. Sekar, J. D. Meindl, et al., ICCAD 2007]</vt:lpstr>
      <vt:lpstr>IntSim-based analysis @ 22nm node</vt:lpstr>
      <vt:lpstr>Monolithic 3D is a major trend...</vt:lpstr>
      <vt:lpstr>Summary</vt:lpstr>
      <vt:lpstr>To summarize..</vt:lpstr>
      <vt:lpstr>Slide 36</vt:lpstr>
      <vt:lpstr>Acknowledgements</vt:lpstr>
      <vt:lpstr>Thank you</vt:lpstr>
      <vt:lpstr>Backup slides</vt:lpstr>
      <vt:lpstr>Ion-cut is great, but will it be affordable?  Aren’t ion-cut SOI wafers much costlier than bulk Si today?</vt:lpstr>
      <vt:lpstr>Industry Roadmap for 3D with TSV Technology</vt:lpstr>
      <vt:lpstr>Benefits of Monolithic 3D for Logic</vt:lpstr>
      <vt:lpstr>Studied by Intel and others: Power savings of 3D could make heat removal achievable</vt:lpstr>
      <vt:lpstr>Thermal Aware CAD Tools</vt:lpstr>
      <vt:lpstr>The Heat Removal Issue: Low-Power Chips the Biggest Market for 3D</vt:lpstr>
      <vt:lpstr>Challenge 2: Interconnect (contd.)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</dc:creator>
  <cp:lastModifiedBy>Windows User</cp:lastModifiedBy>
  <cp:revision>483</cp:revision>
  <dcterms:created xsi:type="dcterms:W3CDTF">2011-03-11T04:15:11Z</dcterms:created>
  <dcterms:modified xsi:type="dcterms:W3CDTF">2012-02-01T10:12:36Z</dcterms:modified>
</cp:coreProperties>
</file>