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56" r:id="rId3"/>
    <p:sldId id="306" r:id="rId4"/>
    <p:sldId id="351" r:id="rId5"/>
    <p:sldId id="265" r:id="rId6"/>
    <p:sldId id="266" r:id="rId7"/>
    <p:sldId id="325" r:id="rId8"/>
    <p:sldId id="326" r:id="rId9"/>
    <p:sldId id="321" r:id="rId10"/>
    <p:sldId id="322" r:id="rId11"/>
    <p:sldId id="323" r:id="rId12"/>
    <p:sldId id="324" r:id="rId13"/>
    <p:sldId id="327" r:id="rId14"/>
    <p:sldId id="276" r:id="rId15"/>
    <p:sldId id="368" r:id="rId16"/>
    <p:sldId id="278" r:id="rId17"/>
    <p:sldId id="279" r:id="rId18"/>
    <p:sldId id="280" r:id="rId19"/>
    <p:sldId id="281" r:id="rId20"/>
    <p:sldId id="359" r:id="rId21"/>
    <p:sldId id="360" r:id="rId22"/>
    <p:sldId id="361" r:id="rId23"/>
    <p:sldId id="362" r:id="rId24"/>
    <p:sldId id="366" r:id="rId25"/>
    <p:sldId id="367" r:id="rId26"/>
    <p:sldId id="287" r:id="rId27"/>
    <p:sldId id="288" r:id="rId28"/>
    <p:sldId id="289" r:id="rId29"/>
    <p:sldId id="358" r:id="rId30"/>
    <p:sldId id="36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339966"/>
    <a:srgbClr val="008080"/>
    <a:srgbClr val="006699"/>
    <a:srgbClr val="0066CC"/>
    <a:srgbClr val="339933"/>
    <a:srgbClr val="33CC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90FFE8-067E-4F9D-89DD-122315B1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9271CA-FAFF-4F58-B46D-08B3A6AF9BC7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F8127042-5C27-4CF3-8C1E-F925809749B5}" type="slidenum">
              <a:rPr lang="en-US" sz="1200">
                <a:cs typeface="+mn-cs"/>
              </a:rPr>
              <a:pPr algn="r">
                <a:defRPr/>
              </a:pPr>
              <a:t>9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E0CE6D-A0D1-43E8-A13F-81BAE6B771C6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EF60A47D-94B4-4079-932F-53C8BE6CAD0D}" type="slidenum">
              <a:rPr lang="en-US" sz="1200">
                <a:cs typeface="+mn-cs"/>
              </a:rPr>
              <a:pPr algn="r">
                <a:defRPr/>
              </a:pPr>
              <a:t>19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54452C-5CF1-48FB-B9E6-B4C35CADF45A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59A5A195-07B1-445A-8818-2755D3ACBFB1}" type="slidenum">
              <a:rPr lang="en-US" sz="1200">
                <a:cs typeface="+mn-cs"/>
              </a:rPr>
              <a:pPr algn="r">
                <a:defRPr/>
              </a:pPr>
              <a:t>20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FE8FB8-4400-4333-93ED-2A35FD8F76F4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83FF09BF-55AE-4EA7-93FA-6E767C037158}" type="slidenum">
              <a:rPr lang="en-US" sz="1200">
                <a:cs typeface="+mn-cs"/>
              </a:rPr>
              <a:pPr algn="r">
                <a:defRPr/>
              </a:pPr>
              <a:t>26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7490A3-E727-4E52-981F-B17320DB46F5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AADBDF9A-0774-4409-A564-98E80948EB43}" type="slidenum">
              <a:rPr lang="en-US" sz="1200">
                <a:cs typeface="+mn-cs"/>
              </a:rPr>
              <a:pPr algn="r">
                <a:defRPr/>
              </a:pPr>
              <a:t>28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B73E8A-A6AF-4987-8F01-39EF01AC3B9F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E9754E1-C23D-4CFA-89D3-D2522834F4EC}" type="slidenum">
              <a:rPr lang="en-US" sz="1200">
                <a:cs typeface="+mn-cs"/>
              </a:rPr>
              <a:pPr algn="r">
                <a:defRPr/>
              </a:pPr>
              <a:t>10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FFEB58-6E98-4B94-8BED-D1D24EEBB670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3EF10CF0-7416-4250-9D6B-B6FF1EE9C890}" type="slidenum">
              <a:rPr lang="en-US" sz="1200">
                <a:cs typeface="+mn-cs"/>
              </a:rPr>
              <a:pPr algn="r">
                <a:defRPr/>
              </a:pPr>
              <a:t>11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B58BF8-9DC5-48D2-AB49-40701FCAAC7A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C609A993-1547-4353-A5B8-FE5E2E5F4DF2}" type="slidenum">
              <a:rPr lang="en-US" sz="1200">
                <a:cs typeface="+mn-cs"/>
              </a:rPr>
              <a:pPr algn="r">
                <a:defRPr/>
              </a:pPr>
              <a:t>12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C8382C-6F34-4CD1-A29F-528CA7E1F828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2EA03144-0391-4A07-B1DF-E35D9B5EB622}" type="slidenum">
              <a:rPr lang="en-US" sz="1200">
                <a:cs typeface="+mn-cs"/>
              </a:rPr>
              <a:pPr algn="r">
                <a:defRPr/>
              </a:pPr>
              <a:t>14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9DD387-B406-4AF4-99D6-7B24A3F97B1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15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9FEE43-D702-4B5A-84EA-FF89C4618BB4}" type="slidenum">
              <a:rPr lang="en-US" sz="1200">
                <a:solidFill>
                  <a:srgbClr val="000000"/>
                </a:solidFill>
              </a:rPr>
              <a:pPr algn="r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6ABC0D-4482-42BD-A15C-1955ECDB62A9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B46A06D8-C99D-497A-BB94-12BEA0868AAD}" type="slidenum">
              <a:rPr lang="en-US" sz="1200">
                <a:cs typeface="+mn-cs"/>
              </a:rPr>
              <a:pPr algn="r">
                <a:defRPr/>
              </a:pPr>
              <a:t>16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400170-D538-46FD-B6F9-8915E3450116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4494EBCE-5F42-4719-A722-08819BD2C368}" type="slidenum">
              <a:rPr lang="en-US" sz="1200">
                <a:cs typeface="+mn-cs"/>
              </a:rPr>
              <a:pPr algn="r">
                <a:defRPr/>
              </a:pPr>
              <a:t>17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857865-A263-461A-A432-6EECD36E7F9C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DD75B984-B696-4076-9E06-D5BDF87D75BF}" type="slidenum">
              <a:rPr lang="en-US" sz="1200">
                <a:cs typeface="+mn-cs"/>
              </a:rPr>
              <a:pPr algn="r">
                <a:defRPr/>
              </a:pPr>
              <a:t>18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2107-C456-4201-A467-F2D4F9124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01F4-07AA-48AF-B8B9-431520C40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62162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274638"/>
            <a:ext cx="6034088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413D3-EF41-43D2-9C6B-20F0ABCDE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94C1-083E-43D8-8BCD-88FFA85CA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6B552-A332-46D7-98B4-B0F6EB941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EF72F-496D-40B3-BD32-68E1DF0DF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ECC39-54FA-4044-9BB1-159D271AE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203F-5EAD-4E37-8AF6-9302FCD5F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1D842-67A7-4191-B32D-9029D62BC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F873-7DCB-4425-9CAE-5019E9F36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BB32-041E-48AC-9FD0-DB6879691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45A8-24B8-462A-8E4C-7238D801F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6383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73AE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pic>
        <p:nvPicPr>
          <p:cNvPr id="2" name="Picture 7" descr="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1422400"/>
            <a:ext cx="8229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logo Large"/>
          <p:cNvPicPr>
            <a:picLocks noChangeAspect="1" noChangeArrowheads="1"/>
          </p:cNvPicPr>
          <p:nvPr/>
        </p:nvPicPr>
        <p:blipFill>
          <a:blip r:embed="rId15"/>
          <a:srcRect t="5380" b="5380"/>
          <a:stretch>
            <a:fillRect/>
          </a:stretch>
        </p:blipFill>
        <p:spPr bwMode="auto">
          <a:xfrm>
            <a:off x="381000" y="6296025"/>
            <a:ext cx="152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 typeface="Wingdings" pitchFamily="2" charset="2"/>
              <a:buNone/>
              <a:defRPr sz="10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0F34A9D6-A51D-47A0-8243-A76117D79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381750"/>
            <a:ext cx="10191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6699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rgbClr val="008080"/>
          </a:solidFill>
          <a:latin typeface="+mj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9966"/>
          </a:solidFill>
          <a:latin typeface="+mj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5AAC72-7B3D-4382-9D10-3029227D438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1038" y="2620963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The Monolithic 3D-IC</a:t>
            </a:r>
          </a:p>
        </p:txBody>
      </p:sp>
      <p:sp>
        <p:nvSpPr>
          <p:cNvPr id="1536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10063"/>
            <a:ext cx="6400800" cy="642937"/>
          </a:xfrm>
        </p:spPr>
        <p:txBody>
          <a:bodyPr/>
          <a:lstStyle/>
          <a:p>
            <a:pPr eaLnBrk="1" hangingPunct="1"/>
            <a:r>
              <a:rPr lang="en-US" smtClean="0"/>
              <a:t>A Disruptor to the Semiconductor Industry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342900" y="1181100"/>
            <a:ext cx="84486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971800" y="6362700"/>
            <a:ext cx="3076575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7" name="Picture 6" descr="logo Large"/>
          <p:cNvPicPr>
            <a:picLocks noChangeAspect="1" noChangeArrowheads="1"/>
          </p:cNvPicPr>
          <p:nvPr/>
        </p:nvPicPr>
        <p:blipFill>
          <a:blip r:embed="rId2"/>
          <a:srcRect t="3587"/>
          <a:stretch>
            <a:fillRect/>
          </a:stretch>
        </p:blipFill>
        <p:spPr bwMode="auto">
          <a:xfrm>
            <a:off x="1914525" y="377825"/>
            <a:ext cx="534987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200025" y="6267450"/>
            <a:ext cx="3076575" cy="561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37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2A874ABD-AB89-452A-9CC2-5E088697FC2E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10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76250" y="342900"/>
            <a:ext cx="8115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step 3 - Bond and Cleave: Flip Donor Wafer and Bond to Processed Device Wafer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409825" y="3714750"/>
            <a:ext cx="5133975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 bwMode="auto">
          <a:xfrm>
            <a:off x="2438400" y="4424363"/>
            <a:ext cx="1773238" cy="1317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7" name="Rectangle 76"/>
          <p:cNvSpPr/>
          <p:nvPr/>
        </p:nvSpPr>
        <p:spPr bwMode="auto">
          <a:xfrm flipH="1">
            <a:off x="3622675" y="4556125"/>
            <a:ext cx="177800" cy="257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8" name="Rectangle 77"/>
          <p:cNvSpPr/>
          <p:nvPr/>
        </p:nvSpPr>
        <p:spPr bwMode="auto">
          <a:xfrm>
            <a:off x="4805363" y="4038600"/>
            <a:ext cx="2071687" cy="128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9" name="Rectangle 78"/>
          <p:cNvSpPr/>
          <p:nvPr/>
        </p:nvSpPr>
        <p:spPr bwMode="auto">
          <a:xfrm>
            <a:off x="2733675" y="4038600"/>
            <a:ext cx="593725" cy="128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0" name="Rectangle 79"/>
          <p:cNvSpPr/>
          <p:nvPr/>
        </p:nvSpPr>
        <p:spPr bwMode="auto">
          <a:xfrm flipH="1">
            <a:off x="6403975" y="4038600"/>
            <a:ext cx="174625" cy="774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1" name="Rectangle 80"/>
          <p:cNvSpPr/>
          <p:nvPr/>
        </p:nvSpPr>
        <p:spPr bwMode="auto">
          <a:xfrm>
            <a:off x="3916363" y="4038600"/>
            <a:ext cx="295275" cy="128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2" name="Rectangle 81"/>
          <p:cNvSpPr/>
          <p:nvPr/>
        </p:nvSpPr>
        <p:spPr bwMode="auto">
          <a:xfrm>
            <a:off x="4805363" y="4038600"/>
            <a:ext cx="295275" cy="128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25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800600"/>
            <a:ext cx="5029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 bwMode="auto">
          <a:xfrm>
            <a:off x="5395913" y="4424363"/>
            <a:ext cx="298450" cy="647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5" name="Rectangle 84"/>
          <p:cNvSpPr/>
          <p:nvPr/>
        </p:nvSpPr>
        <p:spPr bwMode="auto">
          <a:xfrm>
            <a:off x="5100638" y="4424363"/>
            <a:ext cx="1182687" cy="157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6" name="Rectangle 85"/>
          <p:cNvSpPr/>
          <p:nvPr/>
        </p:nvSpPr>
        <p:spPr bwMode="auto">
          <a:xfrm>
            <a:off x="4510088" y="4424363"/>
            <a:ext cx="295275" cy="1317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7" name="Rectangle 86"/>
          <p:cNvSpPr/>
          <p:nvPr/>
        </p:nvSpPr>
        <p:spPr bwMode="auto">
          <a:xfrm>
            <a:off x="6877050" y="4424363"/>
            <a:ext cx="295275" cy="1317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" name="Rectangle 87"/>
          <p:cNvSpPr/>
          <p:nvPr/>
        </p:nvSpPr>
        <p:spPr bwMode="auto">
          <a:xfrm>
            <a:off x="6877050" y="4038600"/>
            <a:ext cx="295275" cy="128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618" name="Text Box 30"/>
          <p:cNvSpPr txBox="1">
            <a:spLocks noChangeArrowheads="1"/>
          </p:cNvSpPr>
          <p:nvPr/>
        </p:nvSpPr>
        <p:spPr bwMode="auto">
          <a:xfrm>
            <a:off x="5334000" y="5334000"/>
            <a:ext cx="20351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Processed Base IC</a:t>
            </a:r>
          </a:p>
        </p:txBody>
      </p:sp>
      <p:sp>
        <p:nvSpPr>
          <p:cNvPr id="25619" name="Line 31"/>
          <p:cNvSpPr>
            <a:spLocks noChangeShapeType="1"/>
          </p:cNvSpPr>
          <p:nvPr/>
        </p:nvSpPr>
        <p:spPr bwMode="auto">
          <a:xfrm>
            <a:off x="1782763" y="3028950"/>
            <a:ext cx="550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Text Box 32"/>
          <p:cNvSpPr txBox="1">
            <a:spLocks noChangeArrowheads="1"/>
          </p:cNvSpPr>
          <p:nvPr/>
        </p:nvSpPr>
        <p:spPr bwMode="auto">
          <a:xfrm>
            <a:off x="228600" y="1905000"/>
            <a:ext cx="2438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Cleave along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H+ implant line </a:t>
            </a:r>
            <a:r>
              <a:rPr lang="en-US" sz="1600" kern="0" dirty="0">
                <a:latin typeface="+mj-lt"/>
              </a:rPr>
              <a:t>using 400</a:t>
            </a:r>
            <a:r>
              <a:rPr lang="en-US" sz="1600" kern="0" baseline="30000" dirty="0">
                <a:latin typeface="+mj-lt"/>
              </a:rPr>
              <a:t>o</a:t>
            </a:r>
            <a:r>
              <a:rPr lang="en-US" sz="1600" kern="0" dirty="0">
                <a:latin typeface="+mj-lt"/>
              </a:rPr>
              <a:t>C  anneal or sideways  mechanical force. </a:t>
            </a:r>
          </a:p>
          <a:p>
            <a:pPr>
              <a:spcBef>
                <a:spcPts val="0"/>
              </a:spcBef>
              <a:defRPr/>
            </a:pPr>
            <a:r>
              <a:rPr lang="en-US" sz="1600" kern="0" dirty="0">
                <a:latin typeface="+mj-lt"/>
              </a:rPr>
              <a:t>Polish with CMP.</a:t>
            </a:r>
          </a:p>
          <a:p>
            <a:pPr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25621" name="AutoShape 28"/>
          <p:cNvSpPr>
            <a:spLocks noChangeAspect="1" noChangeArrowheads="1" noTextEdit="1"/>
          </p:cNvSpPr>
          <p:nvPr/>
        </p:nvSpPr>
        <p:spPr bwMode="auto">
          <a:xfrm>
            <a:off x="2447925" y="2400300"/>
            <a:ext cx="511492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Freeform 33"/>
          <p:cNvSpPr>
            <a:spLocks noEditPoints="1"/>
          </p:cNvSpPr>
          <p:nvPr/>
        </p:nvSpPr>
        <p:spPr bwMode="auto">
          <a:xfrm>
            <a:off x="2390775" y="3076575"/>
            <a:ext cx="5162550" cy="647700"/>
          </a:xfrm>
          <a:custGeom>
            <a:avLst/>
            <a:gdLst>
              <a:gd name="T0" fmla="*/ 0 w 7456"/>
              <a:gd name="T1" fmla="*/ 2147483647 h 1264"/>
              <a:gd name="T2" fmla="*/ 2147483647 w 7456"/>
              <a:gd name="T3" fmla="*/ 0 h 1264"/>
              <a:gd name="T4" fmla="*/ 2147483647 w 7456"/>
              <a:gd name="T5" fmla="*/ 0 h 1264"/>
              <a:gd name="T6" fmla="*/ 2147483647 w 7456"/>
              <a:gd name="T7" fmla="*/ 2147483647 h 1264"/>
              <a:gd name="T8" fmla="*/ 2147483647 w 7456"/>
              <a:gd name="T9" fmla="*/ 2147483647 h 1264"/>
              <a:gd name="T10" fmla="*/ 2147483647 w 7456"/>
              <a:gd name="T11" fmla="*/ 2147483647 h 1264"/>
              <a:gd name="T12" fmla="*/ 2147483647 w 7456"/>
              <a:gd name="T13" fmla="*/ 2147483647 h 1264"/>
              <a:gd name="T14" fmla="*/ 0 w 7456"/>
              <a:gd name="T15" fmla="*/ 2147483647 h 1264"/>
              <a:gd name="T16" fmla="*/ 0 w 7456"/>
              <a:gd name="T17" fmla="*/ 2147483647 h 1264"/>
              <a:gd name="T18" fmla="*/ 2147483647 w 7456"/>
              <a:gd name="T19" fmla="*/ 2147483647 h 1264"/>
              <a:gd name="T20" fmla="*/ 2147483647 w 7456"/>
              <a:gd name="T21" fmla="*/ 2147483647 h 1264"/>
              <a:gd name="T22" fmla="*/ 2147483647 w 7456"/>
              <a:gd name="T23" fmla="*/ 2147483647 h 1264"/>
              <a:gd name="T24" fmla="*/ 2147483647 w 7456"/>
              <a:gd name="T25" fmla="*/ 2147483647 h 1264"/>
              <a:gd name="T26" fmla="*/ 2147483647 w 7456"/>
              <a:gd name="T27" fmla="*/ 2147483647 h 1264"/>
              <a:gd name="T28" fmla="*/ 2147483647 w 7456"/>
              <a:gd name="T29" fmla="*/ 2147483647 h 1264"/>
              <a:gd name="T30" fmla="*/ 2147483647 w 7456"/>
              <a:gd name="T31" fmla="*/ 2147483647 h 1264"/>
              <a:gd name="T32" fmla="*/ 2147483647 w 7456"/>
              <a:gd name="T33" fmla="*/ 2147483647 h 1264"/>
              <a:gd name="T34" fmla="*/ 2147483647 w 7456"/>
              <a:gd name="T35" fmla="*/ 2147483647 h 12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56"/>
              <a:gd name="T55" fmla="*/ 0 h 1264"/>
              <a:gd name="T56" fmla="*/ 7456 w 7456"/>
              <a:gd name="T57" fmla="*/ 1264 h 12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56" h="1264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7432" y="0"/>
                </a:lnTo>
                <a:cubicBezTo>
                  <a:pt x="7446" y="0"/>
                  <a:pt x="7456" y="11"/>
                  <a:pt x="7456" y="24"/>
                </a:cubicBezTo>
                <a:lnTo>
                  <a:pt x="7456" y="1240"/>
                </a:lnTo>
                <a:cubicBezTo>
                  <a:pt x="7456" y="1254"/>
                  <a:pt x="7446" y="1264"/>
                  <a:pt x="7432" y="1264"/>
                </a:cubicBezTo>
                <a:lnTo>
                  <a:pt x="24" y="1264"/>
                </a:lnTo>
                <a:cubicBezTo>
                  <a:pt x="11" y="1264"/>
                  <a:pt x="0" y="1254"/>
                  <a:pt x="0" y="1240"/>
                </a:cubicBezTo>
                <a:lnTo>
                  <a:pt x="0" y="24"/>
                </a:lnTo>
                <a:close/>
                <a:moveTo>
                  <a:pt x="48" y="1240"/>
                </a:moveTo>
                <a:lnTo>
                  <a:pt x="24" y="1216"/>
                </a:lnTo>
                <a:lnTo>
                  <a:pt x="7432" y="1216"/>
                </a:lnTo>
                <a:lnTo>
                  <a:pt x="7408" y="1240"/>
                </a:lnTo>
                <a:lnTo>
                  <a:pt x="7408" y="24"/>
                </a:lnTo>
                <a:lnTo>
                  <a:pt x="7432" y="48"/>
                </a:lnTo>
                <a:lnTo>
                  <a:pt x="24" y="48"/>
                </a:lnTo>
                <a:lnTo>
                  <a:pt x="48" y="24"/>
                </a:lnTo>
                <a:lnTo>
                  <a:pt x="48" y="1240"/>
                </a:lnTo>
                <a:close/>
              </a:path>
            </a:pathLst>
          </a:custGeom>
          <a:solidFill>
            <a:srgbClr val="89A4A7"/>
          </a:solidFill>
          <a:ln w="0" cap="flat">
            <a:solidFill>
              <a:srgbClr val="89A4A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Rectangle 38"/>
          <p:cNvSpPr>
            <a:spLocks noChangeArrowheads="1"/>
          </p:cNvSpPr>
          <p:nvPr/>
        </p:nvSpPr>
        <p:spPr bwMode="auto">
          <a:xfrm>
            <a:off x="4260850" y="2470150"/>
            <a:ext cx="206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5624" name="Rectangle 30"/>
          <p:cNvSpPr>
            <a:spLocks noChangeArrowheads="1"/>
          </p:cNvSpPr>
          <p:nvPr/>
        </p:nvSpPr>
        <p:spPr bwMode="auto">
          <a:xfrm flipV="1">
            <a:off x="2419350" y="3333750"/>
            <a:ext cx="5111750" cy="3571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pic>
        <p:nvPicPr>
          <p:cNvPr id="25625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4983" flipV="1">
            <a:off x="2517775" y="2019300"/>
            <a:ext cx="5065713" cy="831850"/>
          </a:xfrm>
          <a:prstGeom prst="rect">
            <a:avLst/>
          </a:prstGeom>
          <a:noFill/>
          <a:ln w="19050">
            <a:solidFill>
              <a:srgbClr val="6761E5"/>
            </a:solidFill>
            <a:miter lim="800000"/>
            <a:headEnd/>
            <a:tailEnd/>
          </a:ln>
        </p:spPr>
      </p:pic>
      <p:sp>
        <p:nvSpPr>
          <p:cNvPr id="25626" name="Rectangle 34"/>
          <p:cNvSpPr>
            <a:spLocks noChangeArrowheads="1"/>
          </p:cNvSpPr>
          <p:nvPr/>
        </p:nvSpPr>
        <p:spPr bwMode="auto">
          <a:xfrm flipV="1">
            <a:off x="2422525" y="3103563"/>
            <a:ext cx="5111750" cy="3492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5627" name="Rectangle 36"/>
          <p:cNvSpPr>
            <a:spLocks noChangeArrowheads="1"/>
          </p:cNvSpPr>
          <p:nvPr/>
        </p:nvSpPr>
        <p:spPr bwMode="auto">
          <a:xfrm rot="10800000" flipV="1">
            <a:off x="4383088" y="3162300"/>
            <a:ext cx="479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N+</a:t>
            </a:r>
            <a:endParaRPr lang="en-US"/>
          </a:p>
        </p:txBody>
      </p:sp>
      <p:sp>
        <p:nvSpPr>
          <p:cNvPr id="25628" name="Rectangle 37"/>
          <p:cNvSpPr>
            <a:spLocks noChangeArrowheads="1"/>
          </p:cNvSpPr>
          <p:nvPr/>
        </p:nvSpPr>
        <p:spPr bwMode="auto">
          <a:xfrm rot="10800000" flipV="1">
            <a:off x="4635500" y="3454400"/>
            <a:ext cx="3063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P-</a:t>
            </a:r>
            <a:endParaRPr lang="en-US"/>
          </a:p>
        </p:txBody>
      </p:sp>
      <p:sp>
        <p:nvSpPr>
          <p:cNvPr id="25629" name="Rectangle 39"/>
          <p:cNvSpPr>
            <a:spLocks noChangeArrowheads="1"/>
          </p:cNvSpPr>
          <p:nvPr/>
        </p:nvSpPr>
        <p:spPr bwMode="auto">
          <a:xfrm rot="10800000" flipV="1">
            <a:off x="4414838" y="2371725"/>
            <a:ext cx="920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Silicon</a:t>
            </a:r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2344738" y="3028950"/>
            <a:ext cx="5094287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1990725" y="375285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266700" y="3581400"/>
            <a:ext cx="1885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SiO2 bond layers on base and donor wafers (alignment not an issue with blanket wafers)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400300" y="3714750"/>
            <a:ext cx="5172075" cy="476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97" name="Rectangle 96"/>
          <p:cNvSpPr/>
          <p:nvPr/>
        </p:nvSpPr>
        <p:spPr>
          <a:xfrm>
            <a:off x="2400300" y="3771900"/>
            <a:ext cx="5172075" cy="476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4" name="Right Brace 33"/>
          <p:cNvSpPr/>
          <p:nvPr/>
        </p:nvSpPr>
        <p:spPr>
          <a:xfrm>
            <a:off x="7620000" y="3048000"/>
            <a:ext cx="228600" cy="609600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5636" name="TextBox 118"/>
          <p:cNvSpPr txBox="1">
            <a:spLocks noChangeArrowheads="1"/>
          </p:cNvSpPr>
          <p:nvPr/>
        </p:nvSpPr>
        <p:spPr bwMode="auto">
          <a:xfrm>
            <a:off x="7848600" y="3200400"/>
            <a:ext cx="933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&lt;200nm)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48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F476A6FF-C89E-483A-AC8C-AB47638DB7BC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11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66725" y="800100"/>
            <a:ext cx="8677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step 4 - Etch and Form Isolation and RCAT Gate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 flipV="1">
            <a:off x="2438400" y="3897313"/>
            <a:ext cx="5105400" cy="390525"/>
          </a:xfrm>
          <a:prstGeom prst="rect">
            <a:avLst/>
          </a:prstGeom>
          <a:solidFill>
            <a:srgbClr val="CCFF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flipV="1">
            <a:off x="2438400" y="3602038"/>
            <a:ext cx="5105400" cy="304800"/>
          </a:xfrm>
          <a:prstGeom prst="rect">
            <a:avLst/>
          </a:prstGeom>
          <a:solidFill>
            <a:srgbClr val="FFCCCC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54" name="TextBox 26"/>
          <p:cNvSpPr txBox="1">
            <a:spLocks noChangeArrowheads="1"/>
          </p:cNvSpPr>
          <p:nvPr/>
        </p:nvSpPr>
        <p:spPr bwMode="auto">
          <a:xfrm flipV="1">
            <a:off x="2771775" y="356393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+N</a:t>
            </a:r>
          </a:p>
        </p:txBody>
      </p:sp>
      <p:sp>
        <p:nvSpPr>
          <p:cNvPr id="27655" name="TextBox 24"/>
          <p:cNvSpPr txBox="1">
            <a:spLocks noChangeArrowheads="1"/>
          </p:cNvSpPr>
          <p:nvPr/>
        </p:nvSpPr>
        <p:spPr bwMode="auto">
          <a:xfrm flipV="1">
            <a:off x="4572000" y="392112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en-US"/>
          </a:p>
        </p:txBody>
      </p:sp>
      <p:cxnSp>
        <p:nvCxnSpPr>
          <p:cNvPr id="27656" name="Straight Connector 22"/>
          <p:cNvCxnSpPr>
            <a:cxnSpLocks noChangeShapeType="1"/>
          </p:cNvCxnSpPr>
          <p:nvPr/>
        </p:nvCxnSpPr>
        <p:spPr bwMode="auto">
          <a:xfrm flipV="1">
            <a:off x="2438400" y="3602038"/>
            <a:ext cx="5105400" cy="1587"/>
          </a:xfrm>
          <a:prstGeom prst="line">
            <a:avLst/>
          </a:prstGeom>
          <a:noFill/>
          <a:ln w="25400" algn="ctr">
            <a:solidFill>
              <a:srgbClr val="89A4A7"/>
            </a:solidFill>
            <a:prstDash val="dash"/>
            <a:round/>
            <a:headEnd/>
            <a:tailEnd/>
          </a:ln>
        </p:spPr>
      </p:cxn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3352800" y="3906838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4287838"/>
            <a:ext cx="51054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438400" y="4902200"/>
            <a:ext cx="1773238" cy="1317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7" name="Rectangle 76"/>
          <p:cNvSpPr/>
          <p:nvPr/>
        </p:nvSpPr>
        <p:spPr>
          <a:xfrm flipH="1">
            <a:off x="3622675" y="5033963"/>
            <a:ext cx="177800" cy="257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8" name="Rectangle 77"/>
          <p:cNvSpPr/>
          <p:nvPr/>
        </p:nvSpPr>
        <p:spPr>
          <a:xfrm>
            <a:off x="4805363" y="4516438"/>
            <a:ext cx="2071687" cy="128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2733675" y="4516438"/>
            <a:ext cx="593725" cy="128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 flipH="1">
            <a:off x="6403975" y="4516438"/>
            <a:ext cx="174625" cy="774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1" name="Rectangle 80"/>
          <p:cNvSpPr/>
          <p:nvPr/>
        </p:nvSpPr>
        <p:spPr>
          <a:xfrm>
            <a:off x="3916363" y="4516438"/>
            <a:ext cx="295275" cy="128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2" name="Rectangle 81"/>
          <p:cNvSpPr/>
          <p:nvPr/>
        </p:nvSpPr>
        <p:spPr>
          <a:xfrm>
            <a:off x="4805363" y="4516438"/>
            <a:ext cx="295275" cy="128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276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278438"/>
            <a:ext cx="5029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>
          <a:xfrm>
            <a:off x="5395913" y="4902200"/>
            <a:ext cx="298450" cy="647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5" name="Rectangle 84"/>
          <p:cNvSpPr/>
          <p:nvPr/>
        </p:nvSpPr>
        <p:spPr>
          <a:xfrm>
            <a:off x="5100638" y="4902200"/>
            <a:ext cx="1182687" cy="157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6" name="Rectangle 85"/>
          <p:cNvSpPr/>
          <p:nvPr/>
        </p:nvSpPr>
        <p:spPr>
          <a:xfrm>
            <a:off x="4510088" y="4902200"/>
            <a:ext cx="295275" cy="1317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7" name="Rectangle 86"/>
          <p:cNvSpPr/>
          <p:nvPr/>
        </p:nvSpPr>
        <p:spPr>
          <a:xfrm>
            <a:off x="6877050" y="4902200"/>
            <a:ext cx="295275" cy="1317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" name="Rectangle 87"/>
          <p:cNvSpPr/>
          <p:nvPr/>
        </p:nvSpPr>
        <p:spPr>
          <a:xfrm>
            <a:off x="6877050" y="4516438"/>
            <a:ext cx="295275" cy="128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7672" name="Text Box 23"/>
          <p:cNvSpPr txBox="1">
            <a:spLocks noChangeArrowheads="1"/>
          </p:cNvSpPr>
          <p:nvPr/>
        </p:nvSpPr>
        <p:spPr bwMode="auto">
          <a:xfrm>
            <a:off x="5334000" y="5811838"/>
            <a:ext cx="20351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Processed Base IC</a:t>
            </a:r>
          </a:p>
        </p:txBody>
      </p:sp>
      <p:sp>
        <p:nvSpPr>
          <p:cNvPr id="40" name="Flowchart: Delay 39"/>
          <p:cNvSpPr>
            <a:spLocks noChangeArrowheads="1"/>
          </p:cNvSpPr>
          <p:nvPr/>
        </p:nvSpPr>
        <p:spPr bwMode="auto">
          <a:xfrm rot="5400000">
            <a:off x="5067300" y="3487738"/>
            <a:ext cx="533400" cy="762000"/>
          </a:xfrm>
          <a:prstGeom prst="flowChartDelay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74" name="Rectangle 25"/>
          <p:cNvSpPr>
            <a:spLocks noChangeArrowheads="1"/>
          </p:cNvSpPr>
          <p:nvPr/>
        </p:nvSpPr>
        <p:spPr bwMode="auto">
          <a:xfrm>
            <a:off x="4953000" y="3525838"/>
            <a:ext cx="762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5" name="Flowchart: Delay 24"/>
          <p:cNvSpPr>
            <a:spLocks noChangeArrowheads="1"/>
          </p:cNvSpPr>
          <p:nvPr/>
        </p:nvSpPr>
        <p:spPr bwMode="auto">
          <a:xfrm rot="5400000">
            <a:off x="5029200" y="3449638"/>
            <a:ext cx="609600" cy="609600"/>
          </a:xfrm>
          <a:prstGeom prst="flowChartDelay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76" name="Text Box 32"/>
          <p:cNvSpPr txBox="1">
            <a:spLocks noChangeArrowheads="1"/>
          </p:cNvSpPr>
          <p:nvPr/>
        </p:nvSpPr>
        <p:spPr bwMode="auto">
          <a:xfrm>
            <a:off x="4003675" y="2833688"/>
            <a:ext cx="72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Gate</a:t>
            </a:r>
          </a:p>
          <a:p>
            <a:r>
              <a:rPr lang="en-US" sz="1600"/>
              <a:t>Oxide</a:t>
            </a:r>
          </a:p>
        </p:txBody>
      </p:sp>
      <p:sp>
        <p:nvSpPr>
          <p:cNvPr id="27677" name="Line 31"/>
          <p:cNvSpPr>
            <a:spLocks noChangeShapeType="1"/>
          </p:cNvSpPr>
          <p:nvPr/>
        </p:nvSpPr>
        <p:spPr bwMode="auto">
          <a:xfrm flipH="1">
            <a:off x="6553200" y="314483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Text Box 36"/>
          <p:cNvSpPr txBox="1">
            <a:spLocks noChangeArrowheads="1"/>
          </p:cNvSpPr>
          <p:nvPr/>
        </p:nvSpPr>
        <p:spPr bwMode="auto">
          <a:xfrm>
            <a:off x="7010400" y="2916238"/>
            <a:ext cx="173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Isolation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38400" y="4268788"/>
            <a:ext cx="5114925" cy="571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7680" name="Rectangle 37"/>
          <p:cNvSpPr>
            <a:spLocks noChangeArrowheads="1"/>
          </p:cNvSpPr>
          <p:nvPr/>
        </p:nvSpPr>
        <p:spPr bwMode="auto">
          <a:xfrm>
            <a:off x="371475" y="1609725"/>
            <a:ext cx="4810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Arial Narrow" pitchFamily="34" charset="0"/>
              </a:rPr>
              <a:t>Litho patterning with features aligned to bottom layer.</a:t>
            </a:r>
            <a:endParaRPr lang="en-US"/>
          </a:p>
          <a:p>
            <a:pPr>
              <a:buFont typeface="Arial" charset="0"/>
              <a:buChar char="•"/>
            </a:pPr>
            <a:r>
              <a:rPr lang="en-US">
                <a:latin typeface="Arial Narrow" pitchFamily="34" charset="0"/>
              </a:rPr>
              <a:t>Etch shallow trench isolation (STI) and gate structures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Arial Narrow" pitchFamily="34" charset="0"/>
              </a:rPr>
              <a:t>Deposit SiO</a:t>
            </a:r>
            <a:r>
              <a:rPr lang="en-US" baseline="30000">
                <a:latin typeface="Arial Narrow" pitchFamily="34" charset="0"/>
              </a:rPr>
              <a:t>2</a:t>
            </a:r>
            <a:r>
              <a:rPr lang="en-US">
                <a:latin typeface="Arial Narrow" pitchFamily="34" charset="0"/>
              </a:rPr>
              <a:t> in STI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Arial Narrow" pitchFamily="34" charset="0"/>
              </a:rPr>
              <a:t>Grow gate with ALD, etc. at low temp</a:t>
            </a:r>
          </a:p>
          <a:p>
            <a:r>
              <a:rPr lang="en-US">
                <a:latin typeface="Arial Narrow" pitchFamily="34" charset="0"/>
              </a:rPr>
              <a:t> (&lt;350º C oxide or high-K metal gate)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438400" y="4325938"/>
            <a:ext cx="5114925" cy="571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41" name="Trapezoid 40"/>
          <p:cNvSpPr/>
          <p:nvPr/>
        </p:nvSpPr>
        <p:spPr>
          <a:xfrm rot="10800000">
            <a:off x="3895725" y="3592513"/>
            <a:ext cx="685800" cy="666750"/>
          </a:xfrm>
          <a:prstGeom prst="trapezoid">
            <a:avLst/>
          </a:prstGeom>
          <a:solidFill>
            <a:srgbClr val="239A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7683" name="Text Box 30"/>
          <p:cNvSpPr txBox="1">
            <a:spLocks noChangeArrowheads="1"/>
          </p:cNvSpPr>
          <p:nvPr/>
        </p:nvSpPr>
        <p:spPr bwMode="auto">
          <a:xfrm>
            <a:off x="4029075" y="3640138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Ox</a:t>
            </a:r>
          </a:p>
        </p:txBody>
      </p:sp>
      <p:sp>
        <p:nvSpPr>
          <p:cNvPr id="42" name="Trapezoid 41"/>
          <p:cNvSpPr/>
          <p:nvPr/>
        </p:nvSpPr>
        <p:spPr>
          <a:xfrm rot="10800000">
            <a:off x="6115050" y="3611563"/>
            <a:ext cx="685800" cy="666750"/>
          </a:xfrm>
          <a:prstGeom prst="trapezoid">
            <a:avLst/>
          </a:prstGeom>
          <a:solidFill>
            <a:srgbClr val="239A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7685" name="Text Box 30"/>
          <p:cNvSpPr txBox="1">
            <a:spLocks noChangeArrowheads="1"/>
          </p:cNvSpPr>
          <p:nvPr/>
        </p:nvSpPr>
        <p:spPr bwMode="auto">
          <a:xfrm>
            <a:off x="6248400" y="3659188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Ox</a:t>
            </a:r>
          </a:p>
        </p:txBody>
      </p:sp>
      <p:grpSp>
        <p:nvGrpSpPr>
          <p:cNvPr id="27686" name="Group 43"/>
          <p:cNvGrpSpPr>
            <a:grpSpLocks/>
          </p:cNvGrpSpPr>
          <p:nvPr/>
        </p:nvGrpSpPr>
        <p:grpSpPr bwMode="auto">
          <a:xfrm>
            <a:off x="4772025" y="3306763"/>
            <a:ext cx="1114425" cy="942975"/>
            <a:chOff x="3962400" y="2133599"/>
            <a:chExt cx="1219200" cy="990600"/>
          </a:xfrm>
        </p:grpSpPr>
        <p:sp>
          <p:nvSpPr>
            <p:cNvPr id="45" name="Flowchart: Delay 44"/>
            <p:cNvSpPr/>
            <p:nvPr/>
          </p:nvSpPr>
          <p:spPr>
            <a:xfrm rot="5400000">
              <a:off x="4115057" y="2210489"/>
              <a:ext cx="913887" cy="913532"/>
            </a:xfrm>
            <a:prstGeom prst="flowChartDelay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62400" y="2133599"/>
              <a:ext cx="1219200" cy="305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47" name="Flowchart: Delay 46"/>
            <p:cNvSpPr/>
            <p:nvPr/>
          </p:nvSpPr>
          <p:spPr>
            <a:xfrm rot="5400000">
              <a:off x="4115057" y="2210193"/>
              <a:ext cx="913887" cy="760697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27687" name="Text Box 30"/>
          <p:cNvSpPr txBox="1">
            <a:spLocks noChangeArrowheads="1"/>
          </p:cNvSpPr>
          <p:nvPr/>
        </p:nvSpPr>
        <p:spPr bwMode="auto">
          <a:xfrm>
            <a:off x="4924425" y="3344863"/>
            <a:ext cx="68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 </a:t>
            </a:r>
            <a:r>
              <a:rPr lang="en-US" sz="1600">
                <a:solidFill>
                  <a:schemeClr val="bg1"/>
                </a:solidFill>
              </a:rPr>
              <a:t>Gate</a:t>
            </a:r>
          </a:p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7688" name="Line 31"/>
          <p:cNvSpPr>
            <a:spLocks noChangeShapeType="1"/>
          </p:cNvSpPr>
          <p:nvPr/>
        </p:nvSpPr>
        <p:spPr bwMode="auto">
          <a:xfrm>
            <a:off x="4524375" y="3402013"/>
            <a:ext cx="485775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89" name="TextBox 118"/>
          <p:cNvSpPr txBox="1">
            <a:spLocks noChangeArrowheads="1"/>
          </p:cNvSpPr>
          <p:nvPr/>
        </p:nvSpPr>
        <p:spPr bwMode="auto">
          <a:xfrm>
            <a:off x="207963" y="4038600"/>
            <a:ext cx="2152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Advantage: Thinned donor wafer is transparent to litho, enabling direct alignment to device wafer alignment marks: no indirect alignment.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42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E75FC450-75F6-4FD8-AFF2-61627D3B03C7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12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41" name="Flowchart: Delay 40"/>
          <p:cNvSpPr/>
          <p:nvPr/>
        </p:nvSpPr>
        <p:spPr bwMode="auto">
          <a:xfrm rot="5400000">
            <a:off x="4894263" y="3397250"/>
            <a:ext cx="869950" cy="835025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04800" y="781050"/>
            <a:ext cx="8362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step 5 </a:t>
            </a:r>
            <a:r>
              <a:rPr lang="en-US" sz="2800">
                <a:solidFill>
                  <a:srgbClr val="0073AE"/>
                </a:solidFill>
              </a:rPr>
              <a:t>–</a:t>
            </a:r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 Etch Contacts/Vias to Contact the RCAT</a:t>
            </a:r>
          </a:p>
        </p:txBody>
      </p:sp>
      <p:grpSp>
        <p:nvGrpSpPr>
          <p:cNvPr id="29701" name="Group 36"/>
          <p:cNvGrpSpPr>
            <a:grpSpLocks/>
          </p:cNvGrpSpPr>
          <p:nvPr/>
        </p:nvGrpSpPr>
        <p:grpSpPr bwMode="auto">
          <a:xfrm>
            <a:off x="2417763" y="2849563"/>
            <a:ext cx="5105400" cy="3355975"/>
            <a:chOff x="1536" y="1534"/>
            <a:chExt cx="3216" cy="2114"/>
          </a:xfrm>
        </p:grpSpPr>
        <p:sp>
          <p:nvSpPr>
            <p:cNvPr id="59" name="Rectangle 58"/>
            <p:cNvSpPr/>
            <p:nvPr/>
          </p:nvSpPr>
          <p:spPr>
            <a:xfrm>
              <a:off x="1536" y="1536"/>
              <a:ext cx="3216" cy="4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 flipV="1">
              <a:off x="1536" y="2160"/>
              <a:ext cx="3216" cy="240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 flipV="1">
              <a:off x="1536" y="1968"/>
              <a:ext cx="3216" cy="192"/>
            </a:xfrm>
            <a:prstGeom prst="rect">
              <a:avLst/>
            </a:prstGeom>
            <a:solidFill>
              <a:srgbClr val="FFCCCC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9711" name="TextBox 26"/>
            <p:cNvSpPr txBox="1">
              <a:spLocks noChangeArrowheads="1"/>
            </p:cNvSpPr>
            <p:nvPr/>
          </p:nvSpPr>
          <p:spPr bwMode="auto">
            <a:xfrm flipV="1">
              <a:off x="1728" y="1920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+N</a:t>
              </a:r>
            </a:p>
          </p:txBody>
        </p:sp>
        <p:sp>
          <p:nvSpPr>
            <p:cNvPr id="29712" name="TextBox 24"/>
            <p:cNvSpPr txBox="1">
              <a:spLocks noChangeArrowheads="1"/>
            </p:cNvSpPr>
            <p:nvPr/>
          </p:nvSpPr>
          <p:spPr bwMode="auto">
            <a:xfrm flipV="1">
              <a:off x="2880" y="2169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>
              <a:spAutoFit/>
            </a:bodyPr>
            <a:lstStyle/>
            <a:p>
              <a:endParaRPr lang="en-US"/>
            </a:p>
          </p:txBody>
        </p:sp>
        <p:cxnSp>
          <p:nvCxnSpPr>
            <p:cNvPr id="29713" name="Straight Connector 22"/>
            <p:cNvCxnSpPr>
              <a:cxnSpLocks noChangeShapeType="1"/>
            </p:cNvCxnSpPr>
            <p:nvPr/>
          </p:nvCxnSpPr>
          <p:spPr bwMode="auto">
            <a:xfrm flipV="1">
              <a:off x="1536" y="1968"/>
              <a:ext cx="3216" cy="1"/>
            </a:xfrm>
            <a:prstGeom prst="line">
              <a:avLst/>
            </a:prstGeom>
            <a:noFill/>
            <a:ln w="25400" algn="ctr">
              <a:solidFill>
                <a:srgbClr val="89A4A7"/>
              </a:solidFill>
              <a:prstDash val="dash"/>
              <a:round/>
              <a:headEnd/>
              <a:tailEnd/>
            </a:ln>
          </p:spPr>
        </p:cxnSp>
        <p:sp>
          <p:nvSpPr>
            <p:cNvPr id="29714" name="Text Box 8"/>
            <p:cNvSpPr txBox="1">
              <a:spLocks noChangeArrowheads="1"/>
            </p:cNvSpPr>
            <p:nvPr/>
          </p:nvSpPr>
          <p:spPr bwMode="auto">
            <a:xfrm>
              <a:off x="2112" y="2160"/>
              <a:ext cx="5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P-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36" y="2400"/>
              <a:ext cx="3216" cy="12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36" y="2787"/>
              <a:ext cx="1117" cy="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7" name="Rectangle 76"/>
            <p:cNvSpPr/>
            <p:nvPr/>
          </p:nvSpPr>
          <p:spPr>
            <a:xfrm flipH="1">
              <a:off x="2282" y="2870"/>
              <a:ext cx="112" cy="1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027" y="2544"/>
              <a:ext cx="1305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722" y="2544"/>
              <a:ext cx="374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0" name="Rectangle 79"/>
            <p:cNvSpPr/>
            <p:nvPr/>
          </p:nvSpPr>
          <p:spPr>
            <a:xfrm flipH="1">
              <a:off x="4034" y="2544"/>
              <a:ext cx="110" cy="4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67" y="2544"/>
              <a:ext cx="186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027" y="2544"/>
              <a:ext cx="186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2972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3024"/>
              <a:ext cx="3168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Rectangle 83"/>
            <p:cNvSpPr/>
            <p:nvPr/>
          </p:nvSpPr>
          <p:spPr>
            <a:xfrm>
              <a:off x="3399" y="2787"/>
              <a:ext cx="188" cy="4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213" y="2787"/>
              <a:ext cx="745" cy="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841" y="2787"/>
              <a:ext cx="186" cy="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332" y="2787"/>
              <a:ext cx="186" cy="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32" y="2544"/>
              <a:ext cx="186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9729" name="Text Box 23"/>
            <p:cNvSpPr txBox="1">
              <a:spLocks noChangeArrowheads="1"/>
            </p:cNvSpPr>
            <p:nvPr/>
          </p:nvSpPr>
          <p:spPr bwMode="auto">
            <a:xfrm>
              <a:off x="3360" y="3360"/>
              <a:ext cx="128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Processed Base IC</a:t>
              </a:r>
            </a:p>
          </p:txBody>
        </p:sp>
        <p:sp>
          <p:nvSpPr>
            <p:cNvPr id="40" name="Flowchart: Delay 39"/>
            <p:cNvSpPr>
              <a:spLocks noChangeArrowheads="1"/>
            </p:cNvSpPr>
            <p:nvPr/>
          </p:nvSpPr>
          <p:spPr bwMode="auto">
            <a:xfrm rot="5400000">
              <a:off x="3194" y="1903"/>
              <a:ext cx="322" cy="496"/>
            </a:xfrm>
            <a:prstGeom prst="flowChartDelay">
              <a:avLst/>
            </a:prstGeom>
            <a:solidFill>
              <a:srgbClr val="92D050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lowchart: Delay 24"/>
            <p:cNvSpPr>
              <a:spLocks noChangeArrowheads="1"/>
            </p:cNvSpPr>
            <p:nvPr/>
          </p:nvSpPr>
          <p:spPr bwMode="auto">
            <a:xfrm rot="5400000">
              <a:off x="3170" y="1927"/>
              <a:ext cx="380" cy="384"/>
            </a:xfrm>
            <a:prstGeom prst="flowChartDelay">
              <a:avLst/>
            </a:prstGeom>
            <a:solidFill>
              <a:schemeClr val="tx1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" name="Rectangle 86"/>
            <p:cNvSpPr/>
            <p:nvPr/>
          </p:nvSpPr>
          <p:spPr>
            <a:xfrm>
              <a:off x="3272" y="1534"/>
              <a:ext cx="177" cy="408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86"/>
            <p:cNvSpPr/>
            <p:nvPr/>
          </p:nvSpPr>
          <p:spPr>
            <a:xfrm>
              <a:off x="3696" y="1536"/>
              <a:ext cx="144" cy="4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86"/>
            <p:cNvSpPr/>
            <p:nvPr/>
          </p:nvSpPr>
          <p:spPr>
            <a:xfrm>
              <a:off x="2880" y="1536"/>
              <a:ext cx="144" cy="4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81"/>
            <p:cNvCxnSpPr/>
            <p:nvPr/>
          </p:nvCxnSpPr>
          <p:spPr>
            <a:xfrm>
              <a:off x="1536" y="1536"/>
              <a:ext cx="3215" cy="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376488" y="4171950"/>
            <a:ext cx="4024312" cy="460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8" name="Rectangle 37"/>
          <p:cNvSpPr/>
          <p:nvPr/>
        </p:nvSpPr>
        <p:spPr>
          <a:xfrm>
            <a:off x="6661150" y="4162425"/>
            <a:ext cx="828675" cy="476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9704" name="Rectangle 38"/>
          <p:cNvSpPr>
            <a:spLocks noChangeArrowheads="1"/>
          </p:cNvSpPr>
          <p:nvPr/>
        </p:nvSpPr>
        <p:spPr bwMode="auto">
          <a:xfrm>
            <a:off x="247650" y="1708150"/>
            <a:ext cx="6227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>
                <a:latin typeface="Arial Narrow" pitchFamily="34" charset="0"/>
              </a:rPr>
              <a:t>Complete transistors, interconnect wires  on ‘donor’ wafer layers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Arial Narrow" pitchFamily="34" charset="0"/>
              </a:rPr>
              <a:t>Etch and fill connecting contacts and vias from top layer aligned to bottom layer</a:t>
            </a:r>
          </a:p>
        </p:txBody>
      </p:sp>
      <p:pic>
        <p:nvPicPr>
          <p:cNvPr id="29705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5850" y="3533775"/>
            <a:ext cx="7239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1888" y="3516313"/>
            <a:ext cx="7239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7313" y="2833688"/>
            <a:ext cx="2667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C0BD31AE-C80C-4A0F-B1BF-73AFA3218E5C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13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4025"/>
            <a:ext cx="88773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Path 2 – Leveraging Gate Last + Innovative Alignment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685925"/>
            <a:ext cx="8610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Misalignment of pre-processed wafer to wafer bonding step is ~1</a:t>
            </a:r>
            <a:r>
              <a:rPr lang="en-US" smtClean="0">
                <a:latin typeface="Symbol" pitchFamily="18" charset="2"/>
              </a:rPr>
              <a:t>m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>
                <a:latin typeface="Arial Narrow" pitchFamily="34" charset="0"/>
                <a:cs typeface="Arial" charset="0"/>
              </a:rPr>
              <a:t>How to achieve 100nm or better connection pitch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>
                <a:latin typeface="Arial Narrow" pitchFamily="34" charset="0"/>
                <a:cs typeface="Arial" charset="0"/>
              </a:rPr>
              <a:t>How to fabricate thin enough layer for inter-layer vias of ~50nm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8CE2D8-2963-49D4-B91C-BAEDCED8FD6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3198813" y="3435350"/>
            <a:ext cx="84613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TextBox 73"/>
          <p:cNvSpPr txBox="1">
            <a:spLocks noChangeArrowheads="1"/>
          </p:cNvSpPr>
          <p:nvPr/>
        </p:nvSpPr>
        <p:spPr bwMode="auto">
          <a:xfrm>
            <a:off x="5067300" y="2914650"/>
            <a:ext cx="3581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Fully constructed transistors attached to each other; no blanket films. 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endParaRPr lang="en-US" sz="1600">
              <a:latin typeface="Arial Narrow" pitchFamily="34" charset="0"/>
            </a:endParaRP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 proprietary methods align top layer atop bottom layer </a:t>
            </a:r>
          </a:p>
        </p:txBody>
      </p:sp>
      <p:grpSp>
        <p:nvGrpSpPr>
          <p:cNvPr id="32773" name="Group 20"/>
          <p:cNvGrpSpPr>
            <a:grpSpLocks/>
          </p:cNvGrpSpPr>
          <p:nvPr/>
        </p:nvGrpSpPr>
        <p:grpSpPr bwMode="auto">
          <a:xfrm>
            <a:off x="2438400" y="4135438"/>
            <a:ext cx="2571750" cy="1608137"/>
            <a:chOff x="914400" y="2590800"/>
            <a:chExt cx="1295400" cy="989052"/>
          </a:xfrm>
        </p:grpSpPr>
        <p:sp>
          <p:nvSpPr>
            <p:cNvPr id="22" name="Rectangle 21"/>
            <p:cNvSpPr/>
            <p:nvPr/>
          </p:nvSpPr>
          <p:spPr>
            <a:xfrm>
              <a:off x="914400" y="2819268"/>
              <a:ext cx="457388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1219859" y="2895424"/>
              <a:ext cx="45579" cy="1532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2918" y="2590800"/>
              <a:ext cx="534952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0365" y="2590800"/>
              <a:ext cx="153529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6" name="Rectangle 25"/>
            <p:cNvSpPr/>
            <p:nvPr/>
          </p:nvSpPr>
          <p:spPr>
            <a:xfrm flipH="1">
              <a:off x="1934727" y="2590800"/>
              <a:ext cx="45579" cy="4579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95824" y="2590800"/>
              <a:ext cx="75965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2918" y="2590800"/>
              <a:ext cx="78364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3279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1676447" y="2819268"/>
              <a:ext cx="75965" cy="3817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01282" y="2819268"/>
              <a:ext cx="303059" cy="9080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47753" y="2819268"/>
              <a:ext cx="75165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870" y="2819268"/>
              <a:ext cx="75965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57870" y="2590800"/>
              <a:ext cx="75965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450" y="1981200"/>
            <a:ext cx="2552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48"/>
          <p:cNvSpPr txBox="1">
            <a:spLocks noChangeArrowheads="1"/>
          </p:cNvSpPr>
          <p:nvPr/>
        </p:nvSpPr>
        <p:spPr bwMode="auto">
          <a:xfrm>
            <a:off x="828675" y="4851400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Device wafer</a:t>
            </a:r>
          </a:p>
        </p:txBody>
      </p:sp>
      <p:sp>
        <p:nvSpPr>
          <p:cNvPr id="32776" name="TextBox 49"/>
          <p:cNvSpPr txBox="1">
            <a:spLocks noChangeArrowheads="1"/>
          </p:cNvSpPr>
          <p:nvPr/>
        </p:nvSpPr>
        <p:spPr bwMode="auto">
          <a:xfrm>
            <a:off x="1038225" y="2381250"/>
            <a:ext cx="1130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Donor wafer</a:t>
            </a:r>
          </a:p>
        </p:txBody>
      </p:sp>
      <p:sp>
        <p:nvSpPr>
          <p:cNvPr id="32777" name="Rectangle 34"/>
          <p:cNvSpPr>
            <a:spLocks noChangeArrowheads="1"/>
          </p:cNvSpPr>
          <p:nvPr/>
        </p:nvSpPr>
        <p:spPr bwMode="auto">
          <a:xfrm>
            <a:off x="419100" y="820738"/>
            <a:ext cx="830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A Gate-Last Process for Cleave and Layer Transfer</a:t>
            </a:r>
            <a:r>
              <a:rPr lang="en-US" sz="1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8" name="TextBox 49"/>
          <p:cNvSpPr txBox="1">
            <a:spLocks noChangeArrowheads="1"/>
          </p:cNvSpPr>
          <p:nvPr/>
        </p:nvSpPr>
        <p:spPr bwMode="auto">
          <a:xfrm>
            <a:off x="2700338" y="1662113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NMOS</a:t>
            </a:r>
          </a:p>
        </p:txBody>
      </p:sp>
      <p:sp>
        <p:nvSpPr>
          <p:cNvPr id="32779" name="TextBox 49"/>
          <p:cNvSpPr txBox="1">
            <a:spLocks noChangeArrowheads="1"/>
          </p:cNvSpPr>
          <p:nvPr/>
        </p:nvSpPr>
        <p:spPr bwMode="auto">
          <a:xfrm>
            <a:off x="4106863" y="1685925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PMOS</a:t>
            </a:r>
          </a:p>
        </p:txBody>
      </p:sp>
      <p:sp>
        <p:nvSpPr>
          <p:cNvPr id="32780" name="TextBox 49"/>
          <p:cNvSpPr txBox="1">
            <a:spLocks noChangeArrowheads="1"/>
          </p:cNvSpPr>
          <p:nvPr/>
        </p:nvSpPr>
        <p:spPr bwMode="auto">
          <a:xfrm>
            <a:off x="4919663" y="1828800"/>
            <a:ext cx="46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Narrow" pitchFamily="34" charset="0"/>
              </a:rPr>
              <a:t>Poly</a:t>
            </a:r>
          </a:p>
        </p:txBody>
      </p:sp>
      <p:sp>
        <p:nvSpPr>
          <p:cNvPr id="32781" name="TextBox 49"/>
          <p:cNvSpPr txBox="1">
            <a:spLocks noChangeArrowheads="1"/>
          </p:cNvSpPr>
          <p:nvPr/>
        </p:nvSpPr>
        <p:spPr bwMode="auto">
          <a:xfrm>
            <a:off x="4868863" y="1990725"/>
            <a:ext cx="565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Narrow" pitchFamily="34" charset="0"/>
              </a:rPr>
              <a:t>Oxide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4676775" y="1955800"/>
            <a:ext cx="277813" cy="1000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4656138" y="2103438"/>
            <a:ext cx="277812" cy="1000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fld id="{E92A50A0-2A70-4B2E-B3EE-1AF1B55D44A7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8" name="TextBox 13"/>
          <p:cNvSpPr txBox="1">
            <a:spLocks noChangeArrowheads="1"/>
          </p:cNvSpPr>
          <p:nvPr/>
        </p:nvSpPr>
        <p:spPr bwMode="auto">
          <a:xfrm>
            <a:off x="549275" y="2046288"/>
            <a:ext cx="2381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Narrow" pitchFamily="34" charset="0"/>
              </a:rPr>
              <a:t>Step 1 (</a:t>
            </a:r>
            <a:r>
              <a:rPr lang="en-US" b="1">
                <a:solidFill>
                  <a:srgbClr val="000000"/>
                </a:solidFill>
                <a:latin typeface="Arial Narrow" pitchFamily="34" charset="0"/>
              </a:rPr>
              <a:t>std</a:t>
            </a:r>
            <a:r>
              <a:rPr lang="en-US">
                <a:solidFill>
                  <a:srgbClr val="000000"/>
                </a:solidFill>
                <a:latin typeface="Arial Narrow" pitchFamily="34" charset="0"/>
              </a:rPr>
              <a:t>):  On donor wafer, fabricate  standard dummy gates with oxide, poly-Si</a:t>
            </a:r>
          </a:p>
        </p:txBody>
      </p:sp>
      <p:sp>
        <p:nvSpPr>
          <p:cNvPr id="34819" name="TextBox 33"/>
          <p:cNvSpPr txBox="1">
            <a:spLocks noChangeArrowheads="1"/>
          </p:cNvSpPr>
          <p:nvPr/>
        </p:nvSpPr>
        <p:spPr bwMode="auto">
          <a:xfrm>
            <a:off x="531813" y="3810000"/>
            <a:ext cx="26955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Narrow" pitchFamily="34" charset="0"/>
              </a:rPr>
              <a:t>Step 2 (</a:t>
            </a:r>
            <a:r>
              <a:rPr lang="en-US" b="1">
                <a:solidFill>
                  <a:srgbClr val="000000"/>
                </a:solidFill>
                <a:latin typeface="Arial Narrow" pitchFamily="34" charset="0"/>
              </a:rPr>
              <a:t>std</a:t>
            </a:r>
            <a:r>
              <a:rPr lang="en-US">
                <a:solidFill>
                  <a:srgbClr val="000000"/>
                </a:solidFill>
                <a:latin typeface="Arial Narrow" pitchFamily="34" charset="0"/>
              </a:rPr>
              <a:t>): Std Gate-Last  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rial Narrow" pitchFamily="34" charset="0"/>
              </a:rPr>
              <a:t>Self-aligned S/D implants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rial Narrow" pitchFamily="34" charset="0"/>
              </a:rPr>
              <a:t>Self-aligned SiGe S/D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rial Narrow" pitchFamily="34" charset="0"/>
              </a:rPr>
              <a:t>High-temp anneal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rial Narrow" pitchFamily="34" charset="0"/>
              </a:rPr>
              <a:t>Salicide/contact etch stop</a:t>
            </a:r>
          </a:p>
          <a:p>
            <a:pPr>
              <a:buClr>
                <a:srgbClr val="00FF00"/>
              </a:buClr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 Narrow" pitchFamily="34" charset="0"/>
              </a:rPr>
              <a:t>   or faceted S/D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rial Narrow" pitchFamily="34" charset="0"/>
              </a:rPr>
              <a:t>Deposit and polish ILD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1749425"/>
            <a:ext cx="32861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7950" y="3951288"/>
            <a:ext cx="32861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73"/>
          <p:cNvSpPr>
            <a:spLocks noChangeArrowheads="1"/>
          </p:cNvSpPr>
          <p:nvPr/>
        </p:nvSpPr>
        <p:spPr bwMode="auto">
          <a:xfrm>
            <a:off x="390525" y="792163"/>
            <a:ext cx="847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73AE"/>
                </a:solidFill>
                <a:latin typeface="+mj-lt"/>
                <a:cs typeface="Arial" pitchFamily="34" charset="0"/>
              </a:rPr>
              <a:t>A Gate-Last Process for Cleave and Layer Transfer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4823" name="TextBox 49"/>
          <p:cNvSpPr txBox="1">
            <a:spLocks noChangeArrowheads="1"/>
          </p:cNvSpPr>
          <p:nvPr/>
        </p:nvSpPr>
        <p:spPr bwMode="auto">
          <a:xfrm>
            <a:off x="5187950" y="1981200"/>
            <a:ext cx="461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Poly</a:t>
            </a:r>
          </a:p>
        </p:txBody>
      </p:sp>
      <p:sp>
        <p:nvSpPr>
          <p:cNvPr id="34824" name="TextBox 49"/>
          <p:cNvSpPr txBox="1">
            <a:spLocks noChangeArrowheads="1"/>
          </p:cNvSpPr>
          <p:nvPr/>
        </p:nvSpPr>
        <p:spPr bwMode="auto">
          <a:xfrm>
            <a:off x="5138738" y="2143125"/>
            <a:ext cx="5635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Oxide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946650" y="2108200"/>
            <a:ext cx="277813" cy="1000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926013" y="2255838"/>
            <a:ext cx="277812" cy="1000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49"/>
          <p:cNvSpPr txBox="1">
            <a:spLocks noChangeArrowheads="1"/>
          </p:cNvSpPr>
          <p:nvPr/>
        </p:nvSpPr>
        <p:spPr bwMode="auto">
          <a:xfrm>
            <a:off x="5248275" y="3732213"/>
            <a:ext cx="563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itchFamily="34" charset="0"/>
              </a:rPr>
              <a:t>ILD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098257" y="4160044"/>
            <a:ext cx="465137" cy="2698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49"/>
          <p:cNvSpPr txBox="1">
            <a:spLocks noChangeArrowheads="1"/>
          </p:cNvSpPr>
          <p:nvPr/>
        </p:nvSpPr>
        <p:spPr bwMode="auto">
          <a:xfrm>
            <a:off x="3146425" y="3724275"/>
            <a:ext cx="1149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itchFamily="34" charset="0"/>
              </a:rPr>
              <a:t>S/D Implant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05200" y="4051300"/>
            <a:ext cx="619125" cy="831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05200" y="4062413"/>
            <a:ext cx="1492250" cy="7969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75288" y="4051300"/>
            <a:ext cx="1435100" cy="5524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3" name="TextBox 49"/>
          <p:cNvSpPr txBox="1">
            <a:spLocks noChangeArrowheads="1"/>
          </p:cNvSpPr>
          <p:nvPr/>
        </p:nvSpPr>
        <p:spPr bwMode="auto">
          <a:xfrm>
            <a:off x="7542213" y="4175125"/>
            <a:ext cx="134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itchFamily="34" charset="0"/>
              </a:rPr>
              <a:t>CMP to top of dummy gates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7134225" y="4341813"/>
            <a:ext cx="450850" cy="492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ED6275-3B29-40CA-B973-E83699D1593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6867" name="TextBox 49"/>
          <p:cNvSpPr txBox="1">
            <a:spLocks noChangeArrowheads="1"/>
          </p:cNvSpPr>
          <p:nvPr/>
        </p:nvSpPr>
        <p:spPr bwMode="auto">
          <a:xfrm>
            <a:off x="292100" y="2362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Step 3.  </a:t>
            </a:r>
          </a:p>
          <a:p>
            <a:r>
              <a:rPr lang="en-US">
                <a:latin typeface="Arial Narrow" pitchFamily="34" charset="0"/>
              </a:rPr>
              <a:t>Implant H for cleaving</a:t>
            </a:r>
          </a:p>
        </p:txBody>
      </p:sp>
      <p:sp>
        <p:nvSpPr>
          <p:cNvPr id="36868" name="TextBox 64"/>
          <p:cNvSpPr txBox="1">
            <a:spLocks noChangeArrowheads="1"/>
          </p:cNvSpPr>
          <p:nvPr/>
        </p:nvSpPr>
        <p:spPr bwMode="auto">
          <a:xfrm>
            <a:off x="287338" y="4195763"/>
            <a:ext cx="33813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Step 4.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>
                <a:latin typeface="Arial Narrow" pitchFamily="34" charset="0"/>
              </a:rPr>
              <a:t> Bond to temporary carrier wafer  </a:t>
            </a:r>
          </a:p>
          <a:p>
            <a:pPr>
              <a:buClr>
                <a:srgbClr val="00FF00"/>
              </a:buClr>
            </a:pPr>
            <a:r>
              <a:rPr lang="en-US">
                <a:latin typeface="Arial Narrow" pitchFamily="34" charset="0"/>
              </a:rPr>
              <a:t>       (adhesive or oxide-to-oxide)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>
                <a:latin typeface="Arial Narrow" pitchFamily="34" charset="0"/>
              </a:rPr>
              <a:t>Cleave along cut line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>
                <a:latin typeface="Arial Narrow" pitchFamily="34" charset="0"/>
              </a:rPr>
              <a:t>CMP to STI</a:t>
            </a:r>
          </a:p>
        </p:txBody>
      </p:sp>
      <p:grpSp>
        <p:nvGrpSpPr>
          <p:cNvPr id="36869" name="Group 79"/>
          <p:cNvGrpSpPr>
            <a:grpSpLocks/>
          </p:cNvGrpSpPr>
          <p:nvPr/>
        </p:nvGrpSpPr>
        <p:grpSpPr bwMode="auto">
          <a:xfrm>
            <a:off x="3448050" y="1906588"/>
            <a:ext cx="3524250" cy="1808162"/>
            <a:chOff x="3448050" y="1907198"/>
            <a:chExt cx="3524726" cy="1807552"/>
          </a:xfrm>
        </p:grpSpPr>
        <p:pic>
          <p:nvPicPr>
            <p:cNvPr id="3688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8050" y="1907198"/>
              <a:ext cx="3524726" cy="180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Rectangle 73"/>
            <p:cNvSpPr/>
            <p:nvPr/>
          </p:nvSpPr>
          <p:spPr bwMode="auto">
            <a:xfrm>
              <a:off x="3946592" y="2372178"/>
              <a:ext cx="530297" cy="43482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937066" y="2581657"/>
              <a:ext cx="530297" cy="1999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851850" y="2372178"/>
              <a:ext cx="530297" cy="43482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851850" y="2581657"/>
              <a:ext cx="530297" cy="1999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36870" name="TextBox 80"/>
          <p:cNvSpPr txBox="1">
            <a:spLocks noChangeArrowheads="1"/>
          </p:cNvSpPr>
          <p:nvPr/>
        </p:nvSpPr>
        <p:spPr bwMode="auto">
          <a:xfrm>
            <a:off x="6973888" y="3114675"/>
            <a:ext cx="205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H+ Implant Cleave Line</a:t>
            </a:r>
            <a:endParaRPr lang="en-US" sz="1400"/>
          </a:p>
        </p:txBody>
      </p:sp>
      <p:cxnSp>
        <p:nvCxnSpPr>
          <p:cNvPr id="82" name="Straight Arrow Connector 81"/>
          <p:cNvCxnSpPr/>
          <p:nvPr/>
        </p:nvCxnSpPr>
        <p:spPr>
          <a:xfrm rot="16200000" flipH="1" flipV="1">
            <a:off x="7321551" y="3119437"/>
            <a:ext cx="0" cy="695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2" name="Group 88"/>
          <p:cNvGrpSpPr>
            <a:grpSpLocks/>
          </p:cNvGrpSpPr>
          <p:nvPr/>
        </p:nvGrpSpPr>
        <p:grpSpPr bwMode="auto">
          <a:xfrm>
            <a:off x="3448050" y="4375150"/>
            <a:ext cx="3409950" cy="1816100"/>
            <a:chOff x="3448050" y="4375638"/>
            <a:chExt cx="3409950" cy="1815611"/>
          </a:xfrm>
        </p:grpSpPr>
        <p:grpSp>
          <p:nvGrpSpPr>
            <p:cNvPr id="36876" name="Group 87"/>
            <p:cNvGrpSpPr>
              <a:grpSpLocks/>
            </p:cNvGrpSpPr>
            <p:nvPr/>
          </p:nvGrpSpPr>
          <p:grpSpPr bwMode="auto">
            <a:xfrm>
              <a:off x="3486150" y="4375638"/>
              <a:ext cx="3371850" cy="1777560"/>
              <a:chOff x="3486150" y="4375638"/>
              <a:chExt cx="3371850" cy="1777560"/>
            </a:xfrm>
          </p:grpSpPr>
          <p:pic>
            <p:nvPicPr>
              <p:cNvPr id="36878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86150" y="4458103"/>
                <a:ext cx="3371850" cy="1695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3486150" y="4375638"/>
                <a:ext cx="3352800" cy="58563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36880" name="Content Placeholder 2"/>
              <p:cNvSpPr txBox="1">
                <a:spLocks/>
              </p:cNvSpPr>
              <p:nvPr/>
            </p:nvSpPr>
            <p:spPr bwMode="auto">
              <a:xfrm>
                <a:off x="4842012" y="4380517"/>
                <a:ext cx="1759226" cy="754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Clr>
                    <a:srgbClr val="66FF33"/>
                  </a:buClr>
                  <a:buFont typeface="Arial" charset="0"/>
                  <a:buNone/>
                </a:pPr>
                <a:r>
                  <a:rPr lang="en-US" sz="2000" b="1">
                    <a:latin typeface="Arial Narrow" pitchFamily="34" charset="0"/>
                  </a:rPr>
                  <a:t>Carrier</a:t>
                </a:r>
              </a:p>
            </p:txBody>
          </p:sp>
          <p:sp>
            <p:nvSpPr>
              <p:cNvPr id="21" name="Rectangle 108"/>
              <p:cNvSpPr/>
              <p:nvPr/>
            </p:nvSpPr>
            <p:spPr>
              <a:xfrm>
                <a:off x="3925888" y="4961268"/>
                <a:ext cx="617537" cy="43168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2" name="Rectangle 108"/>
              <p:cNvSpPr/>
              <p:nvPr/>
            </p:nvSpPr>
            <p:spPr>
              <a:xfrm>
                <a:off x="5800725" y="4961268"/>
                <a:ext cx="617538" cy="43168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3" name="Rectangle 109"/>
              <p:cNvSpPr/>
              <p:nvPr/>
            </p:nvSpPr>
            <p:spPr>
              <a:xfrm>
                <a:off x="3925888" y="5185045"/>
                <a:ext cx="617537" cy="21742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4" name="Rectangle 109"/>
              <p:cNvSpPr/>
              <p:nvPr/>
            </p:nvSpPr>
            <p:spPr>
              <a:xfrm>
                <a:off x="5800725" y="5185045"/>
                <a:ext cx="617538" cy="21742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36885" name="TextBox 85"/>
              <p:cNvSpPr txBox="1">
                <a:spLocks noChangeArrowheads="1"/>
              </p:cNvSpPr>
              <p:nvPr/>
            </p:nvSpPr>
            <p:spPr bwMode="auto">
              <a:xfrm>
                <a:off x="4962525" y="5476875"/>
                <a:ext cx="40427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STI</a:t>
                </a: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3448050" y="6029368"/>
              <a:ext cx="3400425" cy="161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36873" name="Rectangle 89"/>
          <p:cNvSpPr>
            <a:spLocks noChangeArrowheads="1"/>
          </p:cNvSpPr>
          <p:nvPr/>
        </p:nvSpPr>
        <p:spPr bwMode="auto">
          <a:xfrm>
            <a:off x="466725" y="839788"/>
            <a:ext cx="847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3AE"/>
                </a:solidFill>
                <a:latin typeface="Helvetica" pitchFamily="34" charset="0"/>
              </a:rPr>
              <a:t>A Gate-Last Process for Cleave and Layer Transfer </a:t>
            </a:r>
          </a:p>
        </p:txBody>
      </p:sp>
      <p:sp>
        <p:nvSpPr>
          <p:cNvPr id="36874" name="TextBox 49"/>
          <p:cNvSpPr txBox="1">
            <a:spLocks noChangeArrowheads="1"/>
          </p:cNvSpPr>
          <p:nvPr/>
        </p:nvSpPr>
        <p:spPr bwMode="auto">
          <a:xfrm>
            <a:off x="7467600" y="5759450"/>
            <a:ext cx="1133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 Narrow" pitchFamily="34" charset="0"/>
              </a:rPr>
              <a:t>CMP to STI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6932613" y="5946775"/>
            <a:ext cx="449262" cy="492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74E39C-3A80-4F6C-9268-E3E24CBA38F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8915" name="TextBox 70"/>
          <p:cNvSpPr txBox="1">
            <a:spLocks noChangeArrowheads="1"/>
          </p:cNvSpPr>
          <p:nvPr/>
        </p:nvSpPr>
        <p:spPr bwMode="auto">
          <a:xfrm>
            <a:off x="504825" y="1733550"/>
            <a:ext cx="2743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Step 5.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 Low-temp oxide deposition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 Bond to bottom layer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 Remove carrier</a:t>
            </a:r>
          </a:p>
        </p:txBody>
      </p:sp>
      <p:sp>
        <p:nvSpPr>
          <p:cNvPr id="38916" name="TextBox 84"/>
          <p:cNvSpPr txBox="1">
            <a:spLocks noChangeArrowheads="1"/>
          </p:cNvSpPr>
          <p:nvPr/>
        </p:nvSpPr>
        <p:spPr bwMode="auto">
          <a:xfrm>
            <a:off x="2005013" y="4329113"/>
            <a:ext cx="33432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Step 6. On transferred layer: 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Etch dummy gates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Deposit gate dielectric and electrode 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CMP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Etch tier-to-tier vias thru STI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Fabricate BEOL interconnect</a:t>
            </a:r>
          </a:p>
        </p:txBody>
      </p:sp>
      <p:sp>
        <p:nvSpPr>
          <p:cNvPr id="38917" name="Rectangle 36"/>
          <p:cNvSpPr>
            <a:spLocks noChangeArrowheads="1"/>
          </p:cNvSpPr>
          <p:nvPr/>
        </p:nvSpPr>
        <p:spPr bwMode="auto">
          <a:xfrm>
            <a:off x="609600" y="5791200"/>
            <a:ext cx="1905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4057650"/>
            <a:ext cx="27241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38"/>
          <p:cNvSpPr>
            <a:spLocks noChangeArrowheads="1"/>
          </p:cNvSpPr>
          <p:nvPr/>
        </p:nvSpPr>
        <p:spPr bwMode="auto">
          <a:xfrm>
            <a:off x="5810250" y="4845050"/>
            <a:ext cx="2522538" cy="106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3" name="Rectangle 52"/>
          <p:cNvSpPr/>
          <p:nvPr/>
        </p:nvSpPr>
        <p:spPr bwMode="auto">
          <a:xfrm>
            <a:off x="5205413" y="5795963"/>
            <a:ext cx="2622550" cy="73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8921" name="Rectangle 37"/>
          <p:cNvSpPr>
            <a:spLocks noChangeArrowheads="1"/>
          </p:cNvSpPr>
          <p:nvPr/>
        </p:nvSpPr>
        <p:spPr bwMode="auto">
          <a:xfrm>
            <a:off x="5608638" y="4681538"/>
            <a:ext cx="2620962" cy="1190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38922" name="Group 89"/>
          <p:cNvGrpSpPr>
            <a:grpSpLocks/>
          </p:cNvGrpSpPr>
          <p:nvPr/>
        </p:nvGrpSpPr>
        <p:grpSpPr bwMode="auto">
          <a:xfrm>
            <a:off x="5608638" y="4797425"/>
            <a:ext cx="2824162" cy="739775"/>
            <a:chOff x="2352" y="3408"/>
            <a:chExt cx="1248" cy="336"/>
          </a:xfrm>
        </p:grpSpPr>
        <p:sp>
          <p:nvSpPr>
            <p:cNvPr id="58" name="Rectangle 57"/>
            <p:cNvSpPr/>
            <p:nvPr/>
          </p:nvSpPr>
          <p:spPr>
            <a:xfrm>
              <a:off x="2352" y="3408"/>
              <a:ext cx="124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400" y="3497"/>
              <a:ext cx="390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0" name="Rectangle 54"/>
            <p:cNvSpPr/>
            <p:nvPr/>
          </p:nvSpPr>
          <p:spPr>
            <a:xfrm flipH="1">
              <a:off x="2660" y="3526"/>
              <a:ext cx="39" cy="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20" y="3408"/>
              <a:ext cx="454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465" y="3408"/>
              <a:ext cx="130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3" name="Rectangle 62"/>
            <p:cNvSpPr/>
            <p:nvPr/>
          </p:nvSpPr>
          <p:spPr>
            <a:xfrm flipH="1">
              <a:off x="3270" y="3408"/>
              <a:ext cx="39" cy="1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25" y="3408"/>
              <a:ext cx="65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20" y="3408"/>
              <a:ext cx="64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049" y="3497"/>
              <a:ext cx="65" cy="1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84" y="3497"/>
              <a:ext cx="260" cy="3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855" y="3497"/>
              <a:ext cx="65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374" y="3497"/>
              <a:ext cx="65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374" y="3408"/>
              <a:ext cx="65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pic>
        <p:nvPicPr>
          <p:cNvPr id="389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8638" y="5276850"/>
            <a:ext cx="2716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Rectangle 104"/>
          <p:cNvSpPr>
            <a:spLocks noChangeArrowheads="1"/>
          </p:cNvSpPr>
          <p:nvPr/>
        </p:nvSpPr>
        <p:spPr bwMode="auto">
          <a:xfrm>
            <a:off x="5508625" y="6096000"/>
            <a:ext cx="2824163" cy="739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8925" name="Rectangle 70"/>
          <p:cNvSpPr>
            <a:spLocks noChangeArrowheads="1"/>
          </p:cNvSpPr>
          <p:nvPr/>
        </p:nvSpPr>
        <p:spPr bwMode="auto">
          <a:xfrm>
            <a:off x="476250" y="839788"/>
            <a:ext cx="847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3AE"/>
                </a:solidFill>
                <a:latin typeface="Helvetica" pitchFamily="34" charset="0"/>
              </a:rPr>
              <a:t>A Gate-Last Process for Cleave and Layer Transfer</a:t>
            </a:r>
            <a:r>
              <a:rPr lang="en-US" sz="120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38926" name="Group 73"/>
          <p:cNvGrpSpPr>
            <a:grpSpLocks/>
          </p:cNvGrpSpPr>
          <p:nvPr/>
        </p:nvGrpSpPr>
        <p:grpSpPr bwMode="auto">
          <a:xfrm>
            <a:off x="2981325" y="1676400"/>
            <a:ext cx="2516188" cy="2609850"/>
            <a:chOff x="2981325" y="1676400"/>
            <a:chExt cx="2516663" cy="2609850"/>
          </a:xfrm>
        </p:grpSpPr>
        <p:grpSp>
          <p:nvGrpSpPr>
            <p:cNvPr id="38933" name="Group 71"/>
            <p:cNvGrpSpPr>
              <a:grpSpLocks/>
            </p:cNvGrpSpPr>
            <p:nvPr/>
          </p:nvGrpSpPr>
          <p:grpSpPr bwMode="auto">
            <a:xfrm>
              <a:off x="2981325" y="2051905"/>
              <a:ext cx="2516663" cy="2234345"/>
              <a:chOff x="3629025" y="1905000"/>
              <a:chExt cx="1981200" cy="1758950"/>
            </a:xfrm>
          </p:grpSpPr>
          <p:pic>
            <p:nvPicPr>
              <p:cNvPr id="38935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65538" y="1905000"/>
                <a:ext cx="1792287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108"/>
              <p:cNvSpPr/>
              <p:nvPr/>
            </p:nvSpPr>
            <p:spPr>
              <a:xfrm>
                <a:off x="4923992" y="1924323"/>
                <a:ext cx="321242" cy="22370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0" name="Rectangle 108"/>
              <p:cNvSpPr/>
              <p:nvPr/>
            </p:nvSpPr>
            <p:spPr>
              <a:xfrm>
                <a:off x="3917768" y="1924323"/>
                <a:ext cx="321241" cy="22370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5" name="Rectangle 109"/>
              <p:cNvSpPr/>
              <p:nvPr/>
            </p:nvSpPr>
            <p:spPr>
              <a:xfrm>
                <a:off x="3916518" y="2034299"/>
                <a:ext cx="319992" cy="11247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6" name="Rectangle 109"/>
              <p:cNvSpPr/>
              <p:nvPr/>
            </p:nvSpPr>
            <p:spPr>
              <a:xfrm>
                <a:off x="4923992" y="2034299"/>
                <a:ext cx="321242" cy="11247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grpSp>
            <p:nvGrpSpPr>
              <p:cNvPr id="38940" name="Group 86"/>
              <p:cNvGrpSpPr>
                <a:grpSpLocks/>
              </p:cNvGrpSpPr>
              <p:nvPr/>
            </p:nvGrpSpPr>
            <p:grpSpPr bwMode="auto">
              <a:xfrm>
                <a:off x="3629025" y="2362200"/>
                <a:ext cx="1981200" cy="1301750"/>
                <a:chOff x="2352" y="3360"/>
                <a:chExt cx="1248" cy="820"/>
              </a:xfrm>
            </p:grpSpPr>
            <p:sp>
              <p:nvSpPr>
                <p:cNvPr id="38941" name="Rectangle 37"/>
                <p:cNvSpPr>
                  <a:spLocks noChangeArrowheads="1"/>
                </p:cNvSpPr>
                <p:nvPr/>
              </p:nvSpPr>
              <p:spPr bwMode="auto">
                <a:xfrm>
                  <a:off x="2395" y="3360"/>
                  <a:ext cx="109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grpSp>
              <p:nvGrpSpPr>
                <p:cNvPr id="38942" name="Group 71"/>
                <p:cNvGrpSpPr>
                  <a:grpSpLocks/>
                </p:cNvGrpSpPr>
                <p:nvPr/>
              </p:nvGrpSpPr>
              <p:grpSpPr bwMode="auto">
                <a:xfrm>
                  <a:off x="2352" y="3409"/>
                  <a:ext cx="1248" cy="335"/>
                  <a:chOff x="2352" y="3409"/>
                  <a:chExt cx="1248" cy="335"/>
                </a:xfrm>
              </p:grpSpPr>
              <p:sp>
                <p:nvSpPr>
                  <p:cNvPr id="34" name="Rectangle 50"/>
                  <p:cNvSpPr/>
                  <p:nvPr/>
                </p:nvSpPr>
                <p:spPr>
                  <a:xfrm>
                    <a:off x="2352" y="3409"/>
                    <a:ext cx="1248" cy="3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35" name="Rectangle 53"/>
                  <p:cNvSpPr/>
                  <p:nvPr/>
                </p:nvSpPr>
                <p:spPr>
                  <a:xfrm>
                    <a:off x="2400" y="3497"/>
                    <a:ext cx="390" cy="28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36" name="Rectangle 54"/>
                  <p:cNvSpPr/>
                  <p:nvPr/>
                </p:nvSpPr>
                <p:spPr>
                  <a:xfrm flipH="1">
                    <a:off x="2660" y="3527"/>
                    <a:ext cx="39" cy="6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37" name="Rectangle 55"/>
                  <p:cNvSpPr/>
                  <p:nvPr/>
                </p:nvSpPr>
                <p:spPr>
                  <a:xfrm>
                    <a:off x="2920" y="3409"/>
                    <a:ext cx="454" cy="3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38" name="Rectangle 56"/>
                  <p:cNvSpPr/>
                  <p:nvPr/>
                </p:nvSpPr>
                <p:spPr>
                  <a:xfrm>
                    <a:off x="2465" y="3409"/>
                    <a:ext cx="130" cy="3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39" name="Rectangle 57"/>
                  <p:cNvSpPr/>
                  <p:nvPr/>
                </p:nvSpPr>
                <p:spPr>
                  <a:xfrm flipH="1">
                    <a:off x="3270" y="3409"/>
                    <a:ext cx="39" cy="178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0" name="Rectangle 58"/>
                  <p:cNvSpPr/>
                  <p:nvPr/>
                </p:nvSpPr>
                <p:spPr>
                  <a:xfrm>
                    <a:off x="2725" y="3409"/>
                    <a:ext cx="65" cy="3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1" name="Rectangle 59"/>
                  <p:cNvSpPr/>
                  <p:nvPr/>
                </p:nvSpPr>
                <p:spPr>
                  <a:xfrm>
                    <a:off x="2920" y="3409"/>
                    <a:ext cx="65" cy="3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" name="Rectangle 61"/>
                  <p:cNvSpPr/>
                  <p:nvPr/>
                </p:nvSpPr>
                <p:spPr>
                  <a:xfrm>
                    <a:off x="3049" y="3497"/>
                    <a:ext cx="65" cy="14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3" name="Rectangle 62"/>
                  <p:cNvSpPr/>
                  <p:nvPr/>
                </p:nvSpPr>
                <p:spPr>
                  <a:xfrm>
                    <a:off x="2984" y="3497"/>
                    <a:ext cx="260" cy="35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" name="Rectangle 63"/>
                  <p:cNvSpPr/>
                  <p:nvPr/>
                </p:nvSpPr>
                <p:spPr>
                  <a:xfrm>
                    <a:off x="2855" y="3497"/>
                    <a:ext cx="65" cy="28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5" name="Rectangle 64"/>
                  <p:cNvSpPr/>
                  <p:nvPr/>
                </p:nvSpPr>
                <p:spPr>
                  <a:xfrm>
                    <a:off x="3374" y="3497"/>
                    <a:ext cx="65" cy="28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6" name="Rectangle 65"/>
                  <p:cNvSpPr/>
                  <p:nvPr/>
                </p:nvSpPr>
                <p:spPr>
                  <a:xfrm>
                    <a:off x="3374" y="3409"/>
                    <a:ext cx="65" cy="3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  <p:pic>
              <p:nvPicPr>
                <p:cNvPr id="38943" name="Picture 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352" y="3626"/>
                  <a:ext cx="1200" cy="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3" name="Rectangle 72"/>
            <p:cNvSpPr/>
            <p:nvPr/>
          </p:nvSpPr>
          <p:spPr>
            <a:xfrm rot="185078">
              <a:off x="3038486" y="1676400"/>
              <a:ext cx="2248324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Carrier</a:t>
              </a:r>
            </a:p>
          </p:txBody>
        </p:sp>
      </p:grpSp>
      <p:cxnSp>
        <p:nvCxnSpPr>
          <p:cNvPr id="76" name="Straight Arrow Connector 75"/>
          <p:cNvCxnSpPr/>
          <p:nvPr/>
        </p:nvCxnSpPr>
        <p:spPr bwMode="auto">
          <a:xfrm flipV="1">
            <a:off x="3486150" y="1533525"/>
            <a:ext cx="285750" cy="2571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TextBox 49"/>
          <p:cNvSpPr txBox="1">
            <a:spLocks noChangeArrowheads="1"/>
          </p:cNvSpPr>
          <p:nvPr/>
        </p:nvSpPr>
        <p:spPr bwMode="auto">
          <a:xfrm>
            <a:off x="5789613" y="2430463"/>
            <a:ext cx="1617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 Narrow" pitchFamily="34" charset="0"/>
              </a:rPr>
              <a:t>Oxide-oxide bond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5303838" y="2624138"/>
            <a:ext cx="485775" cy="492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TextBox 49"/>
          <p:cNvSpPr txBox="1">
            <a:spLocks noChangeArrowheads="1"/>
          </p:cNvSpPr>
          <p:nvPr/>
        </p:nvSpPr>
        <p:spPr bwMode="auto">
          <a:xfrm>
            <a:off x="6183313" y="3106738"/>
            <a:ext cx="1927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 Narrow" pitchFamily="34" charset="0"/>
              </a:rPr>
              <a:t>Remove (etch) dummy gates, replace with HKMG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rot="10800000" flipV="1">
            <a:off x="6210300" y="3646488"/>
            <a:ext cx="638175" cy="3714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848475" y="3646488"/>
            <a:ext cx="755650" cy="393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757870-99A2-4B16-B904-269EFCAB624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180975" y="536575"/>
            <a:ext cx="85725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Novel Alignment Scheme using Repeating Layouts</a:t>
            </a:r>
            <a:endParaRPr lang="en-US" sz="2800" i="1" smtClean="0">
              <a:solidFill>
                <a:srgbClr val="FF0000"/>
              </a:solidFill>
            </a:endParaRPr>
          </a:p>
        </p:txBody>
      </p:sp>
      <p:sp>
        <p:nvSpPr>
          <p:cNvPr id="40964" name="Content Placeholder 2"/>
          <p:cNvSpPr>
            <a:spLocks noGrp="1"/>
          </p:cNvSpPr>
          <p:nvPr>
            <p:ph idx="4294967295"/>
          </p:nvPr>
        </p:nvSpPr>
        <p:spPr>
          <a:xfrm>
            <a:off x="123825" y="5027613"/>
            <a:ext cx="9020175" cy="15541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en-US" sz="2000" smtClean="0">
                <a:solidFill>
                  <a:schemeClr val="tx1"/>
                </a:solidFill>
                <a:latin typeface="Arial Narrow" pitchFamily="34" charset="0"/>
              </a:rPr>
              <a:t>Even if misalignment occurs during bonding </a:t>
            </a:r>
            <a:r>
              <a:rPr lang="en-US" sz="200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repeating layouts allow correct connections.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en-US" sz="200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Above representation simplistic (high area penalty). </a:t>
            </a:r>
          </a:p>
        </p:txBody>
      </p:sp>
      <p:grpSp>
        <p:nvGrpSpPr>
          <p:cNvPr id="40965" name="Group 152"/>
          <p:cNvGrpSpPr>
            <a:grpSpLocks/>
          </p:cNvGrpSpPr>
          <p:nvPr/>
        </p:nvGrpSpPr>
        <p:grpSpPr bwMode="auto">
          <a:xfrm>
            <a:off x="5105400" y="1981200"/>
            <a:ext cx="2362200" cy="2682875"/>
            <a:chOff x="4495800" y="1143000"/>
            <a:chExt cx="4114800" cy="4648200"/>
          </a:xfrm>
        </p:grpSpPr>
        <p:sp>
          <p:nvSpPr>
            <p:cNvPr id="7" name="Rectangle 6"/>
            <p:cNvSpPr/>
            <p:nvPr/>
          </p:nvSpPr>
          <p:spPr>
            <a:xfrm>
              <a:off x="4495800" y="1371285"/>
              <a:ext cx="304185" cy="434290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098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789971" y="1448297"/>
              <a:ext cx="306952" cy="426589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098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7086908" y="1448297"/>
              <a:ext cx="304185" cy="426589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098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8306415" y="1448297"/>
              <a:ext cx="304185" cy="426589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3229" y="2589718"/>
              <a:ext cx="3959942" cy="30529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5800" y="1143000"/>
              <a:ext cx="4114800" cy="30529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099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573229" y="4039187"/>
              <a:ext cx="3959942" cy="30529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099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44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98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152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4495800" y="5485905"/>
              <a:ext cx="4114800" cy="30529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4" name="Oval 23"/>
            <p:cNvSpPr/>
            <p:nvPr/>
          </p:nvSpPr>
          <p:spPr>
            <a:xfrm>
              <a:off x="5181600" y="2666729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5" name="Oval 24"/>
            <p:cNvSpPr/>
            <p:nvPr/>
          </p:nvSpPr>
          <p:spPr>
            <a:xfrm>
              <a:off x="6553200" y="2666729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6" name="Oval 25"/>
            <p:cNvSpPr/>
            <p:nvPr/>
          </p:nvSpPr>
          <p:spPr>
            <a:xfrm>
              <a:off x="7772708" y="2666729"/>
              <a:ext cx="229521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7" name="Oval 26"/>
            <p:cNvSpPr/>
            <p:nvPr/>
          </p:nvSpPr>
          <p:spPr>
            <a:xfrm>
              <a:off x="5181600" y="4113447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8" name="Oval 27"/>
            <p:cNvSpPr/>
            <p:nvPr/>
          </p:nvSpPr>
          <p:spPr>
            <a:xfrm>
              <a:off x="6553200" y="4113447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9" name="Oval 28"/>
            <p:cNvSpPr/>
            <p:nvPr/>
          </p:nvSpPr>
          <p:spPr>
            <a:xfrm>
              <a:off x="7772708" y="4113447"/>
              <a:ext cx="229521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0" name="Oval 29"/>
            <p:cNvSpPr/>
            <p:nvPr/>
          </p:nvSpPr>
          <p:spPr>
            <a:xfrm>
              <a:off x="5181600" y="5562916"/>
              <a:ext cx="229523" cy="1512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1" name="Oval 30"/>
            <p:cNvSpPr/>
            <p:nvPr/>
          </p:nvSpPr>
          <p:spPr>
            <a:xfrm>
              <a:off x="6553200" y="5562916"/>
              <a:ext cx="229523" cy="1512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2" name="Oval 31"/>
            <p:cNvSpPr/>
            <p:nvPr/>
          </p:nvSpPr>
          <p:spPr>
            <a:xfrm>
              <a:off x="7772708" y="5562916"/>
              <a:ext cx="229521" cy="1512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495800" y="1371285"/>
              <a:ext cx="304185" cy="2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496627" y="1371278"/>
              <a:ext cx="305297" cy="27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66" name="Group 151"/>
          <p:cNvGrpSpPr>
            <a:grpSpLocks/>
          </p:cNvGrpSpPr>
          <p:nvPr/>
        </p:nvGrpSpPr>
        <p:grpSpPr bwMode="auto">
          <a:xfrm>
            <a:off x="1219200" y="1981200"/>
            <a:ext cx="2514600" cy="2819400"/>
            <a:chOff x="76200" y="1219200"/>
            <a:chExt cx="3657600" cy="45720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76200" y="1371086"/>
              <a:ext cx="304800" cy="25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77869" y="1369931"/>
              <a:ext cx="303770" cy="23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81000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524001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667000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81000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524001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667000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81000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524001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667000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0967" name="TextBox 153"/>
          <p:cNvSpPr txBox="1">
            <a:spLocks noChangeArrowheads="1"/>
          </p:cNvSpPr>
          <p:nvPr/>
        </p:nvSpPr>
        <p:spPr bwMode="auto">
          <a:xfrm>
            <a:off x="228600" y="3068638"/>
            <a:ext cx="1066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Bottom layer</a:t>
            </a:r>
          </a:p>
          <a:p>
            <a:r>
              <a:rPr lang="en-US" sz="1600"/>
              <a:t>layout</a:t>
            </a:r>
          </a:p>
        </p:txBody>
      </p:sp>
      <p:sp>
        <p:nvSpPr>
          <p:cNvPr id="40968" name="TextBox 154"/>
          <p:cNvSpPr txBox="1">
            <a:spLocks noChangeArrowheads="1"/>
          </p:cNvSpPr>
          <p:nvPr/>
        </p:nvSpPr>
        <p:spPr bwMode="auto">
          <a:xfrm>
            <a:off x="4343400" y="3141663"/>
            <a:ext cx="9144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Top layer</a:t>
            </a:r>
          </a:p>
          <a:p>
            <a:r>
              <a:rPr lang="en-US" sz="1600"/>
              <a:t>layout</a:t>
            </a:r>
          </a:p>
        </p:txBody>
      </p:sp>
      <p:sp>
        <p:nvSpPr>
          <p:cNvPr id="40969" name="TextBox 155"/>
          <p:cNvSpPr txBox="1">
            <a:spLocks noChangeArrowheads="1"/>
          </p:cNvSpPr>
          <p:nvPr/>
        </p:nvSpPr>
        <p:spPr bwMode="auto">
          <a:xfrm>
            <a:off x="1371600" y="2438400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 Narrow" pitchFamily="34" charset="0"/>
              </a:rPr>
              <a:t>Landing pad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5400000" flipH="1" flipV="1">
            <a:off x="7417594" y="2564606"/>
            <a:ext cx="12700" cy="674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TextBox 158"/>
          <p:cNvSpPr txBox="1">
            <a:spLocks noChangeArrowheads="1"/>
          </p:cNvSpPr>
          <p:nvPr/>
        </p:nvSpPr>
        <p:spPr bwMode="auto">
          <a:xfrm>
            <a:off x="7848600" y="2778125"/>
            <a:ext cx="990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Through-layer connection</a:t>
            </a:r>
          </a:p>
        </p:txBody>
      </p:sp>
      <p:sp>
        <p:nvSpPr>
          <p:cNvPr id="40972" name="TextBox 50"/>
          <p:cNvSpPr txBox="1">
            <a:spLocks noChangeArrowheads="1"/>
          </p:cNvSpPr>
          <p:nvPr/>
        </p:nvSpPr>
        <p:spPr bwMode="auto">
          <a:xfrm>
            <a:off x="6096000" y="1905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75C60-DB82-4B82-AAEC-9C56A5D24E4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3011" name="Title 1"/>
          <p:cNvSpPr>
            <a:spLocks noGrp="1"/>
          </p:cNvSpPr>
          <p:nvPr>
            <p:ph type="title" idx="4294967295"/>
          </p:nvPr>
        </p:nvSpPr>
        <p:spPr>
          <a:xfrm>
            <a:off x="417513" y="533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A More Sophisticated Alignment Scheme</a:t>
            </a:r>
            <a:r>
              <a:rPr lang="en-US" sz="2000" smtClean="0"/>
              <a:t> </a:t>
            </a:r>
          </a:p>
        </p:txBody>
      </p:sp>
      <p:grpSp>
        <p:nvGrpSpPr>
          <p:cNvPr id="43012" name="Group 152"/>
          <p:cNvGrpSpPr>
            <a:grpSpLocks/>
          </p:cNvGrpSpPr>
          <p:nvPr/>
        </p:nvGrpSpPr>
        <p:grpSpPr bwMode="auto">
          <a:xfrm>
            <a:off x="5181600" y="2201863"/>
            <a:ext cx="2362200" cy="2682875"/>
            <a:chOff x="4495800" y="1143000"/>
            <a:chExt cx="4114800" cy="4648200"/>
          </a:xfrm>
        </p:grpSpPr>
        <p:sp>
          <p:nvSpPr>
            <p:cNvPr id="5" name="Rectangle 4"/>
            <p:cNvSpPr/>
            <p:nvPr/>
          </p:nvSpPr>
          <p:spPr>
            <a:xfrm>
              <a:off x="4495800" y="1371284"/>
              <a:ext cx="304185" cy="434290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30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789971" y="1448295"/>
              <a:ext cx="306952" cy="426589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303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086908" y="1448295"/>
              <a:ext cx="304185" cy="426589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304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8306415" y="1448295"/>
              <a:ext cx="304185" cy="426589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3229" y="2589718"/>
              <a:ext cx="3959942" cy="30529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95800" y="1143000"/>
              <a:ext cx="4114800" cy="30529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304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4573229" y="4039185"/>
              <a:ext cx="3959942" cy="30529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304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44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98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152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4495800" y="5485903"/>
              <a:ext cx="4114800" cy="30529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2" name="Oval 21"/>
            <p:cNvSpPr/>
            <p:nvPr/>
          </p:nvSpPr>
          <p:spPr>
            <a:xfrm>
              <a:off x="5181600" y="2666729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3" name="Oval 22"/>
            <p:cNvSpPr/>
            <p:nvPr/>
          </p:nvSpPr>
          <p:spPr>
            <a:xfrm>
              <a:off x="6553200" y="2666729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4" name="Oval 23"/>
            <p:cNvSpPr/>
            <p:nvPr/>
          </p:nvSpPr>
          <p:spPr>
            <a:xfrm>
              <a:off x="7772708" y="2666729"/>
              <a:ext cx="229521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5" name="Oval 24"/>
            <p:cNvSpPr/>
            <p:nvPr/>
          </p:nvSpPr>
          <p:spPr>
            <a:xfrm>
              <a:off x="5181600" y="4113447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6" name="Oval 25"/>
            <p:cNvSpPr/>
            <p:nvPr/>
          </p:nvSpPr>
          <p:spPr>
            <a:xfrm>
              <a:off x="6553200" y="4113447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7" name="Oval 26"/>
            <p:cNvSpPr/>
            <p:nvPr/>
          </p:nvSpPr>
          <p:spPr>
            <a:xfrm>
              <a:off x="7772708" y="4113447"/>
              <a:ext cx="229521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8" name="Oval 27"/>
            <p:cNvSpPr/>
            <p:nvPr/>
          </p:nvSpPr>
          <p:spPr>
            <a:xfrm>
              <a:off x="5181600" y="5562915"/>
              <a:ext cx="229523" cy="1512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9" name="Oval 28"/>
            <p:cNvSpPr/>
            <p:nvPr/>
          </p:nvSpPr>
          <p:spPr>
            <a:xfrm>
              <a:off x="6553200" y="5562915"/>
              <a:ext cx="229523" cy="1512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0" name="Oval 29"/>
            <p:cNvSpPr/>
            <p:nvPr/>
          </p:nvSpPr>
          <p:spPr>
            <a:xfrm>
              <a:off x="7772708" y="5562915"/>
              <a:ext cx="229521" cy="1512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495800" y="1371284"/>
              <a:ext cx="304185" cy="275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496629" y="1371276"/>
              <a:ext cx="305295" cy="27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3" name="Group 151"/>
          <p:cNvGrpSpPr>
            <a:grpSpLocks/>
          </p:cNvGrpSpPr>
          <p:nvPr/>
        </p:nvGrpSpPr>
        <p:grpSpPr bwMode="auto">
          <a:xfrm>
            <a:off x="1219200" y="2057400"/>
            <a:ext cx="2514600" cy="2819400"/>
            <a:chOff x="76200" y="1219200"/>
            <a:chExt cx="3657600" cy="4572000"/>
          </a:xfrm>
        </p:grpSpPr>
        <p:cxnSp>
          <p:nvCxnSpPr>
            <p:cNvPr id="43024" name="Straight Connector 139"/>
            <p:cNvCxnSpPr>
              <a:cxnSpLocks noChangeShapeType="1"/>
            </p:cNvCxnSpPr>
            <p:nvPr/>
          </p:nvCxnSpPr>
          <p:spPr bwMode="auto">
            <a:xfrm>
              <a:off x="76200" y="1371086"/>
              <a:ext cx="304800" cy="2574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5" name="Straight Connector 140"/>
            <p:cNvCxnSpPr>
              <a:cxnSpLocks noChangeShapeType="1"/>
            </p:cNvCxnSpPr>
            <p:nvPr/>
          </p:nvCxnSpPr>
          <p:spPr bwMode="auto">
            <a:xfrm rot="5400000">
              <a:off x="77869" y="1369931"/>
              <a:ext cx="303770" cy="231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81000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524001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667000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81000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524001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667000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81000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524001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667000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3014" name="TextBox 153"/>
          <p:cNvSpPr txBox="1">
            <a:spLocks noChangeArrowheads="1"/>
          </p:cNvSpPr>
          <p:nvPr/>
        </p:nvSpPr>
        <p:spPr bwMode="auto">
          <a:xfrm>
            <a:off x="228600" y="3144838"/>
            <a:ext cx="1066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Bottom layer</a:t>
            </a:r>
          </a:p>
          <a:p>
            <a:r>
              <a:rPr lang="en-US" sz="1600"/>
              <a:t>layout</a:t>
            </a:r>
          </a:p>
        </p:txBody>
      </p:sp>
      <p:sp>
        <p:nvSpPr>
          <p:cNvPr id="43015" name="TextBox 154"/>
          <p:cNvSpPr txBox="1">
            <a:spLocks noChangeArrowheads="1"/>
          </p:cNvSpPr>
          <p:nvPr/>
        </p:nvSpPr>
        <p:spPr bwMode="auto">
          <a:xfrm>
            <a:off x="4343400" y="3217863"/>
            <a:ext cx="9144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Top layer</a:t>
            </a:r>
          </a:p>
          <a:p>
            <a:r>
              <a:rPr lang="en-US" sz="1600"/>
              <a:t>layout</a:t>
            </a:r>
          </a:p>
        </p:txBody>
      </p:sp>
      <p:sp>
        <p:nvSpPr>
          <p:cNvPr id="43016" name="TextBox 155"/>
          <p:cNvSpPr txBox="1">
            <a:spLocks noChangeArrowheads="1"/>
          </p:cNvSpPr>
          <p:nvPr/>
        </p:nvSpPr>
        <p:spPr bwMode="auto">
          <a:xfrm>
            <a:off x="1371600" y="2492375"/>
            <a:ext cx="914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 Narrow" pitchFamily="34" charset="0"/>
              </a:rPr>
              <a:t>Landing pad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7504907" y="2740819"/>
            <a:ext cx="12700" cy="6746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8" name="TextBox 158"/>
          <p:cNvSpPr txBox="1">
            <a:spLocks noChangeArrowheads="1"/>
          </p:cNvSpPr>
          <p:nvPr/>
        </p:nvSpPr>
        <p:spPr bwMode="auto">
          <a:xfrm>
            <a:off x="7848600" y="2854325"/>
            <a:ext cx="990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Through-layer connection</a:t>
            </a:r>
          </a:p>
        </p:txBody>
      </p:sp>
      <p:sp>
        <p:nvSpPr>
          <p:cNvPr id="43019" name="TextBox 50"/>
          <p:cNvSpPr txBox="1">
            <a:spLocks noChangeArrowheads="1"/>
          </p:cNvSpPr>
          <p:nvPr/>
        </p:nvSpPr>
        <p:spPr bwMode="auto">
          <a:xfrm>
            <a:off x="6096000" y="2130425"/>
            <a:ext cx="914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Oxide</a:t>
            </a:r>
          </a:p>
        </p:txBody>
      </p:sp>
      <p:sp>
        <p:nvSpPr>
          <p:cNvPr id="43020" name="Rectangle 51"/>
          <p:cNvSpPr>
            <a:spLocks noChangeArrowheads="1"/>
          </p:cNvSpPr>
          <p:nvPr/>
        </p:nvSpPr>
        <p:spPr bwMode="auto">
          <a:xfrm>
            <a:off x="3276600" y="5181600"/>
            <a:ext cx="76200" cy="9144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3021" name="Rectangle 52"/>
          <p:cNvSpPr>
            <a:spLocks noChangeArrowheads="1"/>
          </p:cNvSpPr>
          <p:nvPr/>
        </p:nvSpPr>
        <p:spPr bwMode="auto">
          <a:xfrm>
            <a:off x="5181600" y="5334000"/>
            <a:ext cx="685800" cy="76200"/>
          </a:xfrm>
          <a:prstGeom prst="rect">
            <a:avLst/>
          </a:prstGeom>
          <a:solidFill>
            <a:srgbClr val="6761E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3022" name="Oval 53"/>
          <p:cNvSpPr>
            <a:spLocks noChangeArrowheads="1"/>
          </p:cNvSpPr>
          <p:nvPr/>
        </p:nvSpPr>
        <p:spPr bwMode="auto">
          <a:xfrm>
            <a:off x="4419600" y="5334000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3023" name="Rectangle 54" descr="Light downward diagonal"/>
          <p:cNvSpPr>
            <a:spLocks noChangeArrowheads="1"/>
          </p:cNvSpPr>
          <p:nvPr/>
        </p:nvSpPr>
        <p:spPr bwMode="auto">
          <a:xfrm>
            <a:off x="2971800" y="5334000"/>
            <a:ext cx="685800" cy="76200"/>
          </a:xfrm>
          <a:prstGeom prst="rect">
            <a:avLst/>
          </a:prstGeom>
          <a:pattFill prst="ltDnDiag">
            <a:fgClr>
              <a:srgbClr val="6600FF"/>
            </a:fgClr>
            <a:bgClr>
              <a:schemeClr val="bg1"/>
            </a:bgClr>
          </a:pattFill>
          <a:ln w="9525">
            <a:pattFill prst="dashHorz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37" name="Slide Number Placeholder 5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6F7CF856-3A1F-40E7-B789-470B1FBE5F94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2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49212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Interconnects Dominate with Scaling </a:t>
            </a:r>
            <a:r>
              <a:rPr lang="en-US" sz="1400" smtClean="0"/>
              <a:t>[Source: ITRS]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775" y="4518025"/>
            <a:ext cx="7877175" cy="1620838"/>
          </a:xfrm>
        </p:spPr>
        <p:txBody>
          <a:bodyPr/>
          <a:lstStyle/>
          <a:p>
            <a:pPr eaLnBrk="1" hangingPunct="1"/>
            <a:r>
              <a:rPr lang="en-US" sz="2000" smtClean="0"/>
              <a:t> </a:t>
            </a:r>
            <a:r>
              <a:rPr lang="en-US" sz="2000" smtClean="0">
                <a:solidFill>
                  <a:schemeClr val="tx1"/>
                </a:solidFill>
                <a:sym typeface="Wingdings" pitchFamily="2" charset="2"/>
              </a:rPr>
              <a:t>Transistors keep improving</a:t>
            </a:r>
          </a:p>
          <a:p>
            <a:pPr eaLnBrk="1" hangingPunct="1"/>
            <a:r>
              <a:rPr lang="en-US" sz="2000" smtClean="0">
                <a:sym typeface="Wingdings" pitchFamily="2" charset="2"/>
              </a:rPr>
              <a:t> </a:t>
            </a:r>
            <a:r>
              <a:rPr lang="en-US" sz="2000" smtClean="0">
                <a:solidFill>
                  <a:schemeClr val="tx1"/>
                </a:solidFill>
                <a:sym typeface="Wingdings" pitchFamily="2" charset="2"/>
              </a:rPr>
              <a:t>Surface scattering, grain boundary scattering and diffusion barrier degrade RC delay</a:t>
            </a:r>
          </a:p>
          <a:p>
            <a:pPr eaLnBrk="1" hangingPunct="1"/>
            <a:r>
              <a:rPr lang="en-US" sz="2000" smtClean="0">
                <a:sym typeface="Wingdings" pitchFamily="2" charset="2"/>
              </a:rPr>
              <a:t> </a:t>
            </a:r>
            <a:r>
              <a:rPr lang="en-US" sz="2000" smtClean="0">
                <a:solidFill>
                  <a:schemeClr val="tx1"/>
                </a:solidFill>
                <a:sym typeface="Wingdings" pitchFamily="2" charset="2"/>
              </a:rPr>
              <a:t>Low k helps, but not enough to change trend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sz="2000" smtClean="0">
              <a:solidFill>
                <a:schemeClr val="tx1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180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173094" name="Group 38"/>
          <p:cNvGraphicFramePr>
            <a:graphicFrameLocks noGrp="1"/>
          </p:cNvGraphicFramePr>
          <p:nvPr>
            <p:ph sz="half" idx="4294967295"/>
          </p:nvPr>
        </p:nvGraphicFramePr>
        <p:xfrm>
          <a:off x="752475" y="1638300"/>
          <a:ext cx="7915275" cy="2744788"/>
        </p:xfrm>
        <a:graphic>
          <a:graphicData uri="http://schemas.openxmlformats.org/drawingml/2006/table">
            <a:tbl>
              <a:tblPr/>
              <a:tblGrid>
                <a:gridCol w="2392363"/>
                <a:gridCol w="1289050"/>
                <a:gridCol w="1336675"/>
                <a:gridCol w="1435100"/>
                <a:gridCol w="1462087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90nm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(2005)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45nm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(2010)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22nm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(2015)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12nm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(2020)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Transistor Delay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1.6ps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0.8ps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0.4ps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0.2ps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Delay of 1mm long Interconnect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5x10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2x10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1x10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6x10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Ratio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7667625" y="6435725"/>
            <a:ext cx="10191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30D60DB2-9C7B-4432-8D8F-9753C06D0B74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20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45059" name="Title 1"/>
          <p:cNvSpPr>
            <a:spLocks noGrp="1"/>
          </p:cNvSpPr>
          <p:nvPr>
            <p:ph type="title" idx="4294967295"/>
          </p:nvPr>
        </p:nvSpPr>
        <p:spPr>
          <a:xfrm>
            <a:off x="438150" y="295275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smtClean="0"/>
              <a:t>Technical Literature:</a:t>
            </a:r>
            <a:br>
              <a:rPr lang="en-US" sz="2400" b="1" smtClean="0"/>
            </a:br>
            <a:r>
              <a:rPr lang="en-US" sz="2400" b="1" smtClean="0"/>
              <a:t>[L. Zhou, R. Shi, et al, Proc. ICCD 2007]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1754188"/>
            <a:ext cx="78009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6088" y="5894388"/>
            <a:ext cx="6977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66CC"/>
                </a:solidFill>
                <a:latin typeface="+mn-lt"/>
                <a:cs typeface="Arial" pitchFamily="34" charset="0"/>
              </a:rPr>
              <a:t>Did layout of 2D and 3D-ICs, and showed more than 10x benefit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IntSim: The CAD tool used for our simulation study</a:t>
            </a:r>
            <a:br>
              <a:rPr lang="en-US" sz="2400" b="1" smtClean="0"/>
            </a:br>
            <a:r>
              <a:rPr lang="en-US" sz="2400" b="1" smtClean="0"/>
              <a:t>[D. C. Sekar, J. D. Meindl, et al., ICCAD 2007]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4294967295"/>
          </p:nvPr>
        </p:nvSpPr>
        <p:spPr>
          <a:xfrm>
            <a:off x="212725" y="5514975"/>
            <a:ext cx="8832850" cy="7318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600" smtClean="0"/>
              <a:t>IntSim v1.0: Built at Georgia Tech (by Deepak Sekar, now @ MonolithIC 3D)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600" smtClean="0"/>
              <a:t>IntSim v2.0: Extended IntSim v1.0 to monolithic 3D using 3D wire length models in the literature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600" smtClean="0"/>
          </a:p>
        </p:txBody>
      </p:sp>
      <p:sp>
        <p:nvSpPr>
          <p:cNvPr id="47107" name="Footer Placeholder 3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>
                <a:solidFill>
                  <a:srgbClr val="0073AE"/>
                </a:solidFill>
                <a:latin typeface="Arial Narrow" pitchFamily="34" charset="0"/>
              </a:rPr>
              <a:t>MonolithIC 3D Inc. , Patents Pending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667625" y="6435725"/>
            <a:ext cx="10191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3A6526F5-917F-4761-B337-A34B04D12EB6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21</a:t>
            </a:fld>
            <a:endParaRPr lang="en-US" sz="1000">
              <a:latin typeface="+mj-lt"/>
              <a:cs typeface="Arial" pitchFamily="34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1774825"/>
            <a:ext cx="759142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97650" y="4600575"/>
            <a:ext cx="2109788" cy="83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Open-source tool, available for use at www.monolithic3d.com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Compare 2D and 3D-IC versions of the same logic core with IntSim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667625" y="6435725"/>
            <a:ext cx="10191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502F792D-5F3D-455A-A74A-CCF02CA8A6F8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22</a:t>
            </a:fld>
            <a:endParaRPr lang="en-US" sz="1000">
              <a:latin typeface="+mj-lt"/>
              <a:cs typeface="Arial" pitchFamily="34" charset="0"/>
            </a:endParaRPr>
          </a:p>
        </p:txBody>
      </p:sp>
      <p:graphicFrame>
        <p:nvGraphicFramePr>
          <p:cNvPr id="84031" name="Group 63"/>
          <p:cNvGraphicFramePr>
            <a:graphicFrameLocks noGrp="1"/>
          </p:cNvGraphicFramePr>
          <p:nvPr/>
        </p:nvGraphicFramePr>
        <p:xfrm>
          <a:off x="323850" y="1546225"/>
          <a:ext cx="8658225" cy="4657725"/>
        </p:xfrm>
        <a:graphic>
          <a:graphicData uri="http://schemas.openxmlformats.org/drawingml/2006/table">
            <a:tbl>
              <a:tblPr/>
              <a:tblGrid>
                <a:gridCol w="2405063"/>
                <a:gridCol w="1524000"/>
                <a:gridCol w="1552575"/>
                <a:gridCol w="3176587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22nm node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600MHz logic core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2D-IC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3D-IC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2 Device Layers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Comments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Metal Levels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Average Wire Length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6um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3.1um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Av. Gate Size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6 W/L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3 W/L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Since less wire cap. to drive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Die Size (active silicon area)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50mm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24mm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3D-IC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  <a:sym typeface="Wingdings" pitchFamily="2" charset="2"/>
                        </a:rPr>
                        <a:t> Shorter wires  smaller gates  lower die area  wires even shorter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3D-IC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footprint = 12mm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020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Power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Logic = 0.21W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Logic = 0.1W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Due to smaller Gate Size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Reps. = 0.17W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Reps. = 0.04W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Due to shorter wires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Wires = 0.87W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Wires = 0.44W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Due to shorter wires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Clock = 0.33W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Clock = 0.19W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Due to less wire cap. to drive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Total = 1.6W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Total = 0.8W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Scaling with 3D or conventional 0.7x scaling?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>
          <a:xfrm>
            <a:off x="409575" y="5048250"/>
            <a:ext cx="8229600" cy="6397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smtClean="0"/>
              <a:t>3D can give you similar benefits vis-à-vis a generation of scaling for a logic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smtClean="0"/>
              <a:t>Without the need for costly lithography upgrades!!!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smtClean="0"/>
              <a:t>Let’s understand this better…</a:t>
            </a:r>
          </a:p>
        </p:txBody>
      </p:sp>
      <p:graphicFrame>
        <p:nvGraphicFramePr>
          <p:cNvPr id="85045" name="Group 53"/>
          <p:cNvGraphicFramePr>
            <a:graphicFrameLocks noGrp="1"/>
          </p:cNvGraphicFramePr>
          <p:nvPr/>
        </p:nvGraphicFramePr>
        <p:xfrm>
          <a:off x="347663" y="1638300"/>
          <a:ext cx="8596312" cy="3373438"/>
        </p:xfrm>
        <a:graphic>
          <a:graphicData uri="http://schemas.openxmlformats.org/drawingml/2006/table">
            <a:tbl>
              <a:tblPr/>
              <a:tblGrid>
                <a:gridCol w="3000375"/>
                <a:gridCol w="1404937"/>
                <a:gridCol w="1827213"/>
                <a:gridCol w="2363787"/>
              </a:tblGrid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Analysis with IntSim v2.0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Same logic core scaled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2D-IC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@22nm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2D-IC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@ 15nm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3D-IC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2  Layers @ 22nm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Frequency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600MHz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600MHz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600MHz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Metal Levels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Footprint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50mm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25mm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12mm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Total Silicon Area (a.k.a “Die size”)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50mm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25mm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24mm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Average Wire Length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6um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4.2um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3.1um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Av. Gate Size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6 W/L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4 W/L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3 W/L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Power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1.6W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0.7W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0.8W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To summarize,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4294967295"/>
          </p:nvPr>
        </p:nvSpPr>
        <p:spPr>
          <a:xfrm>
            <a:off x="495300" y="4481513"/>
            <a:ext cx="8362950" cy="1498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b="1" smtClean="0"/>
              <a:t>Monolithic 3D scaling gives</a:t>
            </a:r>
            <a:endParaRPr lang="en-US" sz="1800" b="1" smtClean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b="1" smtClean="0">
                <a:sym typeface="Wingdings" pitchFamily="2" charset="2"/>
              </a:rPr>
              <a:t>Performance, power and cost benefits of feature-size scaling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b="1" smtClean="0">
                <a:sym typeface="Wingdings" pitchFamily="2" charset="2"/>
              </a:rPr>
              <a:t>But without the large cap-ex, litho risk and production ramp times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800" b="1" smtClean="0">
              <a:sym typeface="Wingdings" pitchFamily="2" charset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 Inc. Confidential, Patents Pending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667625" y="6435725"/>
            <a:ext cx="10191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3E3D05FD-F399-4DF7-AEFB-C4C3B66E4F62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24</a:t>
            </a:fld>
            <a:endParaRPr lang="en-US" sz="1000">
              <a:latin typeface="+mj-lt"/>
              <a:cs typeface="Arial" pitchFamily="34" charset="0"/>
            </a:endParaRPr>
          </a:p>
        </p:txBody>
      </p:sp>
      <p:graphicFrame>
        <p:nvGraphicFramePr>
          <p:cNvPr id="89124" name="Group 36"/>
          <p:cNvGraphicFramePr>
            <a:graphicFrameLocks noGrp="1"/>
          </p:cNvGraphicFramePr>
          <p:nvPr/>
        </p:nvGraphicFramePr>
        <p:xfrm>
          <a:off x="484188" y="1701800"/>
          <a:ext cx="8512175" cy="2601913"/>
        </p:xfrm>
        <a:graphic>
          <a:graphicData uri="http://schemas.openxmlformats.org/drawingml/2006/table">
            <a:tbl>
              <a:tblPr/>
              <a:tblGrid>
                <a:gridCol w="2417762"/>
                <a:gridCol w="939800"/>
                <a:gridCol w="2659063"/>
                <a:gridCol w="249555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600MHz Die with          50% logic , 50% SRAM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2D-IC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@22nm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2D-IC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@ 15nm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3D-IC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-Light"/>
                          <a:cs typeface="Arial" charset="0"/>
                        </a:rPr>
                        <a:t>2 Device Layers @ 22nm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Power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1.6W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0.7W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0.8W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Cost per die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1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0.6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0.6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Capital-expenditure for upgrade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$4B if all tools changed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H+ Implanter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-Light"/>
                          <a:cs typeface="Arial" charset="0"/>
                        </a:rPr>
                        <a:t>+Wafer bonder</a:t>
                      </a:r>
                    </a:p>
                  </a:txBody>
                  <a:tcPr marL="91444" marR="91444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413F151B-7AAB-4DA1-B43B-73A1ECF2733E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25</a:t>
            </a:fld>
            <a:endParaRPr lang="en-US" sz="1000">
              <a:latin typeface="+mj-lt"/>
              <a:cs typeface="Arial" pitchFamily="34" charset="0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736725"/>
            <a:ext cx="813435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95288" y="86836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73AE"/>
                </a:solidFill>
                <a:latin typeface="Helvetica" pitchFamily="34" charset="0"/>
              </a:rPr>
              <a:t>Escalating Cost of Litho to Dominate Fab and Device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3352E6-894A-42B7-8167-804E6E78A9F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2227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5222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600" smtClean="0">
              <a:latin typeface="Arial Narrow" pitchFamily="34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Box 4"/>
          <p:cNvSpPr txBox="1">
            <a:spLocks noChangeArrowheads="1"/>
          </p:cNvSpPr>
          <p:nvPr/>
        </p:nvSpPr>
        <p:spPr bwMode="auto">
          <a:xfrm>
            <a:off x="5638800" y="63246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Courtesy: GlobalFoundries</a:t>
            </a:r>
          </a:p>
        </p:txBody>
      </p:sp>
      <p:sp>
        <p:nvSpPr>
          <p:cNvPr id="52231" name="TextBox 1"/>
          <p:cNvSpPr txBox="1">
            <a:spLocks noChangeArrowheads="1"/>
          </p:cNvSpPr>
          <p:nvPr/>
        </p:nvSpPr>
        <p:spPr bwMode="auto">
          <a:xfrm>
            <a:off x="8262938" y="6324600"/>
            <a:ext cx="1841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372A2E-6CBA-4948-8753-FD97BCDAF4D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438" y="474663"/>
            <a:ext cx="7267575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Severe Reduction in Number of Fabs</a:t>
            </a:r>
            <a:endParaRPr lang="en-US" sz="3600" smtClean="0"/>
          </a:p>
        </p:txBody>
      </p:sp>
      <p:pic>
        <p:nvPicPr>
          <p:cNvPr id="5427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5900"/>
            <a:ext cx="9020175" cy="4525963"/>
          </a:xfrm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789738" y="60610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i="1"/>
              <a:t>(Source: IHS iSuppli)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979C-6D84-4B13-9CE9-034BF5B25A4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5299" name="Title 1"/>
          <p:cNvSpPr>
            <a:spLocks noGrp="1"/>
          </p:cNvSpPr>
          <p:nvPr>
            <p:ph type="title" idx="4294967295"/>
          </p:nvPr>
        </p:nvSpPr>
        <p:spPr>
          <a:xfrm>
            <a:off x="457200" y="18573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The Next Generation Dilemma:</a:t>
            </a:r>
            <a:br>
              <a:rPr lang="en-US" sz="2800" smtClean="0"/>
            </a:br>
            <a:r>
              <a:rPr lang="en-US" sz="2800" smtClean="0"/>
              <a:t>Going Up or Going Down?</a:t>
            </a:r>
          </a:p>
        </p:txBody>
      </p:sp>
      <p:pic>
        <p:nvPicPr>
          <p:cNvPr id="55300" name="Picture 4" descr="MP90044299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05100"/>
            <a:ext cx="215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MC90003668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7051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MP90043865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7051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9" descr="MC90003668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438400" y="27051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2909888" y="3232150"/>
            <a:ext cx="1223962" cy="184150"/>
          </a:xfrm>
          <a:prstGeom prst="rect">
            <a:avLst/>
          </a:prstGeom>
          <a:solidFill>
            <a:srgbClr val="004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Scale Down 0.7x</a:t>
            </a:r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4848225" y="3248025"/>
            <a:ext cx="1276350" cy="184150"/>
          </a:xfrm>
          <a:prstGeom prst="rect">
            <a:avLst/>
          </a:prstGeom>
          <a:solidFill>
            <a:srgbClr val="004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Scale Up 2D </a:t>
            </a:r>
            <a:r>
              <a:rPr lang="en-US" sz="1200" b="1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1200" b="1">
                <a:solidFill>
                  <a:schemeClr val="bg1"/>
                </a:solidFill>
              </a:rPr>
              <a:t>3D</a:t>
            </a:r>
          </a:p>
        </p:txBody>
      </p:sp>
      <p:pic>
        <p:nvPicPr>
          <p:cNvPr id="55306" name="Picture 3" descr="MC900434409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5700" y="1757363"/>
            <a:ext cx="152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347663" y="4695825"/>
            <a:ext cx="3505200" cy="1476375"/>
          </a:xfrm>
          <a:prstGeom prst="roundRect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Cost: 	Capital             &gt;  $4B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                    R&amp;D Cost       &gt;  $1B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Benefits:	Logic Die Size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0.5x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	Power             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0.5x                          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              for Speed             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No Change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4667250"/>
            <a:ext cx="3995738" cy="150495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Cost: 	Capital             &lt;  $100M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                    R&amp;D Cost       &lt;  $100M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Benefits:	Logic Die Size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0.5x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	Power             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0.5x                                            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              for Speed            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No Change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5309" name="TextBox 12"/>
          <p:cNvSpPr txBox="1">
            <a:spLocks noChangeArrowheads="1"/>
          </p:cNvSpPr>
          <p:nvPr/>
        </p:nvSpPr>
        <p:spPr bwMode="auto">
          <a:xfrm>
            <a:off x="6734175" y="2276475"/>
            <a:ext cx="19431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Monolithic 3D</a:t>
            </a:r>
          </a:p>
        </p:txBody>
      </p:sp>
      <p:sp>
        <p:nvSpPr>
          <p:cNvPr id="55310" name="Text Box 13"/>
          <p:cNvSpPr txBox="1">
            <a:spLocks noChangeArrowheads="1"/>
          </p:cNvSpPr>
          <p:nvPr/>
        </p:nvSpPr>
        <p:spPr bwMode="auto">
          <a:xfrm>
            <a:off x="704850" y="2303463"/>
            <a:ext cx="1431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Narrow" pitchFamily="34" charset="0"/>
              </a:rPr>
              <a:t>x0.7 Scaling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CCE328E8-C901-4A13-BC39-CA88D99C62F7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29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810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Summary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" y="18954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Monolithic 3D is possible and practical</a:t>
            </a:r>
          </a:p>
          <a:p>
            <a:pPr eaLnBrk="1" hangingPunct="1"/>
            <a:r>
              <a:rPr lang="en-US" sz="2800" smtClean="0"/>
              <a:t>Monolithic 3D provides the equivalence of one process node for each folding 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Older Fabs can re-invent themselves and compete with leading edge 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Leading edge fabs could add significant value</a:t>
            </a:r>
          </a:p>
          <a:p>
            <a:pPr eaLnBrk="1" hangingPunct="1"/>
            <a:r>
              <a:rPr lang="en-US" sz="2800" smtClean="0"/>
              <a:t>Monolithic 3D provides an attractive path for memory scaling</a:t>
            </a:r>
          </a:p>
          <a:p>
            <a:pPr eaLnBrk="1" hangingPunct="1"/>
            <a:r>
              <a:rPr lang="en-US" sz="2800" smtClean="0"/>
              <a:t>Monolithic 3D is an attractive path…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-465138" y="290513"/>
            <a:ext cx="10152063" cy="11271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66CC"/>
                </a:solidFill>
              </a:rPr>
              <a:t>Interconnect delay a big issue with scaling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47920AFF-FD3B-4114-85CF-67639BD4610F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3</a:t>
            </a:fld>
            <a:endParaRPr lang="en-US" sz="1000">
              <a:latin typeface="+mj-lt"/>
              <a:cs typeface="Arial" pitchFamily="34" charset="0"/>
            </a:endParaRPr>
          </a:p>
        </p:txBody>
      </p:sp>
      <p:pic>
        <p:nvPicPr>
          <p:cNvPr id="17412" name="Content Placeholder 13" descr="gate_wire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9900" y="1970088"/>
            <a:ext cx="8124825" cy="2911475"/>
          </a:xfrm>
        </p:spPr>
      </p:pic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438150" y="5205413"/>
            <a:ext cx="8229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66CC"/>
                </a:solidFill>
                <a:latin typeface="Arial Narrow" pitchFamily="34" charset="0"/>
              </a:rPr>
              <a:t>Transistors improve with scaling, interconnects do not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66CC"/>
                </a:solidFill>
                <a:latin typeface="Arial Narrow" pitchFamily="34" charset="0"/>
              </a:rPr>
              <a:t>Even with repeaters, 1mm wire delay ~50x gate delay at 22nm node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6573838" y="4319588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ITRS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409575" y="352425"/>
            <a:ext cx="8620125" cy="1143000"/>
          </a:xfrm>
        </p:spPr>
        <p:txBody>
          <a:bodyPr/>
          <a:lstStyle/>
          <a:p>
            <a:pPr algn="l"/>
            <a:r>
              <a:rPr lang="en-US" sz="3200" smtClean="0"/>
              <a:t>Monolithic 3D Provides an Attractive Path to…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4533900" y="2122488"/>
            <a:ext cx="4733925" cy="45259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u="sng" smtClean="0">
                <a:latin typeface="Arial Narrow" pitchFamily="34" charset="0"/>
              </a:rPr>
              <a:t>3D-CMOS</a:t>
            </a:r>
            <a:r>
              <a:rPr lang="en-US" sz="1600" smtClean="0">
                <a:latin typeface="Arial Narrow" pitchFamily="34" charset="0"/>
              </a:rPr>
              <a:t>: Monolithic 3D Logic Technology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u="sng" smtClean="0">
                <a:latin typeface="Arial Narrow" pitchFamily="34" charset="0"/>
              </a:rPr>
              <a:t>3D-FPGA</a:t>
            </a:r>
            <a:r>
              <a:rPr lang="en-US" sz="1600" smtClean="0">
                <a:latin typeface="Arial Narrow" pitchFamily="34" charset="0"/>
              </a:rPr>
              <a:t>: Monolithic 3D Programmable Logic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u="sng" smtClean="0">
                <a:latin typeface="Arial Narrow" pitchFamily="34" charset="0"/>
              </a:rPr>
              <a:t>3D-GateArray</a:t>
            </a:r>
            <a:r>
              <a:rPr lang="en-US" sz="1600" smtClean="0">
                <a:latin typeface="Arial Narrow" pitchFamily="34" charset="0"/>
              </a:rPr>
              <a:t>: Monolithic 3D Gate Array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b="1" u="sng" smtClean="0">
                <a:latin typeface="Arial Narrow" pitchFamily="34" charset="0"/>
              </a:rPr>
              <a:t>3D-Repair</a:t>
            </a:r>
            <a:r>
              <a:rPr lang="en-US" sz="1600" b="1" smtClean="0">
                <a:latin typeface="Arial Narrow" pitchFamily="34" charset="0"/>
              </a:rPr>
              <a:t>: Yield recovery for high-density chips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40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u="sng" smtClean="0">
                <a:latin typeface="Arial Narrow" pitchFamily="34" charset="0"/>
              </a:rPr>
              <a:t>3D-DRAM</a:t>
            </a:r>
            <a:r>
              <a:rPr lang="en-US" sz="1600" smtClean="0">
                <a:latin typeface="Arial Narrow" pitchFamily="34" charset="0"/>
              </a:rPr>
              <a:t>: Monolithic 3D DRAM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u="sng" smtClean="0">
                <a:latin typeface="Arial Narrow" pitchFamily="34" charset="0"/>
              </a:rPr>
              <a:t>3D-RRAM</a:t>
            </a:r>
            <a:r>
              <a:rPr lang="en-US" sz="1600" smtClean="0">
                <a:latin typeface="Arial Narrow" pitchFamily="34" charset="0"/>
              </a:rPr>
              <a:t>: Monolithic 3D RRAM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u="sng" smtClean="0">
                <a:latin typeface="Arial Narrow" pitchFamily="34" charset="0"/>
              </a:rPr>
              <a:t>3D-Flash</a:t>
            </a:r>
            <a:r>
              <a:rPr lang="en-US" sz="1600" smtClean="0">
                <a:latin typeface="Arial Narrow" pitchFamily="34" charset="0"/>
              </a:rPr>
              <a:t>: Monolithic 3D Flash Memory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40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40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u="sng" smtClean="0">
                <a:latin typeface="Arial Narrow" pitchFamily="34" charset="0"/>
              </a:rPr>
              <a:t>3D-Imagers</a:t>
            </a:r>
            <a:r>
              <a:rPr lang="en-US" sz="1600" smtClean="0">
                <a:latin typeface="Arial Narrow" pitchFamily="34" charset="0"/>
              </a:rPr>
              <a:t>: Monolithic 3D Image Sensor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u="sng" smtClean="0">
                <a:latin typeface="Arial Narrow" pitchFamily="34" charset="0"/>
              </a:rPr>
              <a:t>3D-MicroDisplay</a:t>
            </a:r>
            <a:r>
              <a:rPr lang="en-US" sz="1600" smtClean="0">
                <a:latin typeface="Arial Narrow" pitchFamily="34" charset="0"/>
              </a:rPr>
              <a:t>: Monolithic 3D Display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40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40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200" smtClean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125" y="2819400"/>
            <a:ext cx="1743075" cy="22955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  <a:latin typeface="Arial Narrow" pitchFamily="34" charset="0"/>
              </a:rPr>
              <a:t>Monolithic 3D Integration with Ion-Cut Technology</a:t>
            </a:r>
          </a:p>
        </p:txBody>
      </p:sp>
      <p:sp>
        <p:nvSpPr>
          <p:cNvPr id="9" name="Left Brace 8"/>
          <p:cNvSpPr/>
          <p:nvPr/>
        </p:nvSpPr>
        <p:spPr>
          <a:xfrm>
            <a:off x="2819400" y="1676400"/>
            <a:ext cx="381000" cy="4648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59398" name="TextBox 17"/>
          <p:cNvSpPr txBox="1">
            <a:spLocks noChangeArrowheads="1"/>
          </p:cNvSpPr>
          <p:nvPr/>
        </p:nvSpPr>
        <p:spPr bwMode="auto">
          <a:xfrm>
            <a:off x="1981200" y="335280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 Narrow" pitchFamily="34" charset="0"/>
              </a:rPr>
              <a:t>Can be applied to many market segments</a:t>
            </a:r>
          </a:p>
        </p:txBody>
      </p:sp>
      <p:sp>
        <p:nvSpPr>
          <p:cNvPr id="59399" name="TextBox 10"/>
          <p:cNvSpPr txBox="1">
            <a:spLocks noChangeArrowheads="1"/>
          </p:cNvSpPr>
          <p:nvPr/>
        </p:nvSpPr>
        <p:spPr bwMode="auto">
          <a:xfrm>
            <a:off x="3276600" y="2514600"/>
            <a:ext cx="7620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LOGIC</a:t>
            </a:r>
          </a:p>
        </p:txBody>
      </p:sp>
      <p:sp>
        <p:nvSpPr>
          <p:cNvPr id="59400" name="TextBox 11"/>
          <p:cNvSpPr txBox="1">
            <a:spLocks noChangeArrowheads="1"/>
          </p:cNvSpPr>
          <p:nvPr/>
        </p:nvSpPr>
        <p:spPr bwMode="auto">
          <a:xfrm>
            <a:off x="3181350" y="4005263"/>
            <a:ext cx="990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MEMORY</a:t>
            </a:r>
          </a:p>
        </p:txBody>
      </p:sp>
      <p:sp>
        <p:nvSpPr>
          <p:cNvPr id="59401" name="TextBox 12"/>
          <p:cNvSpPr txBox="1">
            <a:spLocks noChangeArrowheads="1"/>
          </p:cNvSpPr>
          <p:nvPr/>
        </p:nvSpPr>
        <p:spPr bwMode="auto">
          <a:xfrm>
            <a:off x="3076575" y="5257800"/>
            <a:ext cx="14668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OPTO-ELECTRONICS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The repeater solution consumes power and area…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82550" y="4594225"/>
            <a:ext cx="8667750" cy="98583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1900" b="1" smtClean="0"/>
              <a:t>Repeater count increases exponentially with scaling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1900" b="1" smtClean="0"/>
              <a:t>At 45nm, repeaters  &gt;50% of total leakage power of chip [IBM].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1900" b="1" smtClean="0"/>
              <a:t>Future chip power, area could be dominated by interconnect repeaters [IBM][P. Saxena, et al. (Intel), IEEE J. for CAD of Circuits, 2004]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b="1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667625" y="6435725"/>
            <a:ext cx="10191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1C284651-E07D-4950-A3A6-AD2161F4226D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4</a:t>
            </a:fld>
            <a:endParaRPr lang="en-US" sz="1000">
              <a:latin typeface="+mj-lt"/>
              <a:cs typeface="Arial" pitchFamily="34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088" y="1854200"/>
            <a:ext cx="48799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2605088" y="3984625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 Narrow" pitchFamily="34" charset="0"/>
              </a:rPr>
              <a:t>  </a:t>
            </a:r>
            <a:r>
              <a:rPr lang="en-US" sz="2400">
                <a:latin typeface="Arial Narrow" pitchFamily="34" charset="0"/>
              </a:rPr>
              <a:t>130nm    90nm    65nm   45nm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304800" y="2547938"/>
            <a:ext cx="121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Narrow" pitchFamily="34" charset="0"/>
              </a:rPr>
              <a:t>Repeater count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6675438" y="2100263"/>
            <a:ext cx="2057400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Source: IBM POWER processors</a:t>
            </a:r>
          </a:p>
          <a:p>
            <a:r>
              <a:rPr lang="en-US">
                <a:latin typeface="Arial Narrow" pitchFamily="34" charset="0"/>
              </a:rPr>
              <a:t>R. Puri, et al., SRC Interconnect Forum,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698D94-E4EA-4119-8571-29EE08F3AED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013" y="649288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The Solution - 3D IC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4800" y="1676400"/>
            <a:ext cx="41910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latin typeface="Arial Narrow" pitchFamily="34" charset="0"/>
              </a:rPr>
              <a:t>1950s</a:t>
            </a:r>
          </a:p>
          <a:p>
            <a:endParaRPr lang="en-US">
              <a:latin typeface="Arial Narrow" pitchFamily="34" charset="0"/>
            </a:endParaRPr>
          </a:p>
          <a:p>
            <a:r>
              <a:rPr lang="en-US">
                <a:latin typeface="Arial Narrow" pitchFamily="34" charset="0"/>
              </a:rPr>
              <a:t>Too many interconnects to manually solder     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interconnect problem</a:t>
            </a:r>
          </a:p>
          <a:p>
            <a:endParaRPr lang="en-US">
              <a:latin typeface="Arial Narrow" pitchFamily="34" charset="0"/>
              <a:sym typeface="Wingdings" pitchFamily="2" charset="2"/>
            </a:endParaRPr>
          </a:p>
          <a:p>
            <a:endParaRPr lang="en-US">
              <a:latin typeface="Arial Narrow" pitchFamily="34" charset="0"/>
              <a:sym typeface="Wingdings" pitchFamily="2" charset="2"/>
            </a:endParaRPr>
          </a:p>
          <a:p>
            <a:r>
              <a:rPr lang="en-US">
                <a:latin typeface="Arial Narrow" pitchFamily="34" charset="0"/>
                <a:sym typeface="Wingdings" pitchFamily="2" charset="2"/>
              </a:rPr>
              <a:t>Solution: The (</a:t>
            </a:r>
            <a:r>
              <a:rPr lang="en-US" sz="2400" b="1">
                <a:latin typeface="Arial Narrow" pitchFamily="34" charset="0"/>
                <a:sym typeface="Wingdings" pitchFamily="2" charset="2"/>
              </a:rPr>
              <a:t>2D</a:t>
            </a:r>
            <a:r>
              <a:rPr lang="en-US">
                <a:latin typeface="Arial Narrow" pitchFamily="34" charset="0"/>
                <a:sym typeface="Wingdings" pitchFamily="2" charset="2"/>
              </a:rPr>
              <a:t>) integrated circuit</a:t>
            </a: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4724400"/>
            <a:ext cx="996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1446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1981200" y="39116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Arial Narrow" pitchFamily="34" charset="0"/>
              </a:rPr>
              <a:t>Kilby version:</a:t>
            </a:r>
          </a:p>
          <a:p>
            <a:r>
              <a:rPr lang="en-US" sz="1600">
                <a:latin typeface="Arial Narrow" pitchFamily="34" charset="0"/>
              </a:rPr>
              <a:t>Connections not integrated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981200" y="4732338"/>
            <a:ext cx="190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Arial Narrow" pitchFamily="34" charset="0"/>
              </a:rPr>
              <a:t>Noyce version                    (the monolithic idea):</a:t>
            </a:r>
          </a:p>
          <a:p>
            <a:r>
              <a:rPr lang="en-US" sz="1600">
                <a:latin typeface="Arial Narrow" pitchFamily="34" charset="0"/>
              </a:rPr>
              <a:t>Connections integrated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1700213"/>
            <a:ext cx="4191000" cy="411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4648200" y="1676400"/>
            <a:ext cx="3962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latin typeface="Arial Narrow" pitchFamily="34" charset="0"/>
              </a:rPr>
              <a:t>Today</a:t>
            </a:r>
          </a:p>
          <a:p>
            <a:endParaRPr lang="en-US">
              <a:latin typeface="Arial Narrow" pitchFamily="34" charset="0"/>
            </a:endParaRPr>
          </a:p>
          <a:p>
            <a:r>
              <a:rPr lang="en-US">
                <a:latin typeface="Arial Narrow" pitchFamily="34" charset="0"/>
              </a:rPr>
              <a:t>Interconnects dominate performance and power and diminish scaling advantages     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interconnect problem</a:t>
            </a:r>
          </a:p>
          <a:p>
            <a:endParaRPr lang="en-US">
              <a:latin typeface="Arial Narrow" pitchFamily="34" charset="0"/>
              <a:sym typeface="Wingdings" pitchFamily="2" charset="2"/>
            </a:endParaRPr>
          </a:p>
          <a:p>
            <a:r>
              <a:rPr lang="en-US">
                <a:latin typeface="Arial Narrow" pitchFamily="34" charset="0"/>
                <a:sym typeface="Wingdings" pitchFamily="2" charset="2"/>
              </a:rPr>
              <a:t>Solution: The </a:t>
            </a:r>
            <a:r>
              <a:rPr lang="en-US" sz="2400" b="1">
                <a:latin typeface="Arial Narrow" pitchFamily="34" charset="0"/>
                <a:sym typeface="Wingdings" pitchFamily="2" charset="2"/>
              </a:rPr>
              <a:t>3D</a:t>
            </a:r>
            <a:r>
              <a:rPr lang="en-US">
                <a:latin typeface="Arial Narrow" pitchFamily="34" charset="0"/>
                <a:sym typeface="Wingdings" pitchFamily="2" charset="2"/>
              </a:rPr>
              <a:t> integrated circuit</a:t>
            </a: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 u="sng">
              <a:latin typeface="Arial Narrow" pitchFamily="34" charset="0"/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/>
          </a:p>
        </p:txBody>
      </p:sp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6324600" y="3886200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Arial Narrow" pitchFamily="34" charset="0"/>
              </a:rPr>
              <a:t>3D with TSV: </a:t>
            </a:r>
            <a:r>
              <a:rPr lang="en-US" sz="1400" u="sng">
                <a:latin typeface="Arial Narrow" pitchFamily="34" charset="0"/>
              </a:rPr>
              <a:t>TSV-3D IC</a:t>
            </a:r>
          </a:p>
          <a:p>
            <a:r>
              <a:rPr lang="en-US" sz="1600">
                <a:latin typeface="Arial Narrow" pitchFamily="34" charset="0"/>
              </a:rPr>
              <a:t>Connections not integrated</a:t>
            </a:r>
          </a:p>
        </p:txBody>
      </p: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6324600" y="4749800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Arial Narrow" pitchFamily="34" charset="0"/>
              </a:rPr>
              <a:t>Monolithic 3D: </a:t>
            </a:r>
            <a:r>
              <a:rPr lang="en-US" sz="1400" u="sng">
                <a:latin typeface="Arial Narrow" pitchFamily="34" charset="0"/>
              </a:rPr>
              <a:t>Nu-3D IC</a:t>
            </a:r>
          </a:p>
          <a:p>
            <a:r>
              <a:rPr lang="en-US" sz="1600">
                <a:latin typeface="Arial Narrow" pitchFamily="34" charset="0"/>
              </a:rPr>
              <a:t>Connections integrated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0" y="1700213"/>
            <a:ext cx="4191000" cy="419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1947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86200"/>
            <a:ext cx="118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724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18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3807DC-4C2E-4DB3-8FDF-2FBF0D0A266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457200" y="4603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Monolithic </a:t>
            </a:r>
            <a:r>
              <a:rPr lang="en-US" sz="2800" b="1" smtClean="0"/>
              <a:t>10,000 x</a:t>
            </a:r>
            <a:r>
              <a:rPr lang="en-US" sz="2800" smtClean="0"/>
              <a:t> Vertical Connectivity vs. TSV 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0" y="2005013"/>
            <a:ext cx="5330825" cy="47005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8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8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0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smtClean="0">
                <a:latin typeface="Arial Narrow" pitchFamily="34" charset="0"/>
              </a:rPr>
              <a:t>TSV size typically ~5um: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smtClean="0">
                <a:latin typeface="Arial Narrow" pitchFamily="34" charset="0"/>
              </a:rPr>
              <a:t> L</a:t>
            </a:r>
            <a:r>
              <a:rPr lang="en-US" sz="2000" smtClean="0">
                <a:latin typeface="Arial Narrow" pitchFamily="34" charset="0"/>
                <a:sym typeface="Wingdings" pitchFamily="2" charset="2"/>
              </a:rPr>
              <a:t>imited by alignment accuracy and silicon thickness</a:t>
            </a:r>
            <a:endParaRPr lang="en-US" sz="2000" smtClean="0">
              <a:latin typeface="Arial Narrow" pitchFamily="34" charset="0"/>
            </a:endParaRPr>
          </a:p>
        </p:txBody>
      </p:sp>
      <p:grpSp>
        <p:nvGrpSpPr>
          <p:cNvPr id="20485" name="Group 182"/>
          <p:cNvGrpSpPr>
            <a:grpSpLocks/>
          </p:cNvGrpSpPr>
          <p:nvPr/>
        </p:nvGrpSpPr>
        <p:grpSpPr bwMode="auto">
          <a:xfrm>
            <a:off x="304800" y="2192338"/>
            <a:ext cx="5391150" cy="3165475"/>
            <a:chOff x="192" y="1296"/>
            <a:chExt cx="5104" cy="2082"/>
          </a:xfrm>
        </p:grpSpPr>
        <p:sp>
          <p:nvSpPr>
            <p:cNvPr id="20512" name="TextBox 353"/>
            <p:cNvSpPr txBox="1">
              <a:spLocks noChangeArrowheads="1"/>
            </p:cNvSpPr>
            <p:nvPr/>
          </p:nvSpPr>
          <p:spPr bwMode="auto">
            <a:xfrm>
              <a:off x="192" y="1587"/>
              <a:ext cx="869" cy="550"/>
            </a:xfrm>
            <a:prstGeom prst="rect">
              <a:avLst/>
            </a:prstGeom>
            <a:noFill/>
            <a:ln w="9525">
              <a:solidFill>
                <a:srgbClr val="7D642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Processed Top Wafer </a:t>
              </a:r>
            </a:p>
          </p:txBody>
        </p:sp>
        <p:sp>
          <p:nvSpPr>
            <p:cNvPr id="20513" name="TextBox 354"/>
            <p:cNvSpPr txBox="1">
              <a:spLocks noChangeArrowheads="1"/>
            </p:cNvSpPr>
            <p:nvPr/>
          </p:nvSpPr>
          <p:spPr bwMode="auto">
            <a:xfrm>
              <a:off x="192" y="2668"/>
              <a:ext cx="821" cy="710"/>
            </a:xfrm>
            <a:prstGeom prst="rect">
              <a:avLst/>
            </a:prstGeom>
            <a:noFill/>
            <a:ln w="9525">
              <a:solidFill>
                <a:srgbClr val="7D642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Processed Bottom Wafer </a:t>
              </a:r>
            </a:p>
          </p:txBody>
        </p:sp>
        <p:sp>
          <p:nvSpPr>
            <p:cNvPr id="356" name="Up-Down Arrow 355"/>
            <p:cNvSpPr/>
            <p:nvPr/>
          </p:nvSpPr>
          <p:spPr>
            <a:xfrm>
              <a:off x="1313" y="2352"/>
              <a:ext cx="252" cy="305"/>
            </a:xfrm>
            <a:prstGeom prst="upDownArrow">
              <a:avLst/>
            </a:prstGeom>
            <a:solidFill>
              <a:srgbClr val="7D6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515" name="TextBox 356"/>
            <p:cNvSpPr txBox="1">
              <a:spLocks noChangeArrowheads="1"/>
            </p:cNvSpPr>
            <p:nvPr/>
          </p:nvSpPr>
          <p:spPr bwMode="auto">
            <a:xfrm>
              <a:off x="1566" y="2400"/>
              <a:ext cx="1207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Align and bond</a:t>
              </a:r>
            </a:p>
          </p:txBody>
        </p:sp>
        <p:cxnSp>
          <p:nvCxnSpPr>
            <p:cNvPr id="358" name="Straight Arrow Connector 357"/>
            <p:cNvCxnSpPr/>
            <p:nvPr/>
          </p:nvCxnSpPr>
          <p:spPr>
            <a:xfrm flipV="1">
              <a:off x="2879" y="2317"/>
              <a:ext cx="337" cy="8"/>
            </a:xfrm>
            <a:prstGeom prst="straightConnector1">
              <a:avLst/>
            </a:prstGeom>
            <a:ln w="38100">
              <a:solidFill>
                <a:srgbClr val="7D6427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17" name="Group 498"/>
            <p:cNvGrpSpPr>
              <a:grpSpLocks/>
            </p:cNvGrpSpPr>
            <p:nvPr/>
          </p:nvGrpSpPr>
          <p:grpSpPr bwMode="auto">
            <a:xfrm>
              <a:off x="1200" y="1296"/>
              <a:ext cx="1488" cy="995"/>
              <a:chOff x="1905000" y="2286000"/>
              <a:chExt cx="2514600" cy="1580073"/>
            </a:xfrm>
          </p:grpSpPr>
          <p:sp>
            <p:nvSpPr>
              <p:cNvPr id="422" name="Rectangle 421"/>
              <p:cNvSpPr/>
              <p:nvPr/>
            </p:nvSpPr>
            <p:spPr>
              <a:xfrm>
                <a:off x="1905805" y="3022195"/>
                <a:ext cx="2514456" cy="843970"/>
              </a:xfrm>
              <a:prstGeom prst="rect">
                <a:avLst/>
              </a:prstGeom>
              <a:solidFill>
                <a:srgbClr val="9292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1915964" y="2677311"/>
                <a:ext cx="175249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 flipH="1">
                <a:off x="2032797" y="2753583"/>
                <a:ext cx="17778" cy="15420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2149631" y="2445177"/>
                <a:ext cx="20318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1943902" y="2445177"/>
                <a:ext cx="60957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 flipH="1">
                <a:off x="2307102" y="2445177"/>
                <a:ext cx="17778" cy="4626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2060735" y="2445177"/>
                <a:ext cx="3047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2241066" y="2683943"/>
                <a:ext cx="10159" cy="3763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2180109" y="2677311"/>
                <a:ext cx="116833" cy="911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2119153" y="2677311"/>
                <a:ext cx="30478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2352819" y="2677311"/>
                <a:ext cx="30478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2352819" y="2445177"/>
                <a:ext cx="3047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2159790" y="2286000"/>
                <a:ext cx="449553" cy="7975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5" name="Trapezoid 434"/>
              <p:cNvSpPr/>
              <p:nvPr/>
            </p:nvSpPr>
            <p:spPr>
              <a:xfrm rot="10800000">
                <a:off x="2129312" y="3022195"/>
                <a:ext cx="2290949" cy="84397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2393457" y="3022195"/>
                <a:ext cx="1722021" cy="84397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7" name="Rectangle 436"/>
              <p:cNvSpPr>
                <a:spLocks noChangeArrowheads="1"/>
              </p:cNvSpPr>
              <p:nvPr/>
            </p:nvSpPr>
            <p:spPr bwMode="auto">
              <a:xfrm flipV="1">
                <a:off x="2149631" y="2468391"/>
                <a:ext cx="365739" cy="46427"/>
              </a:xfrm>
              <a:prstGeom prst="rect">
                <a:avLst/>
              </a:prstGeom>
              <a:solidFill>
                <a:srgbClr val="FFC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 sz="16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 flipH="1">
                <a:off x="2497590" y="2526423"/>
                <a:ext cx="17780" cy="5571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1905805" y="3022195"/>
                <a:ext cx="76196" cy="16912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2060735" y="3022195"/>
                <a:ext cx="73657" cy="16912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1982000" y="2854726"/>
                <a:ext cx="78735" cy="16746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982000" y="2854726"/>
                <a:ext cx="78735" cy="84563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0518" name="Group 496"/>
            <p:cNvGrpSpPr>
              <a:grpSpLocks/>
            </p:cNvGrpSpPr>
            <p:nvPr/>
          </p:nvGrpSpPr>
          <p:grpSpPr bwMode="auto">
            <a:xfrm>
              <a:off x="1164" y="2640"/>
              <a:ext cx="1524" cy="672"/>
              <a:chOff x="1848030" y="4419600"/>
              <a:chExt cx="5086170" cy="1066800"/>
            </a:xfrm>
          </p:grpSpPr>
          <p:grpSp>
            <p:nvGrpSpPr>
              <p:cNvPr id="20605" name="Group 358"/>
              <p:cNvGrpSpPr>
                <a:grpSpLocks/>
              </p:cNvGrpSpPr>
              <p:nvPr/>
            </p:nvGrpSpPr>
            <p:grpSpPr bwMode="auto">
              <a:xfrm>
                <a:off x="1848030" y="4419600"/>
                <a:ext cx="2683077" cy="1066800"/>
                <a:chOff x="1848030" y="4269539"/>
                <a:chExt cx="3612716" cy="1196735"/>
              </a:xfrm>
            </p:grpSpPr>
            <p:sp>
              <p:nvSpPr>
                <p:cNvPr id="360" name="Rectangle 359"/>
                <p:cNvSpPr/>
                <p:nvPr/>
              </p:nvSpPr>
              <p:spPr bwMode="auto">
                <a:xfrm>
                  <a:off x="1849851" y="4717307"/>
                  <a:ext cx="533549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 flipH="1">
                  <a:off x="2207801" y="4789825"/>
                  <a:ext cx="54031" cy="14689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2559000" y="4496032"/>
                  <a:ext cx="621351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1937648" y="4496032"/>
                  <a:ext cx="175599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 flipH="1">
                  <a:off x="3038523" y="4496032"/>
                  <a:ext cx="54031" cy="4406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2288847" y="4496032"/>
                  <a:ext cx="94553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2559000" y="4496032"/>
                  <a:ext cx="87802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0645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848030" y="4953000"/>
                  <a:ext cx="1513137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8" name="Rectangle 367"/>
                <p:cNvSpPr/>
                <p:nvPr/>
              </p:nvSpPr>
              <p:spPr bwMode="auto">
                <a:xfrm>
                  <a:off x="2835908" y="4722885"/>
                  <a:ext cx="27015" cy="360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2646801" y="4717307"/>
                  <a:ext cx="351199" cy="8553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471202" y="4717307"/>
                  <a:ext cx="87798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180351" y="4717307"/>
                  <a:ext cx="87802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3180351" y="4496032"/>
                  <a:ext cx="87802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3" name="Trapezoid 372"/>
                <p:cNvSpPr/>
                <p:nvPr/>
              </p:nvSpPr>
              <p:spPr>
                <a:xfrm rot="10800000">
                  <a:off x="2383400" y="5104072"/>
                  <a:ext cx="425493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200614" y="4269179"/>
                  <a:ext cx="47275" cy="22685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3605843" y="4717307"/>
                  <a:ext cx="526798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 flipH="1">
                  <a:off x="3957042" y="4789825"/>
                  <a:ext cx="54031" cy="14689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4314992" y="4496032"/>
                  <a:ext cx="621351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93641" y="4496032"/>
                  <a:ext cx="175599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 flipH="1">
                  <a:off x="4787759" y="4496032"/>
                  <a:ext cx="54031" cy="4406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4044839" y="4496032"/>
                  <a:ext cx="87802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4314992" y="4496032"/>
                  <a:ext cx="81046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0660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00629" y="4937031"/>
                  <a:ext cx="1860117" cy="529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3" name="Rectangle 382"/>
                <p:cNvSpPr/>
                <p:nvPr/>
              </p:nvSpPr>
              <p:spPr bwMode="auto">
                <a:xfrm>
                  <a:off x="4585145" y="4722885"/>
                  <a:ext cx="33771" cy="360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4396038" y="4717307"/>
                  <a:ext cx="357954" cy="8553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4220439" y="4717307"/>
                  <a:ext cx="94553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4936343" y="4717307"/>
                  <a:ext cx="81046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4936343" y="4496032"/>
                  <a:ext cx="81046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8" name="Trapezoid 387"/>
                <p:cNvSpPr/>
                <p:nvPr/>
              </p:nvSpPr>
              <p:spPr>
                <a:xfrm rot="10800000">
                  <a:off x="4132641" y="5104072"/>
                  <a:ext cx="432244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9" name="Trapezoid 388"/>
                <p:cNvSpPr/>
                <p:nvPr/>
              </p:nvSpPr>
              <p:spPr>
                <a:xfrm rot="10800000">
                  <a:off x="3281660" y="5104072"/>
                  <a:ext cx="432244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20606" name="Group 464"/>
              <p:cNvGrpSpPr>
                <a:grpSpLocks/>
              </p:cNvGrpSpPr>
              <p:nvPr/>
            </p:nvGrpSpPr>
            <p:grpSpPr bwMode="auto">
              <a:xfrm>
                <a:off x="4515030" y="4419600"/>
                <a:ext cx="2419170" cy="1066800"/>
                <a:chOff x="1848030" y="4269539"/>
                <a:chExt cx="3257370" cy="1196735"/>
              </a:xfrm>
            </p:grpSpPr>
            <p:sp>
              <p:nvSpPr>
                <p:cNvPr id="466" name="Rectangle 465"/>
                <p:cNvSpPr/>
                <p:nvPr/>
              </p:nvSpPr>
              <p:spPr bwMode="auto">
                <a:xfrm>
                  <a:off x="1885583" y="4717307"/>
                  <a:ext cx="526798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7" name="Rectangle 466"/>
                <p:cNvSpPr/>
                <p:nvPr/>
              </p:nvSpPr>
              <p:spPr bwMode="auto">
                <a:xfrm flipH="1">
                  <a:off x="2236782" y="4789825"/>
                  <a:ext cx="54031" cy="14689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8" name="Rectangle 467"/>
                <p:cNvSpPr/>
                <p:nvPr/>
              </p:nvSpPr>
              <p:spPr bwMode="auto">
                <a:xfrm>
                  <a:off x="2560965" y="4496032"/>
                  <a:ext cx="621351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9" name="Rectangle 468"/>
                <p:cNvSpPr/>
                <p:nvPr/>
              </p:nvSpPr>
              <p:spPr bwMode="auto">
                <a:xfrm>
                  <a:off x="1973385" y="4496032"/>
                  <a:ext cx="175599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0" name="Rectangle 469"/>
                <p:cNvSpPr/>
                <p:nvPr/>
              </p:nvSpPr>
              <p:spPr bwMode="auto">
                <a:xfrm flipH="1">
                  <a:off x="3033733" y="4496032"/>
                  <a:ext cx="54031" cy="4406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1" name="Rectangle 470"/>
                <p:cNvSpPr/>
                <p:nvPr/>
              </p:nvSpPr>
              <p:spPr bwMode="auto">
                <a:xfrm>
                  <a:off x="2324584" y="4496032"/>
                  <a:ext cx="87798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2" name="Rectangle 471"/>
                <p:cNvSpPr/>
                <p:nvPr/>
              </p:nvSpPr>
              <p:spPr bwMode="auto">
                <a:xfrm>
                  <a:off x="2560965" y="4496032"/>
                  <a:ext cx="87802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0615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848030" y="4953000"/>
                  <a:ext cx="1513137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4" name="Rectangle 473"/>
                <p:cNvSpPr/>
                <p:nvPr/>
              </p:nvSpPr>
              <p:spPr bwMode="auto">
                <a:xfrm>
                  <a:off x="2837874" y="4722885"/>
                  <a:ext cx="27015" cy="360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5" name="Rectangle 474"/>
                <p:cNvSpPr/>
                <p:nvPr/>
              </p:nvSpPr>
              <p:spPr bwMode="auto">
                <a:xfrm>
                  <a:off x="2648767" y="4717307"/>
                  <a:ext cx="351199" cy="8553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6" name="Rectangle 475"/>
                <p:cNvSpPr/>
                <p:nvPr/>
              </p:nvSpPr>
              <p:spPr bwMode="auto">
                <a:xfrm>
                  <a:off x="2506935" y="4717307"/>
                  <a:ext cx="54031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7" name="Rectangle 476"/>
                <p:cNvSpPr/>
                <p:nvPr/>
              </p:nvSpPr>
              <p:spPr bwMode="auto">
                <a:xfrm>
                  <a:off x="3182317" y="4717307"/>
                  <a:ext cx="81046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8" name="Rectangle 477"/>
                <p:cNvSpPr/>
                <p:nvPr/>
              </p:nvSpPr>
              <p:spPr bwMode="auto">
                <a:xfrm>
                  <a:off x="3182317" y="4496032"/>
                  <a:ext cx="81046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9" name="Trapezoid 478"/>
                <p:cNvSpPr/>
                <p:nvPr/>
              </p:nvSpPr>
              <p:spPr>
                <a:xfrm rot="10800000">
                  <a:off x="2412381" y="5104072"/>
                  <a:ext cx="398477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0" name="Rectangle 479"/>
                <p:cNvSpPr/>
                <p:nvPr/>
              </p:nvSpPr>
              <p:spPr bwMode="auto">
                <a:xfrm>
                  <a:off x="3202580" y="4269179"/>
                  <a:ext cx="47275" cy="22685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1" name="Rectangle 480"/>
                <p:cNvSpPr/>
                <p:nvPr/>
              </p:nvSpPr>
              <p:spPr bwMode="auto">
                <a:xfrm>
                  <a:off x="3601053" y="4717307"/>
                  <a:ext cx="533554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2" name="Rectangle 481"/>
                <p:cNvSpPr/>
                <p:nvPr/>
              </p:nvSpPr>
              <p:spPr bwMode="auto">
                <a:xfrm flipH="1">
                  <a:off x="3959008" y="4789825"/>
                  <a:ext cx="54031" cy="14689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3" name="Rectangle 482"/>
                <p:cNvSpPr/>
                <p:nvPr/>
              </p:nvSpPr>
              <p:spPr bwMode="auto">
                <a:xfrm>
                  <a:off x="4310206" y="4496032"/>
                  <a:ext cx="621351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4" name="Rectangle 483"/>
                <p:cNvSpPr/>
                <p:nvPr/>
              </p:nvSpPr>
              <p:spPr bwMode="auto">
                <a:xfrm>
                  <a:off x="3695607" y="4496032"/>
                  <a:ext cx="168848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5" name="Rectangle 484"/>
                <p:cNvSpPr/>
                <p:nvPr/>
              </p:nvSpPr>
              <p:spPr bwMode="auto">
                <a:xfrm flipH="1">
                  <a:off x="4789725" y="4496032"/>
                  <a:ext cx="54031" cy="4406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6" name="Rectangle 485"/>
                <p:cNvSpPr/>
                <p:nvPr/>
              </p:nvSpPr>
              <p:spPr bwMode="auto">
                <a:xfrm>
                  <a:off x="4040054" y="4496032"/>
                  <a:ext cx="94553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7" name="Rectangle 486"/>
                <p:cNvSpPr/>
                <p:nvPr/>
              </p:nvSpPr>
              <p:spPr bwMode="auto">
                <a:xfrm>
                  <a:off x="4310206" y="4496032"/>
                  <a:ext cx="87798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0630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00630" y="4937031"/>
                  <a:ext cx="1504770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9" name="Rectangle 488"/>
                <p:cNvSpPr/>
                <p:nvPr/>
              </p:nvSpPr>
              <p:spPr bwMode="auto">
                <a:xfrm>
                  <a:off x="4587111" y="4722885"/>
                  <a:ext cx="33771" cy="360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0" name="Rectangle 489"/>
                <p:cNvSpPr/>
                <p:nvPr/>
              </p:nvSpPr>
              <p:spPr bwMode="auto">
                <a:xfrm>
                  <a:off x="4398004" y="4717307"/>
                  <a:ext cx="351199" cy="8553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1" name="Rectangle 490"/>
                <p:cNvSpPr/>
                <p:nvPr/>
              </p:nvSpPr>
              <p:spPr bwMode="auto">
                <a:xfrm>
                  <a:off x="4222405" y="4717307"/>
                  <a:ext cx="87802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2" name="Rectangle 491"/>
                <p:cNvSpPr/>
                <p:nvPr/>
              </p:nvSpPr>
              <p:spPr bwMode="auto">
                <a:xfrm>
                  <a:off x="4931558" y="4717307"/>
                  <a:ext cx="87798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3" name="Rectangle 492"/>
                <p:cNvSpPr/>
                <p:nvPr/>
              </p:nvSpPr>
              <p:spPr bwMode="auto">
                <a:xfrm>
                  <a:off x="4931558" y="4496032"/>
                  <a:ext cx="87798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4" name="Trapezoid 493"/>
                <p:cNvSpPr/>
                <p:nvPr/>
              </p:nvSpPr>
              <p:spPr>
                <a:xfrm rot="10800000">
                  <a:off x="4134607" y="5104072"/>
                  <a:ext cx="432244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5" name="Trapezoid 494"/>
                <p:cNvSpPr/>
                <p:nvPr/>
              </p:nvSpPr>
              <p:spPr>
                <a:xfrm rot="10800000">
                  <a:off x="3276870" y="5104072"/>
                  <a:ext cx="439000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</p:grpSp>
          <p:sp>
            <p:nvSpPr>
              <p:cNvPr id="496" name="Trapezoid 495"/>
              <p:cNvSpPr/>
              <p:nvPr/>
            </p:nvSpPr>
            <p:spPr>
              <a:xfrm rot="10800000">
                <a:off x="4251997" y="5178442"/>
                <a:ext cx="321018" cy="30830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0519" name="Group 501"/>
            <p:cNvGrpSpPr>
              <a:grpSpLocks/>
            </p:cNvGrpSpPr>
            <p:nvPr/>
          </p:nvGrpSpPr>
          <p:grpSpPr bwMode="auto">
            <a:xfrm>
              <a:off x="3706" y="1440"/>
              <a:ext cx="1488" cy="995"/>
              <a:chOff x="1905000" y="2286000"/>
              <a:chExt cx="2514600" cy="1580073"/>
            </a:xfrm>
          </p:grpSpPr>
          <p:sp>
            <p:nvSpPr>
              <p:cNvPr id="503" name="Rectangle 502"/>
              <p:cNvSpPr/>
              <p:nvPr/>
            </p:nvSpPr>
            <p:spPr>
              <a:xfrm>
                <a:off x="1904805" y="3022338"/>
                <a:ext cx="2514456" cy="843970"/>
              </a:xfrm>
              <a:prstGeom prst="rect">
                <a:avLst/>
              </a:prstGeom>
              <a:solidFill>
                <a:srgbClr val="9292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1914964" y="2677454"/>
                <a:ext cx="175251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 flipH="1">
                <a:off x="2031798" y="2753726"/>
                <a:ext cx="17780" cy="15420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6" name="Rectangle 505"/>
              <p:cNvSpPr/>
              <p:nvPr/>
            </p:nvSpPr>
            <p:spPr bwMode="auto">
              <a:xfrm>
                <a:off x="2148631" y="2445320"/>
                <a:ext cx="20318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>
                <a:off x="1942903" y="2445320"/>
                <a:ext cx="60957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 flipH="1">
                <a:off x="2306102" y="2445320"/>
                <a:ext cx="17780" cy="4626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>
                <a:off x="2059737" y="2445320"/>
                <a:ext cx="3047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2240066" y="2684086"/>
                <a:ext cx="10159" cy="3763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2179109" y="2677454"/>
                <a:ext cx="116833" cy="911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2118153" y="2677454"/>
                <a:ext cx="30478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>
                <a:off x="2351819" y="2677454"/>
                <a:ext cx="30478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4" name="Rectangle 513"/>
              <p:cNvSpPr/>
              <p:nvPr/>
            </p:nvSpPr>
            <p:spPr bwMode="auto">
              <a:xfrm>
                <a:off x="2351819" y="2445320"/>
                <a:ext cx="3047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2158790" y="2286143"/>
                <a:ext cx="449555" cy="7975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6" name="Trapezoid 515"/>
              <p:cNvSpPr/>
              <p:nvPr/>
            </p:nvSpPr>
            <p:spPr>
              <a:xfrm rot="10800000">
                <a:off x="2128312" y="3022338"/>
                <a:ext cx="2290949" cy="84397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7" name="Rectangle 516"/>
              <p:cNvSpPr/>
              <p:nvPr/>
            </p:nvSpPr>
            <p:spPr bwMode="auto">
              <a:xfrm>
                <a:off x="2392457" y="3022338"/>
                <a:ext cx="1722021" cy="84397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8" name="Rectangle 517"/>
              <p:cNvSpPr>
                <a:spLocks noChangeArrowheads="1"/>
              </p:cNvSpPr>
              <p:nvPr/>
            </p:nvSpPr>
            <p:spPr bwMode="auto">
              <a:xfrm flipV="1">
                <a:off x="2148631" y="2468534"/>
                <a:ext cx="365739" cy="46427"/>
              </a:xfrm>
              <a:prstGeom prst="rect">
                <a:avLst/>
              </a:prstGeom>
              <a:solidFill>
                <a:srgbClr val="FFC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 sz="16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19" name="Rectangle 518"/>
              <p:cNvSpPr/>
              <p:nvPr/>
            </p:nvSpPr>
            <p:spPr bwMode="auto">
              <a:xfrm flipH="1">
                <a:off x="2496592" y="2526566"/>
                <a:ext cx="17778" cy="5571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1904805" y="3022338"/>
                <a:ext cx="76196" cy="16912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2059737" y="3022338"/>
                <a:ext cx="73655" cy="16912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1981000" y="2854869"/>
                <a:ext cx="78736" cy="16746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1981000" y="2854869"/>
                <a:ext cx="78736" cy="84563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0520" name="Group 358"/>
            <p:cNvGrpSpPr>
              <a:grpSpLocks/>
            </p:cNvGrpSpPr>
            <p:nvPr/>
          </p:nvGrpSpPr>
          <p:grpSpPr bwMode="auto">
            <a:xfrm>
              <a:off x="3706" y="2427"/>
              <a:ext cx="839" cy="672"/>
              <a:chOff x="1848030" y="4269539"/>
              <a:chExt cx="3612716" cy="1196735"/>
            </a:xfrm>
          </p:grpSpPr>
          <p:sp>
            <p:nvSpPr>
              <p:cNvPr id="558" name="Rectangle 557"/>
              <p:cNvSpPr/>
              <p:nvPr/>
            </p:nvSpPr>
            <p:spPr bwMode="auto">
              <a:xfrm>
                <a:off x="1847533" y="4717301"/>
                <a:ext cx="530675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9" name="Rectangle 558"/>
              <p:cNvSpPr/>
              <p:nvPr/>
            </p:nvSpPr>
            <p:spPr bwMode="auto">
              <a:xfrm flipH="1">
                <a:off x="2203475" y="4789819"/>
                <a:ext cx="51773" cy="14689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2559414" y="4496026"/>
                <a:ext cx="621278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1" name="Rectangle 560"/>
              <p:cNvSpPr/>
              <p:nvPr/>
            </p:nvSpPr>
            <p:spPr bwMode="auto">
              <a:xfrm>
                <a:off x="1938136" y="4496026"/>
                <a:ext cx="174737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 flipH="1">
                <a:off x="3038316" y="4496026"/>
                <a:ext cx="51773" cy="44069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3" name="Rectangle 562"/>
              <p:cNvSpPr/>
              <p:nvPr/>
            </p:nvSpPr>
            <p:spPr bwMode="auto">
              <a:xfrm>
                <a:off x="2287605" y="4496026"/>
                <a:ext cx="9060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2559414" y="4496026"/>
                <a:ext cx="8413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0561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48030" y="4953000"/>
                <a:ext cx="1513137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6" name="Rectangle 565"/>
              <p:cNvSpPr/>
              <p:nvPr/>
            </p:nvSpPr>
            <p:spPr bwMode="auto">
              <a:xfrm>
                <a:off x="2831223" y="4722879"/>
                <a:ext cx="32360" cy="360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7" name="Rectangle 566"/>
              <p:cNvSpPr/>
              <p:nvPr/>
            </p:nvSpPr>
            <p:spPr bwMode="auto">
              <a:xfrm>
                <a:off x="2643547" y="4717301"/>
                <a:ext cx="355939" cy="855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2468811" y="4717301"/>
                <a:ext cx="90603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9" name="Rectangle 568"/>
              <p:cNvSpPr/>
              <p:nvPr/>
            </p:nvSpPr>
            <p:spPr bwMode="auto">
              <a:xfrm>
                <a:off x="3180692" y="4717301"/>
                <a:ext cx="84133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0" name="Rectangle 569"/>
              <p:cNvSpPr/>
              <p:nvPr/>
            </p:nvSpPr>
            <p:spPr bwMode="auto">
              <a:xfrm>
                <a:off x="3180692" y="4496026"/>
                <a:ext cx="8413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1" name="Trapezoid 570"/>
              <p:cNvSpPr/>
              <p:nvPr/>
            </p:nvSpPr>
            <p:spPr>
              <a:xfrm rot="10800000">
                <a:off x="2378208" y="5104066"/>
                <a:ext cx="427129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2" name="Rectangle 571"/>
              <p:cNvSpPr/>
              <p:nvPr/>
            </p:nvSpPr>
            <p:spPr bwMode="auto">
              <a:xfrm>
                <a:off x="3200109" y="4269174"/>
                <a:ext cx="45299" cy="2268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3" name="Rectangle 572"/>
              <p:cNvSpPr/>
              <p:nvPr/>
            </p:nvSpPr>
            <p:spPr bwMode="auto">
              <a:xfrm>
                <a:off x="3601351" y="4717301"/>
                <a:ext cx="524201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4" name="Rectangle 573"/>
              <p:cNvSpPr/>
              <p:nvPr/>
            </p:nvSpPr>
            <p:spPr bwMode="auto">
              <a:xfrm flipH="1">
                <a:off x="3950820" y="4789819"/>
                <a:ext cx="58243" cy="14689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5" name="Rectangle 574"/>
              <p:cNvSpPr/>
              <p:nvPr/>
            </p:nvSpPr>
            <p:spPr bwMode="auto">
              <a:xfrm>
                <a:off x="4306759" y="4496026"/>
                <a:ext cx="621278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6" name="Rectangle 575"/>
              <p:cNvSpPr/>
              <p:nvPr/>
            </p:nvSpPr>
            <p:spPr bwMode="auto">
              <a:xfrm>
                <a:off x="3691954" y="4496026"/>
                <a:ext cx="174732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7" name="Rectangle 576"/>
              <p:cNvSpPr/>
              <p:nvPr/>
            </p:nvSpPr>
            <p:spPr bwMode="auto">
              <a:xfrm flipH="1">
                <a:off x="4785660" y="4496026"/>
                <a:ext cx="51773" cy="44069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8" name="Rectangle 577"/>
              <p:cNvSpPr/>
              <p:nvPr/>
            </p:nvSpPr>
            <p:spPr bwMode="auto">
              <a:xfrm>
                <a:off x="4041423" y="4496026"/>
                <a:ext cx="84129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9" name="Rectangle 578"/>
              <p:cNvSpPr/>
              <p:nvPr/>
            </p:nvSpPr>
            <p:spPr bwMode="auto">
              <a:xfrm>
                <a:off x="4306759" y="4496026"/>
                <a:ext cx="9060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057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00629" y="4937031"/>
                <a:ext cx="1860117" cy="529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1" name="Rectangle 580"/>
              <p:cNvSpPr/>
              <p:nvPr/>
            </p:nvSpPr>
            <p:spPr bwMode="auto">
              <a:xfrm>
                <a:off x="4585041" y="4722879"/>
                <a:ext cx="32356" cy="360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2" name="Rectangle 581"/>
              <p:cNvSpPr/>
              <p:nvPr/>
            </p:nvSpPr>
            <p:spPr bwMode="auto">
              <a:xfrm>
                <a:off x="4397362" y="4717301"/>
                <a:ext cx="349469" cy="855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3" name="Rectangle 582"/>
              <p:cNvSpPr/>
              <p:nvPr/>
            </p:nvSpPr>
            <p:spPr bwMode="auto">
              <a:xfrm>
                <a:off x="4216156" y="4717301"/>
                <a:ext cx="90603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4" name="Rectangle 583"/>
              <p:cNvSpPr/>
              <p:nvPr/>
            </p:nvSpPr>
            <p:spPr bwMode="auto">
              <a:xfrm>
                <a:off x="4928037" y="4717301"/>
                <a:ext cx="84133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5" name="Rectangle 584"/>
              <p:cNvSpPr/>
              <p:nvPr/>
            </p:nvSpPr>
            <p:spPr bwMode="auto">
              <a:xfrm>
                <a:off x="4928037" y="4496026"/>
                <a:ext cx="8413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6" name="Trapezoid 585"/>
              <p:cNvSpPr/>
              <p:nvPr/>
            </p:nvSpPr>
            <p:spPr>
              <a:xfrm rot="10800000">
                <a:off x="4125552" y="5104066"/>
                <a:ext cx="433602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7" name="Trapezoid 586"/>
              <p:cNvSpPr/>
              <p:nvPr/>
            </p:nvSpPr>
            <p:spPr>
              <a:xfrm rot="10800000">
                <a:off x="3277769" y="5104066"/>
                <a:ext cx="427129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0521" name="Group 464"/>
            <p:cNvGrpSpPr>
              <a:grpSpLocks/>
            </p:cNvGrpSpPr>
            <p:nvPr/>
          </p:nvGrpSpPr>
          <p:grpSpPr bwMode="auto">
            <a:xfrm>
              <a:off x="4540" y="2427"/>
              <a:ext cx="756" cy="672"/>
              <a:chOff x="1848030" y="4269539"/>
              <a:chExt cx="3257370" cy="1196735"/>
            </a:xfrm>
          </p:grpSpPr>
          <p:sp>
            <p:nvSpPr>
              <p:cNvPr id="528" name="Rectangle 527"/>
              <p:cNvSpPr/>
              <p:nvPr/>
            </p:nvSpPr>
            <p:spPr bwMode="auto">
              <a:xfrm>
                <a:off x="1848112" y="4717301"/>
                <a:ext cx="531010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9" name="Rectangle 528"/>
              <p:cNvSpPr/>
              <p:nvPr/>
            </p:nvSpPr>
            <p:spPr bwMode="auto">
              <a:xfrm flipH="1">
                <a:off x="2204275" y="4789819"/>
                <a:ext cx="51806" cy="14689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2560442" y="4496026"/>
                <a:ext cx="621670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>
                <a:off x="1938772" y="4496026"/>
                <a:ext cx="17484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 flipH="1">
                <a:off x="3033168" y="4496026"/>
                <a:ext cx="58284" cy="44069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>
                <a:off x="2288461" y="4496026"/>
                <a:ext cx="90660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2560442" y="4496026"/>
                <a:ext cx="77709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0531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48030" y="4953000"/>
                <a:ext cx="1513137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6" name="Rectangle 535"/>
              <p:cNvSpPr/>
              <p:nvPr/>
            </p:nvSpPr>
            <p:spPr bwMode="auto">
              <a:xfrm>
                <a:off x="2832422" y="4722879"/>
                <a:ext cx="32377" cy="360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7" name="Rectangle 536"/>
              <p:cNvSpPr/>
              <p:nvPr/>
            </p:nvSpPr>
            <p:spPr bwMode="auto">
              <a:xfrm>
                <a:off x="2638150" y="4717301"/>
                <a:ext cx="362641" cy="855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2469781" y="4717301"/>
                <a:ext cx="90660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>
                <a:off x="3182111" y="4717301"/>
                <a:ext cx="77709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3182111" y="4496026"/>
                <a:ext cx="77709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1" name="Trapezoid 540"/>
              <p:cNvSpPr/>
              <p:nvPr/>
            </p:nvSpPr>
            <p:spPr>
              <a:xfrm rot="10800000">
                <a:off x="2379121" y="5104066"/>
                <a:ext cx="427398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3201536" y="4269174"/>
                <a:ext cx="45332" cy="2268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>
                <a:off x="3603031" y="4717301"/>
                <a:ext cx="531010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 flipH="1">
                <a:off x="3952721" y="4789819"/>
                <a:ext cx="58284" cy="14689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5" name="Rectangle 544"/>
              <p:cNvSpPr/>
              <p:nvPr/>
            </p:nvSpPr>
            <p:spPr bwMode="auto">
              <a:xfrm>
                <a:off x="4308888" y="4496026"/>
                <a:ext cx="621670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3687218" y="4496026"/>
                <a:ext cx="17484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 flipH="1">
                <a:off x="4788091" y="4496026"/>
                <a:ext cx="51806" cy="44069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4043381" y="4496026"/>
                <a:ext cx="90660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>
                <a:off x="4308888" y="4496026"/>
                <a:ext cx="84182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054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00630" y="4937031"/>
                <a:ext cx="1504770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1" name="Rectangle 550"/>
              <p:cNvSpPr/>
              <p:nvPr/>
            </p:nvSpPr>
            <p:spPr bwMode="auto">
              <a:xfrm>
                <a:off x="4580868" y="4722879"/>
                <a:ext cx="32377" cy="360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4393070" y="4717301"/>
                <a:ext cx="356167" cy="855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3" name="Rectangle 552"/>
              <p:cNvSpPr/>
              <p:nvPr/>
            </p:nvSpPr>
            <p:spPr bwMode="auto">
              <a:xfrm>
                <a:off x="4224701" y="4717301"/>
                <a:ext cx="84186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4930557" y="4717301"/>
                <a:ext cx="84182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5" name="Rectangle 554"/>
              <p:cNvSpPr/>
              <p:nvPr/>
            </p:nvSpPr>
            <p:spPr bwMode="auto">
              <a:xfrm>
                <a:off x="4930557" y="4496026"/>
                <a:ext cx="84182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6" name="Trapezoid 555"/>
              <p:cNvSpPr/>
              <p:nvPr/>
            </p:nvSpPr>
            <p:spPr>
              <a:xfrm rot="10800000">
                <a:off x="4134041" y="5104066"/>
                <a:ext cx="427398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7" name="Trapezoid 556"/>
              <p:cNvSpPr/>
              <p:nvPr/>
            </p:nvSpPr>
            <p:spPr>
              <a:xfrm rot="10800000">
                <a:off x="3279245" y="5104066"/>
                <a:ext cx="433876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sp>
          <p:nvSpPr>
            <p:cNvPr id="527" name="Trapezoid 526"/>
            <p:cNvSpPr/>
            <p:nvPr/>
          </p:nvSpPr>
          <p:spPr>
            <a:xfrm rot="10800000">
              <a:off x="4457" y="2905"/>
              <a:ext cx="99" cy="19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523" name="Rectangle 181"/>
            <p:cNvSpPr>
              <a:spLocks noChangeArrowheads="1"/>
            </p:cNvSpPr>
            <p:nvPr/>
          </p:nvSpPr>
          <p:spPr bwMode="auto">
            <a:xfrm>
              <a:off x="3957" y="2448"/>
              <a:ext cx="147" cy="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aphicFrame>
        <p:nvGraphicFramePr>
          <p:cNvPr id="24906" name="Group 330"/>
          <p:cNvGraphicFramePr>
            <a:graphicFrameLocks noGrp="1"/>
          </p:cNvGraphicFramePr>
          <p:nvPr/>
        </p:nvGraphicFramePr>
        <p:xfrm>
          <a:off x="5892800" y="1728788"/>
          <a:ext cx="3022600" cy="4122737"/>
        </p:xfrm>
        <a:graphic>
          <a:graphicData uri="http://schemas.openxmlformats.org/drawingml/2006/table">
            <a:tbl>
              <a:tblPr/>
              <a:tblGrid>
                <a:gridCol w="1155700"/>
                <a:gridCol w="723900"/>
                <a:gridCol w="1143000"/>
              </a:tblGrid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TSV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Monolithic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Layer Thickness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~50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~50nm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Via Diameter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~50nm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Via Pitch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~100nm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Wafer (Die) to Wafer Alignment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Alignment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=&gt; Will keep scaling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952855F7-661A-4243-AF3D-A80A95392720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7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9575" y="45402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The Monolithic 3D Challenge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685925"/>
            <a:ext cx="8610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A process on top of copper interconnect should not exceed 400</a:t>
            </a:r>
            <a:r>
              <a:rPr lang="en-US" sz="2000" baseline="30000" smtClean="0">
                <a:latin typeface="Arial Narrow" pitchFamily="34" charset="0"/>
              </a:rPr>
              <a:t>o</a:t>
            </a:r>
            <a:r>
              <a:rPr lang="en-US" sz="2000" smtClean="0"/>
              <a:t>C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>
                <a:latin typeface="Arial Narrow" pitchFamily="34" charset="0"/>
                <a:cs typeface="Arial" charset="0"/>
              </a:rPr>
              <a:t>How to bring mono-crystallized silicon on top at less than 400</a:t>
            </a:r>
            <a:r>
              <a:rPr lang="en-US" baseline="30000" smtClean="0">
                <a:latin typeface="Arial Narrow" pitchFamily="34" charset="0"/>
                <a:cs typeface="Arial" charset="0"/>
              </a:rPr>
              <a:t>o</a:t>
            </a:r>
            <a:r>
              <a:rPr lang="en-US" smtClean="0">
                <a:latin typeface="Arial Narrow" pitchFamily="34" charset="0"/>
                <a:cs typeface="Arial" charset="0"/>
              </a:rPr>
              <a:t>C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>
                <a:latin typeface="Arial Narrow" pitchFamily="34" charset="0"/>
                <a:cs typeface="Arial" charset="0"/>
              </a:rPr>
              <a:t>How to fabricate advanced </a:t>
            </a:r>
            <a:r>
              <a:rPr lang="en-US" b="1" smtClean="0">
                <a:latin typeface="Arial Narrow" pitchFamily="34" charset="0"/>
                <a:cs typeface="Arial" charset="0"/>
              </a:rPr>
              <a:t>transistors</a:t>
            </a:r>
            <a:r>
              <a:rPr lang="en-US" smtClean="0">
                <a:latin typeface="Arial Narrow" pitchFamily="34" charset="0"/>
                <a:cs typeface="Arial" charset="0"/>
              </a:rPr>
              <a:t> below 400</a:t>
            </a:r>
            <a:r>
              <a:rPr lang="en-US" baseline="30000" smtClean="0">
                <a:latin typeface="Arial Narrow" pitchFamily="34" charset="0"/>
                <a:cs typeface="Arial" charset="0"/>
              </a:rPr>
              <a:t>o</a:t>
            </a:r>
            <a:r>
              <a:rPr lang="en-US" smtClean="0">
                <a:latin typeface="Arial Narrow" pitchFamily="34" charset="0"/>
                <a:cs typeface="Arial" charset="0"/>
              </a:rPr>
              <a:t>C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Misalignment of pre-processed wafer to wafer bonding step is ~1</a:t>
            </a:r>
            <a:r>
              <a:rPr lang="en-US" sz="2000" smtClean="0">
                <a:latin typeface="Symbol" pitchFamily="18" charset="2"/>
              </a:rPr>
              <a:t>m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>
                <a:latin typeface="Arial Narrow" pitchFamily="34" charset="0"/>
                <a:cs typeface="Arial" charset="0"/>
              </a:rPr>
              <a:t>How to achieve 100nm or better connection pitch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>
                <a:latin typeface="Arial Narrow" pitchFamily="34" charset="0"/>
                <a:cs typeface="Arial" charset="0"/>
              </a:rPr>
              <a:t>How to fabricate thin enough layer for inter-layer vias of ~50nm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BD86BB20-1B25-4903-B14C-577AB4E39377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8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9575" y="45402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Path 1 - RCAT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685925"/>
            <a:ext cx="8610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A process on top of copper interconnect should not exceed 400</a:t>
            </a:r>
            <a:r>
              <a:rPr lang="en-US" baseline="30000" smtClean="0">
                <a:latin typeface="Arial Narrow" pitchFamily="34" charset="0"/>
              </a:rPr>
              <a:t>o</a:t>
            </a:r>
            <a:r>
              <a:rPr lang="en-US" smtClean="0"/>
              <a:t>C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>
                <a:latin typeface="Arial Narrow" pitchFamily="34" charset="0"/>
                <a:cs typeface="Arial" charset="0"/>
              </a:rPr>
              <a:t>How to bring mono-crystallized silicon on top at less than 400</a:t>
            </a:r>
            <a:r>
              <a:rPr lang="en-US" sz="2000" baseline="30000" smtClean="0">
                <a:latin typeface="Arial Narrow" pitchFamily="34" charset="0"/>
                <a:cs typeface="Arial" charset="0"/>
              </a:rPr>
              <a:t>o</a:t>
            </a:r>
            <a:r>
              <a:rPr lang="en-US" sz="2000" smtClean="0">
                <a:latin typeface="Arial Narrow" pitchFamily="34" charset="0"/>
                <a:cs typeface="Arial" charset="0"/>
              </a:rPr>
              <a:t>C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>
                <a:latin typeface="Arial Narrow" pitchFamily="34" charset="0"/>
                <a:cs typeface="Arial" charset="0"/>
              </a:rPr>
              <a:t>How to fabricate advanced </a:t>
            </a:r>
            <a:r>
              <a:rPr lang="en-US" sz="2000" b="1" smtClean="0">
                <a:latin typeface="Arial Narrow" pitchFamily="34" charset="0"/>
                <a:cs typeface="Arial" charset="0"/>
              </a:rPr>
              <a:t>transistors</a:t>
            </a:r>
            <a:r>
              <a:rPr lang="en-US" sz="2000" smtClean="0">
                <a:latin typeface="Arial Narrow" pitchFamily="34" charset="0"/>
                <a:cs typeface="Arial" charset="0"/>
              </a:rPr>
              <a:t> below 400</a:t>
            </a:r>
            <a:r>
              <a:rPr lang="en-US" sz="2000" baseline="30000" smtClean="0">
                <a:latin typeface="Arial Narrow" pitchFamily="34" charset="0"/>
                <a:cs typeface="Arial" charset="0"/>
              </a:rPr>
              <a:t>o</a:t>
            </a:r>
            <a:r>
              <a:rPr lang="en-US" sz="2000" smtClean="0">
                <a:latin typeface="Arial Narrow" pitchFamily="34" charset="0"/>
                <a:cs typeface="Arial" charset="0"/>
              </a:rPr>
              <a:t>C</a:t>
            </a:r>
          </a:p>
          <a:p>
            <a:pPr eaLnBrk="1" hangingPunct="1">
              <a:lnSpc>
                <a:spcPct val="110000"/>
              </a:lnSpc>
            </a:pPr>
            <a:endParaRPr lang="en-US" sz="280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9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56098D07-48B2-4335-AF6F-C8434D78B1DC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9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30722" name="Text Box 21"/>
          <p:cNvSpPr txBox="1">
            <a:spLocks noChangeArrowheads="1"/>
          </p:cNvSpPr>
          <p:nvPr/>
        </p:nvSpPr>
        <p:spPr bwMode="auto">
          <a:xfrm>
            <a:off x="933450" y="1609725"/>
            <a:ext cx="7429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i="1" dirty="0">
                <a:solidFill>
                  <a:schemeClr val="tx2"/>
                </a:solidFill>
                <a:latin typeface="+mj-lt"/>
              </a:rPr>
              <a:t>step 1</a:t>
            </a:r>
            <a:r>
              <a:rPr lang="en-US" sz="1600" i="1" dirty="0">
                <a:solidFill>
                  <a:schemeClr val="tx2"/>
                </a:solidFill>
                <a:latin typeface="+mj-lt"/>
              </a:rPr>
              <a:t> -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Implant and activate </a:t>
            </a:r>
            <a:r>
              <a:rPr lang="en-US" sz="1600" dirty="0" err="1">
                <a:solidFill>
                  <a:schemeClr val="tx2"/>
                </a:solidFill>
                <a:latin typeface="+mj-lt"/>
              </a:rPr>
              <a:t>unpatterned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 N+ and P- layer regions in standard donor wafer at high temp. (~9</a:t>
            </a:r>
            <a:r>
              <a:rPr lang="en-US" sz="1600" dirty="0">
                <a:latin typeface="+mj-lt"/>
              </a:rPr>
              <a:t>00</a:t>
            </a:r>
            <a:r>
              <a:rPr lang="en-US" sz="1600" baseline="30000" dirty="0">
                <a:solidFill>
                  <a:schemeClr val="tx2"/>
                </a:solidFill>
                <a:latin typeface="+mj-lt"/>
              </a:rPr>
              <a:t>o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C</a:t>
            </a:r>
            <a:r>
              <a:rPr lang="en-US" sz="1600" dirty="0">
                <a:latin typeface="+mj-lt"/>
              </a:rPr>
              <a:t>)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 before layer transfer. Oxidize top surface (CVD)</a:t>
            </a:r>
          </a:p>
        </p:txBody>
      </p:sp>
      <p:sp>
        <p:nvSpPr>
          <p:cNvPr id="23556" name="Text Box 21"/>
          <p:cNvSpPr txBox="1">
            <a:spLocks noChangeArrowheads="1"/>
          </p:cNvSpPr>
          <p:nvPr/>
        </p:nvSpPr>
        <p:spPr bwMode="auto">
          <a:xfrm>
            <a:off x="428625" y="790575"/>
            <a:ext cx="6538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Steps 1&amp;2: Donor Layer Processing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225550" y="3794125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chemeClr val="tx2"/>
                </a:solidFill>
                <a:latin typeface="+mj-lt"/>
              </a:rPr>
              <a:t>step 2 -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Implant H+ to form cleave plane for the ion cut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558" name="AutoShape 28"/>
          <p:cNvSpPr>
            <a:spLocks noChangeAspect="1" noChangeArrowheads="1" noTextEdit="1"/>
          </p:cNvSpPr>
          <p:nvPr/>
        </p:nvSpPr>
        <p:spPr bwMode="auto">
          <a:xfrm>
            <a:off x="2362200" y="2438400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2362200" y="2466975"/>
            <a:ext cx="3335338" cy="2381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3560" name="Freeform 31"/>
          <p:cNvSpPr>
            <a:spLocks noEditPoints="1"/>
          </p:cNvSpPr>
          <p:nvPr/>
        </p:nvSpPr>
        <p:spPr bwMode="auto">
          <a:xfrm>
            <a:off x="2373313" y="2455863"/>
            <a:ext cx="3357562" cy="260350"/>
          </a:xfrm>
          <a:custGeom>
            <a:avLst/>
            <a:gdLst>
              <a:gd name="T0" fmla="*/ 0 w 7456"/>
              <a:gd name="T1" fmla="*/ 2147483647 h 576"/>
              <a:gd name="T2" fmla="*/ 2147483647 w 7456"/>
              <a:gd name="T3" fmla="*/ 0 h 576"/>
              <a:gd name="T4" fmla="*/ 2147483647 w 7456"/>
              <a:gd name="T5" fmla="*/ 0 h 576"/>
              <a:gd name="T6" fmla="*/ 2147483647 w 7456"/>
              <a:gd name="T7" fmla="*/ 2147483647 h 576"/>
              <a:gd name="T8" fmla="*/ 2147483647 w 7456"/>
              <a:gd name="T9" fmla="*/ 2147483647 h 576"/>
              <a:gd name="T10" fmla="*/ 2147483647 w 7456"/>
              <a:gd name="T11" fmla="*/ 2147483647 h 576"/>
              <a:gd name="T12" fmla="*/ 2147483647 w 7456"/>
              <a:gd name="T13" fmla="*/ 2147483647 h 576"/>
              <a:gd name="T14" fmla="*/ 0 w 7456"/>
              <a:gd name="T15" fmla="*/ 2147483647 h 576"/>
              <a:gd name="T16" fmla="*/ 0 w 7456"/>
              <a:gd name="T17" fmla="*/ 2147483647 h 576"/>
              <a:gd name="T18" fmla="*/ 2147483647 w 7456"/>
              <a:gd name="T19" fmla="*/ 2147483647 h 576"/>
              <a:gd name="T20" fmla="*/ 2147483647 w 7456"/>
              <a:gd name="T21" fmla="*/ 2147483647 h 576"/>
              <a:gd name="T22" fmla="*/ 2147483647 w 7456"/>
              <a:gd name="T23" fmla="*/ 2147483647 h 576"/>
              <a:gd name="T24" fmla="*/ 2147483647 w 7456"/>
              <a:gd name="T25" fmla="*/ 2147483647 h 576"/>
              <a:gd name="T26" fmla="*/ 2147483647 w 7456"/>
              <a:gd name="T27" fmla="*/ 2147483647 h 576"/>
              <a:gd name="T28" fmla="*/ 2147483647 w 7456"/>
              <a:gd name="T29" fmla="*/ 2147483647 h 576"/>
              <a:gd name="T30" fmla="*/ 2147483647 w 7456"/>
              <a:gd name="T31" fmla="*/ 2147483647 h 576"/>
              <a:gd name="T32" fmla="*/ 2147483647 w 7456"/>
              <a:gd name="T33" fmla="*/ 2147483647 h 576"/>
              <a:gd name="T34" fmla="*/ 2147483647 w 7456"/>
              <a:gd name="T35" fmla="*/ 2147483647 h 57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56"/>
              <a:gd name="T55" fmla="*/ 0 h 576"/>
              <a:gd name="T56" fmla="*/ 7456 w 7456"/>
              <a:gd name="T57" fmla="*/ 576 h 57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56" h="57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7432" y="0"/>
                </a:lnTo>
                <a:cubicBezTo>
                  <a:pt x="7446" y="0"/>
                  <a:pt x="7456" y="11"/>
                  <a:pt x="7456" y="24"/>
                </a:cubicBezTo>
                <a:lnTo>
                  <a:pt x="7456" y="552"/>
                </a:lnTo>
                <a:cubicBezTo>
                  <a:pt x="7456" y="566"/>
                  <a:pt x="7446" y="576"/>
                  <a:pt x="7432" y="576"/>
                </a:cubicBezTo>
                <a:lnTo>
                  <a:pt x="24" y="576"/>
                </a:lnTo>
                <a:cubicBezTo>
                  <a:pt x="11" y="576"/>
                  <a:pt x="0" y="566"/>
                  <a:pt x="0" y="552"/>
                </a:cubicBezTo>
                <a:lnTo>
                  <a:pt x="0" y="24"/>
                </a:lnTo>
                <a:close/>
                <a:moveTo>
                  <a:pt x="48" y="552"/>
                </a:moveTo>
                <a:lnTo>
                  <a:pt x="24" y="528"/>
                </a:lnTo>
                <a:lnTo>
                  <a:pt x="7432" y="528"/>
                </a:lnTo>
                <a:lnTo>
                  <a:pt x="7408" y="552"/>
                </a:lnTo>
                <a:lnTo>
                  <a:pt x="7408" y="24"/>
                </a:lnTo>
                <a:lnTo>
                  <a:pt x="7432" y="48"/>
                </a:lnTo>
                <a:lnTo>
                  <a:pt x="24" y="48"/>
                </a:lnTo>
                <a:lnTo>
                  <a:pt x="48" y="24"/>
                </a:lnTo>
                <a:lnTo>
                  <a:pt x="48" y="552"/>
                </a:lnTo>
                <a:close/>
              </a:path>
            </a:pathLst>
          </a:custGeom>
          <a:solidFill>
            <a:srgbClr val="89A4A7"/>
          </a:solidFill>
          <a:ln w="0" cap="flat">
            <a:solidFill>
              <a:srgbClr val="89A4A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61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488" y="2898775"/>
            <a:ext cx="333533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Freeform 33"/>
          <p:cNvSpPr>
            <a:spLocks noEditPoints="1"/>
          </p:cNvSpPr>
          <p:nvPr/>
        </p:nvSpPr>
        <p:spPr bwMode="auto">
          <a:xfrm>
            <a:off x="2365375" y="2887663"/>
            <a:ext cx="3357563" cy="569912"/>
          </a:xfrm>
          <a:custGeom>
            <a:avLst/>
            <a:gdLst>
              <a:gd name="T0" fmla="*/ 0 w 7456"/>
              <a:gd name="T1" fmla="*/ 2147483647 h 1264"/>
              <a:gd name="T2" fmla="*/ 2147483647 w 7456"/>
              <a:gd name="T3" fmla="*/ 0 h 1264"/>
              <a:gd name="T4" fmla="*/ 2147483647 w 7456"/>
              <a:gd name="T5" fmla="*/ 0 h 1264"/>
              <a:gd name="T6" fmla="*/ 2147483647 w 7456"/>
              <a:gd name="T7" fmla="*/ 2147483647 h 1264"/>
              <a:gd name="T8" fmla="*/ 2147483647 w 7456"/>
              <a:gd name="T9" fmla="*/ 2147483647 h 1264"/>
              <a:gd name="T10" fmla="*/ 2147483647 w 7456"/>
              <a:gd name="T11" fmla="*/ 2147483647 h 1264"/>
              <a:gd name="T12" fmla="*/ 2147483647 w 7456"/>
              <a:gd name="T13" fmla="*/ 2147483647 h 1264"/>
              <a:gd name="T14" fmla="*/ 0 w 7456"/>
              <a:gd name="T15" fmla="*/ 2147483647 h 1264"/>
              <a:gd name="T16" fmla="*/ 0 w 7456"/>
              <a:gd name="T17" fmla="*/ 2147483647 h 1264"/>
              <a:gd name="T18" fmla="*/ 2147483647 w 7456"/>
              <a:gd name="T19" fmla="*/ 2147483647 h 1264"/>
              <a:gd name="T20" fmla="*/ 2147483647 w 7456"/>
              <a:gd name="T21" fmla="*/ 2147483647 h 1264"/>
              <a:gd name="T22" fmla="*/ 2147483647 w 7456"/>
              <a:gd name="T23" fmla="*/ 2147483647 h 1264"/>
              <a:gd name="T24" fmla="*/ 2147483647 w 7456"/>
              <a:gd name="T25" fmla="*/ 2147483647 h 1264"/>
              <a:gd name="T26" fmla="*/ 2147483647 w 7456"/>
              <a:gd name="T27" fmla="*/ 2147483647 h 1264"/>
              <a:gd name="T28" fmla="*/ 2147483647 w 7456"/>
              <a:gd name="T29" fmla="*/ 2147483647 h 1264"/>
              <a:gd name="T30" fmla="*/ 2147483647 w 7456"/>
              <a:gd name="T31" fmla="*/ 2147483647 h 1264"/>
              <a:gd name="T32" fmla="*/ 2147483647 w 7456"/>
              <a:gd name="T33" fmla="*/ 2147483647 h 1264"/>
              <a:gd name="T34" fmla="*/ 2147483647 w 7456"/>
              <a:gd name="T35" fmla="*/ 2147483647 h 12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56"/>
              <a:gd name="T55" fmla="*/ 0 h 1264"/>
              <a:gd name="T56" fmla="*/ 7456 w 7456"/>
              <a:gd name="T57" fmla="*/ 1264 h 12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56" h="1264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7432" y="0"/>
                </a:lnTo>
                <a:cubicBezTo>
                  <a:pt x="7446" y="0"/>
                  <a:pt x="7456" y="11"/>
                  <a:pt x="7456" y="24"/>
                </a:cubicBezTo>
                <a:lnTo>
                  <a:pt x="7456" y="1240"/>
                </a:lnTo>
                <a:cubicBezTo>
                  <a:pt x="7456" y="1254"/>
                  <a:pt x="7446" y="1264"/>
                  <a:pt x="7432" y="1264"/>
                </a:cubicBezTo>
                <a:lnTo>
                  <a:pt x="24" y="1264"/>
                </a:lnTo>
                <a:cubicBezTo>
                  <a:pt x="11" y="1264"/>
                  <a:pt x="0" y="1254"/>
                  <a:pt x="0" y="1240"/>
                </a:cubicBezTo>
                <a:lnTo>
                  <a:pt x="0" y="24"/>
                </a:lnTo>
                <a:close/>
                <a:moveTo>
                  <a:pt x="48" y="1240"/>
                </a:moveTo>
                <a:lnTo>
                  <a:pt x="24" y="1216"/>
                </a:lnTo>
                <a:lnTo>
                  <a:pt x="7432" y="1216"/>
                </a:lnTo>
                <a:lnTo>
                  <a:pt x="7408" y="1240"/>
                </a:lnTo>
                <a:lnTo>
                  <a:pt x="7408" y="24"/>
                </a:lnTo>
                <a:lnTo>
                  <a:pt x="7432" y="48"/>
                </a:lnTo>
                <a:lnTo>
                  <a:pt x="24" y="48"/>
                </a:lnTo>
                <a:lnTo>
                  <a:pt x="48" y="24"/>
                </a:lnTo>
                <a:lnTo>
                  <a:pt x="48" y="1240"/>
                </a:lnTo>
                <a:close/>
              </a:path>
            </a:pathLst>
          </a:custGeom>
          <a:solidFill>
            <a:srgbClr val="89A4A7"/>
          </a:solidFill>
          <a:ln w="0" cap="flat">
            <a:solidFill>
              <a:srgbClr val="89A4A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Rectangle 34"/>
          <p:cNvSpPr>
            <a:spLocks noChangeArrowheads="1"/>
          </p:cNvSpPr>
          <p:nvPr/>
        </p:nvSpPr>
        <p:spPr bwMode="auto">
          <a:xfrm>
            <a:off x="2376488" y="2705100"/>
            <a:ext cx="3335337" cy="2301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3564" name="Freeform 35"/>
          <p:cNvSpPr>
            <a:spLocks noEditPoints="1"/>
          </p:cNvSpPr>
          <p:nvPr/>
        </p:nvSpPr>
        <p:spPr bwMode="auto">
          <a:xfrm>
            <a:off x="2365375" y="2693988"/>
            <a:ext cx="3357563" cy="252412"/>
          </a:xfrm>
          <a:custGeom>
            <a:avLst/>
            <a:gdLst>
              <a:gd name="T0" fmla="*/ 0 w 7456"/>
              <a:gd name="T1" fmla="*/ 2147483647 h 560"/>
              <a:gd name="T2" fmla="*/ 2147483647 w 7456"/>
              <a:gd name="T3" fmla="*/ 0 h 560"/>
              <a:gd name="T4" fmla="*/ 2147483647 w 7456"/>
              <a:gd name="T5" fmla="*/ 0 h 560"/>
              <a:gd name="T6" fmla="*/ 2147483647 w 7456"/>
              <a:gd name="T7" fmla="*/ 2147483647 h 560"/>
              <a:gd name="T8" fmla="*/ 2147483647 w 7456"/>
              <a:gd name="T9" fmla="*/ 2147483647 h 560"/>
              <a:gd name="T10" fmla="*/ 2147483647 w 7456"/>
              <a:gd name="T11" fmla="*/ 2147483647 h 560"/>
              <a:gd name="T12" fmla="*/ 2147483647 w 7456"/>
              <a:gd name="T13" fmla="*/ 2147483647 h 560"/>
              <a:gd name="T14" fmla="*/ 0 w 7456"/>
              <a:gd name="T15" fmla="*/ 2147483647 h 560"/>
              <a:gd name="T16" fmla="*/ 0 w 7456"/>
              <a:gd name="T17" fmla="*/ 2147483647 h 560"/>
              <a:gd name="T18" fmla="*/ 2147483647 w 7456"/>
              <a:gd name="T19" fmla="*/ 2147483647 h 560"/>
              <a:gd name="T20" fmla="*/ 2147483647 w 7456"/>
              <a:gd name="T21" fmla="*/ 2147483647 h 560"/>
              <a:gd name="T22" fmla="*/ 2147483647 w 7456"/>
              <a:gd name="T23" fmla="*/ 2147483647 h 560"/>
              <a:gd name="T24" fmla="*/ 2147483647 w 7456"/>
              <a:gd name="T25" fmla="*/ 2147483647 h 560"/>
              <a:gd name="T26" fmla="*/ 2147483647 w 7456"/>
              <a:gd name="T27" fmla="*/ 2147483647 h 560"/>
              <a:gd name="T28" fmla="*/ 2147483647 w 7456"/>
              <a:gd name="T29" fmla="*/ 2147483647 h 560"/>
              <a:gd name="T30" fmla="*/ 2147483647 w 7456"/>
              <a:gd name="T31" fmla="*/ 2147483647 h 560"/>
              <a:gd name="T32" fmla="*/ 2147483647 w 7456"/>
              <a:gd name="T33" fmla="*/ 2147483647 h 560"/>
              <a:gd name="T34" fmla="*/ 2147483647 w 7456"/>
              <a:gd name="T35" fmla="*/ 2147483647 h 5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56"/>
              <a:gd name="T55" fmla="*/ 0 h 560"/>
              <a:gd name="T56" fmla="*/ 7456 w 7456"/>
              <a:gd name="T57" fmla="*/ 560 h 5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56" h="56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7432" y="0"/>
                </a:lnTo>
                <a:cubicBezTo>
                  <a:pt x="7446" y="0"/>
                  <a:pt x="7456" y="11"/>
                  <a:pt x="7456" y="24"/>
                </a:cubicBezTo>
                <a:lnTo>
                  <a:pt x="7456" y="536"/>
                </a:lnTo>
                <a:cubicBezTo>
                  <a:pt x="7456" y="550"/>
                  <a:pt x="7446" y="560"/>
                  <a:pt x="7432" y="560"/>
                </a:cubicBezTo>
                <a:lnTo>
                  <a:pt x="24" y="560"/>
                </a:lnTo>
                <a:cubicBezTo>
                  <a:pt x="11" y="560"/>
                  <a:pt x="0" y="550"/>
                  <a:pt x="0" y="536"/>
                </a:cubicBezTo>
                <a:lnTo>
                  <a:pt x="0" y="24"/>
                </a:lnTo>
                <a:close/>
                <a:moveTo>
                  <a:pt x="48" y="536"/>
                </a:moveTo>
                <a:lnTo>
                  <a:pt x="24" y="512"/>
                </a:lnTo>
                <a:lnTo>
                  <a:pt x="7432" y="512"/>
                </a:lnTo>
                <a:lnTo>
                  <a:pt x="7408" y="536"/>
                </a:lnTo>
                <a:lnTo>
                  <a:pt x="7408" y="24"/>
                </a:lnTo>
                <a:lnTo>
                  <a:pt x="7432" y="48"/>
                </a:lnTo>
                <a:lnTo>
                  <a:pt x="24" y="48"/>
                </a:lnTo>
                <a:lnTo>
                  <a:pt x="48" y="24"/>
                </a:lnTo>
                <a:lnTo>
                  <a:pt x="48" y="536"/>
                </a:lnTo>
                <a:close/>
              </a:path>
            </a:pathLst>
          </a:custGeom>
          <a:solidFill>
            <a:srgbClr val="89A4A7"/>
          </a:solidFill>
          <a:ln w="0" cap="flat">
            <a:solidFill>
              <a:srgbClr val="89A4A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Rectangle 36"/>
          <p:cNvSpPr>
            <a:spLocks noChangeArrowheads="1"/>
          </p:cNvSpPr>
          <p:nvPr/>
        </p:nvSpPr>
        <p:spPr bwMode="auto">
          <a:xfrm>
            <a:off x="3690938" y="2743200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N+</a:t>
            </a:r>
            <a:endParaRPr lang="en-US"/>
          </a:p>
        </p:txBody>
      </p:sp>
      <p:sp>
        <p:nvSpPr>
          <p:cNvPr id="23566" name="Rectangle 37"/>
          <p:cNvSpPr>
            <a:spLocks noChangeArrowheads="1"/>
          </p:cNvSpPr>
          <p:nvPr/>
        </p:nvSpPr>
        <p:spPr bwMode="auto">
          <a:xfrm>
            <a:off x="4059238" y="2508250"/>
            <a:ext cx="201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23567" name="Rectangle 38"/>
          <p:cNvSpPr>
            <a:spLocks noChangeArrowheads="1"/>
          </p:cNvSpPr>
          <p:nvPr/>
        </p:nvSpPr>
        <p:spPr bwMode="auto">
          <a:xfrm>
            <a:off x="4175125" y="2508250"/>
            <a:ext cx="136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3568" name="Rectangle 39"/>
          <p:cNvSpPr>
            <a:spLocks noChangeArrowheads="1"/>
          </p:cNvSpPr>
          <p:nvPr/>
        </p:nvSpPr>
        <p:spPr bwMode="auto">
          <a:xfrm>
            <a:off x="3970338" y="3086100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P-</a:t>
            </a:r>
            <a:endParaRPr lang="en-US"/>
          </a:p>
        </p:txBody>
      </p:sp>
      <p:sp>
        <p:nvSpPr>
          <p:cNvPr id="23569" name="AutoShape 41"/>
          <p:cNvSpPr>
            <a:spLocks noChangeAspect="1" noChangeArrowheads="1" noTextEdit="1"/>
          </p:cNvSpPr>
          <p:nvPr/>
        </p:nvSpPr>
        <p:spPr bwMode="auto">
          <a:xfrm>
            <a:off x="420688" y="5591175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Rectangle 51"/>
          <p:cNvSpPr>
            <a:spLocks noChangeArrowheads="1"/>
          </p:cNvSpPr>
          <p:nvPr/>
        </p:nvSpPr>
        <p:spPr bwMode="auto">
          <a:xfrm>
            <a:off x="2233613" y="5661025"/>
            <a:ext cx="136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grpSp>
        <p:nvGrpSpPr>
          <p:cNvPr id="23571" name="Group 29"/>
          <p:cNvGrpSpPr>
            <a:grpSpLocks noChangeAspect="1"/>
          </p:cNvGrpSpPr>
          <p:nvPr/>
        </p:nvGrpSpPr>
        <p:grpSpPr bwMode="auto">
          <a:xfrm>
            <a:off x="2524125" y="4667250"/>
            <a:ext cx="3371850" cy="1022350"/>
            <a:chOff x="1488" y="1536"/>
            <a:chExt cx="2124" cy="644"/>
          </a:xfrm>
        </p:grpSpPr>
        <p:sp>
          <p:nvSpPr>
            <p:cNvPr id="23594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488" y="1536"/>
              <a:ext cx="2124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Rectangle 30"/>
            <p:cNvSpPr>
              <a:spLocks noChangeArrowheads="1"/>
            </p:cNvSpPr>
            <p:nvPr/>
          </p:nvSpPr>
          <p:spPr bwMode="auto">
            <a:xfrm>
              <a:off x="1502" y="1554"/>
              <a:ext cx="2101" cy="1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3596" name="Freeform 31"/>
            <p:cNvSpPr>
              <a:spLocks noEditPoints="1"/>
            </p:cNvSpPr>
            <p:nvPr/>
          </p:nvSpPr>
          <p:spPr bwMode="auto">
            <a:xfrm>
              <a:off x="1495" y="1547"/>
              <a:ext cx="2115" cy="164"/>
            </a:xfrm>
            <a:custGeom>
              <a:avLst/>
              <a:gdLst>
                <a:gd name="T0" fmla="*/ 0 w 7456"/>
                <a:gd name="T1" fmla="*/ 0 h 576"/>
                <a:gd name="T2" fmla="*/ 0 w 7456"/>
                <a:gd name="T3" fmla="*/ 0 h 576"/>
                <a:gd name="T4" fmla="*/ 0 w 7456"/>
                <a:gd name="T5" fmla="*/ 0 h 576"/>
                <a:gd name="T6" fmla="*/ 0 w 7456"/>
                <a:gd name="T7" fmla="*/ 0 h 576"/>
                <a:gd name="T8" fmla="*/ 0 w 7456"/>
                <a:gd name="T9" fmla="*/ 0 h 576"/>
                <a:gd name="T10" fmla="*/ 0 w 7456"/>
                <a:gd name="T11" fmla="*/ 0 h 576"/>
                <a:gd name="T12" fmla="*/ 0 w 7456"/>
                <a:gd name="T13" fmla="*/ 0 h 576"/>
                <a:gd name="T14" fmla="*/ 0 w 7456"/>
                <a:gd name="T15" fmla="*/ 0 h 576"/>
                <a:gd name="T16" fmla="*/ 0 w 7456"/>
                <a:gd name="T17" fmla="*/ 0 h 576"/>
                <a:gd name="T18" fmla="*/ 0 w 7456"/>
                <a:gd name="T19" fmla="*/ 0 h 576"/>
                <a:gd name="T20" fmla="*/ 0 w 7456"/>
                <a:gd name="T21" fmla="*/ 0 h 576"/>
                <a:gd name="T22" fmla="*/ 0 w 7456"/>
                <a:gd name="T23" fmla="*/ 0 h 576"/>
                <a:gd name="T24" fmla="*/ 0 w 7456"/>
                <a:gd name="T25" fmla="*/ 0 h 576"/>
                <a:gd name="T26" fmla="*/ 0 w 7456"/>
                <a:gd name="T27" fmla="*/ 0 h 576"/>
                <a:gd name="T28" fmla="*/ 0 w 7456"/>
                <a:gd name="T29" fmla="*/ 0 h 576"/>
                <a:gd name="T30" fmla="*/ 0 w 7456"/>
                <a:gd name="T31" fmla="*/ 0 h 576"/>
                <a:gd name="T32" fmla="*/ 0 w 7456"/>
                <a:gd name="T33" fmla="*/ 0 h 576"/>
                <a:gd name="T34" fmla="*/ 0 w 7456"/>
                <a:gd name="T35" fmla="*/ 0 h 5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56"/>
                <a:gd name="T55" fmla="*/ 0 h 576"/>
                <a:gd name="T56" fmla="*/ 7456 w 7456"/>
                <a:gd name="T57" fmla="*/ 576 h 5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56" h="5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7432" y="0"/>
                  </a:lnTo>
                  <a:cubicBezTo>
                    <a:pt x="7446" y="0"/>
                    <a:pt x="7456" y="11"/>
                    <a:pt x="7456" y="24"/>
                  </a:cubicBezTo>
                  <a:lnTo>
                    <a:pt x="7456" y="552"/>
                  </a:lnTo>
                  <a:cubicBezTo>
                    <a:pt x="7456" y="566"/>
                    <a:pt x="7446" y="576"/>
                    <a:pt x="7432" y="576"/>
                  </a:cubicBezTo>
                  <a:lnTo>
                    <a:pt x="24" y="576"/>
                  </a:lnTo>
                  <a:cubicBezTo>
                    <a:pt x="11" y="576"/>
                    <a:pt x="0" y="566"/>
                    <a:pt x="0" y="552"/>
                  </a:cubicBezTo>
                  <a:lnTo>
                    <a:pt x="0" y="24"/>
                  </a:lnTo>
                  <a:close/>
                  <a:moveTo>
                    <a:pt x="48" y="552"/>
                  </a:moveTo>
                  <a:lnTo>
                    <a:pt x="24" y="528"/>
                  </a:lnTo>
                  <a:lnTo>
                    <a:pt x="7432" y="528"/>
                  </a:lnTo>
                  <a:lnTo>
                    <a:pt x="7408" y="552"/>
                  </a:lnTo>
                  <a:lnTo>
                    <a:pt x="7408" y="24"/>
                  </a:lnTo>
                  <a:lnTo>
                    <a:pt x="743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52"/>
                  </a:lnTo>
                  <a:close/>
                </a:path>
              </a:pathLst>
            </a:custGeom>
            <a:solidFill>
              <a:srgbClr val="89A4A7"/>
            </a:solidFill>
            <a:ln w="0" cap="flat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97" name="Picture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97" y="1826"/>
              <a:ext cx="210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8" name="Freeform 33"/>
            <p:cNvSpPr>
              <a:spLocks noEditPoints="1"/>
            </p:cNvSpPr>
            <p:nvPr/>
          </p:nvSpPr>
          <p:spPr bwMode="auto">
            <a:xfrm>
              <a:off x="1490" y="1819"/>
              <a:ext cx="2115" cy="359"/>
            </a:xfrm>
            <a:custGeom>
              <a:avLst/>
              <a:gdLst>
                <a:gd name="T0" fmla="*/ 0 w 7456"/>
                <a:gd name="T1" fmla="*/ 0 h 1264"/>
                <a:gd name="T2" fmla="*/ 0 w 7456"/>
                <a:gd name="T3" fmla="*/ 0 h 1264"/>
                <a:gd name="T4" fmla="*/ 0 w 7456"/>
                <a:gd name="T5" fmla="*/ 0 h 1264"/>
                <a:gd name="T6" fmla="*/ 0 w 7456"/>
                <a:gd name="T7" fmla="*/ 0 h 1264"/>
                <a:gd name="T8" fmla="*/ 0 w 7456"/>
                <a:gd name="T9" fmla="*/ 0 h 1264"/>
                <a:gd name="T10" fmla="*/ 0 w 7456"/>
                <a:gd name="T11" fmla="*/ 0 h 1264"/>
                <a:gd name="T12" fmla="*/ 0 w 7456"/>
                <a:gd name="T13" fmla="*/ 0 h 1264"/>
                <a:gd name="T14" fmla="*/ 0 w 7456"/>
                <a:gd name="T15" fmla="*/ 0 h 1264"/>
                <a:gd name="T16" fmla="*/ 0 w 7456"/>
                <a:gd name="T17" fmla="*/ 0 h 1264"/>
                <a:gd name="T18" fmla="*/ 0 w 7456"/>
                <a:gd name="T19" fmla="*/ 0 h 1264"/>
                <a:gd name="T20" fmla="*/ 0 w 7456"/>
                <a:gd name="T21" fmla="*/ 0 h 1264"/>
                <a:gd name="T22" fmla="*/ 0 w 7456"/>
                <a:gd name="T23" fmla="*/ 0 h 1264"/>
                <a:gd name="T24" fmla="*/ 0 w 7456"/>
                <a:gd name="T25" fmla="*/ 0 h 1264"/>
                <a:gd name="T26" fmla="*/ 0 w 7456"/>
                <a:gd name="T27" fmla="*/ 0 h 1264"/>
                <a:gd name="T28" fmla="*/ 0 w 7456"/>
                <a:gd name="T29" fmla="*/ 0 h 1264"/>
                <a:gd name="T30" fmla="*/ 0 w 7456"/>
                <a:gd name="T31" fmla="*/ 0 h 1264"/>
                <a:gd name="T32" fmla="*/ 0 w 7456"/>
                <a:gd name="T33" fmla="*/ 0 h 1264"/>
                <a:gd name="T34" fmla="*/ 0 w 7456"/>
                <a:gd name="T35" fmla="*/ 0 h 12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56"/>
                <a:gd name="T55" fmla="*/ 0 h 1264"/>
                <a:gd name="T56" fmla="*/ 7456 w 7456"/>
                <a:gd name="T57" fmla="*/ 1264 h 12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56" h="126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7432" y="0"/>
                  </a:lnTo>
                  <a:cubicBezTo>
                    <a:pt x="7446" y="0"/>
                    <a:pt x="7456" y="11"/>
                    <a:pt x="7456" y="24"/>
                  </a:cubicBezTo>
                  <a:lnTo>
                    <a:pt x="7456" y="1240"/>
                  </a:lnTo>
                  <a:cubicBezTo>
                    <a:pt x="7456" y="1254"/>
                    <a:pt x="7446" y="1264"/>
                    <a:pt x="7432" y="1264"/>
                  </a:cubicBezTo>
                  <a:lnTo>
                    <a:pt x="24" y="1264"/>
                  </a:lnTo>
                  <a:cubicBezTo>
                    <a:pt x="11" y="1264"/>
                    <a:pt x="0" y="1254"/>
                    <a:pt x="0" y="1240"/>
                  </a:cubicBezTo>
                  <a:lnTo>
                    <a:pt x="0" y="24"/>
                  </a:lnTo>
                  <a:close/>
                  <a:moveTo>
                    <a:pt x="48" y="1240"/>
                  </a:moveTo>
                  <a:lnTo>
                    <a:pt x="24" y="1216"/>
                  </a:lnTo>
                  <a:lnTo>
                    <a:pt x="7432" y="1216"/>
                  </a:lnTo>
                  <a:lnTo>
                    <a:pt x="7408" y="1240"/>
                  </a:lnTo>
                  <a:lnTo>
                    <a:pt x="7408" y="24"/>
                  </a:lnTo>
                  <a:lnTo>
                    <a:pt x="743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240"/>
                  </a:lnTo>
                  <a:close/>
                </a:path>
              </a:pathLst>
            </a:custGeom>
            <a:solidFill>
              <a:srgbClr val="89A4A7"/>
            </a:solidFill>
            <a:ln w="0" cap="flat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Rectangle 34"/>
            <p:cNvSpPr>
              <a:spLocks noChangeArrowheads="1"/>
            </p:cNvSpPr>
            <p:nvPr/>
          </p:nvSpPr>
          <p:spPr bwMode="auto">
            <a:xfrm>
              <a:off x="1497" y="1704"/>
              <a:ext cx="2101" cy="145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3600" name="Freeform 35"/>
            <p:cNvSpPr>
              <a:spLocks noEditPoints="1"/>
            </p:cNvSpPr>
            <p:nvPr/>
          </p:nvSpPr>
          <p:spPr bwMode="auto">
            <a:xfrm>
              <a:off x="1490" y="1697"/>
              <a:ext cx="2115" cy="159"/>
            </a:xfrm>
            <a:custGeom>
              <a:avLst/>
              <a:gdLst>
                <a:gd name="T0" fmla="*/ 0 w 7456"/>
                <a:gd name="T1" fmla="*/ 0 h 560"/>
                <a:gd name="T2" fmla="*/ 0 w 7456"/>
                <a:gd name="T3" fmla="*/ 0 h 560"/>
                <a:gd name="T4" fmla="*/ 0 w 7456"/>
                <a:gd name="T5" fmla="*/ 0 h 560"/>
                <a:gd name="T6" fmla="*/ 0 w 7456"/>
                <a:gd name="T7" fmla="*/ 0 h 560"/>
                <a:gd name="T8" fmla="*/ 0 w 7456"/>
                <a:gd name="T9" fmla="*/ 0 h 560"/>
                <a:gd name="T10" fmla="*/ 0 w 7456"/>
                <a:gd name="T11" fmla="*/ 0 h 560"/>
                <a:gd name="T12" fmla="*/ 0 w 7456"/>
                <a:gd name="T13" fmla="*/ 0 h 560"/>
                <a:gd name="T14" fmla="*/ 0 w 7456"/>
                <a:gd name="T15" fmla="*/ 0 h 560"/>
                <a:gd name="T16" fmla="*/ 0 w 7456"/>
                <a:gd name="T17" fmla="*/ 0 h 560"/>
                <a:gd name="T18" fmla="*/ 0 w 7456"/>
                <a:gd name="T19" fmla="*/ 0 h 560"/>
                <a:gd name="T20" fmla="*/ 0 w 7456"/>
                <a:gd name="T21" fmla="*/ 0 h 560"/>
                <a:gd name="T22" fmla="*/ 0 w 7456"/>
                <a:gd name="T23" fmla="*/ 0 h 560"/>
                <a:gd name="T24" fmla="*/ 0 w 7456"/>
                <a:gd name="T25" fmla="*/ 0 h 560"/>
                <a:gd name="T26" fmla="*/ 0 w 7456"/>
                <a:gd name="T27" fmla="*/ 0 h 560"/>
                <a:gd name="T28" fmla="*/ 0 w 7456"/>
                <a:gd name="T29" fmla="*/ 0 h 560"/>
                <a:gd name="T30" fmla="*/ 0 w 7456"/>
                <a:gd name="T31" fmla="*/ 0 h 560"/>
                <a:gd name="T32" fmla="*/ 0 w 7456"/>
                <a:gd name="T33" fmla="*/ 0 h 560"/>
                <a:gd name="T34" fmla="*/ 0 w 7456"/>
                <a:gd name="T35" fmla="*/ 0 h 5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56"/>
                <a:gd name="T55" fmla="*/ 0 h 560"/>
                <a:gd name="T56" fmla="*/ 7456 w 7456"/>
                <a:gd name="T57" fmla="*/ 560 h 5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56" h="56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7432" y="0"/>
                  </a:lnTo>
                  <a:cubicBezTo>
                    <a:pt x="7446" y="0"/>
                    <a:pt x="7456" y="11"/>
                    <a:pt x="7456" y="24"/>
                  </a:cubicBezTo>
                  <a:lnTo>
                    <a:pt x="7456" y="536"/>
                  </a:lnTo>
                  <a:cubicBezTo>
                    <a:pt x="7456" y="550"/>
                    <a:pt x="7446" y="560"/>
                    <a:pt x="7432" y="560"/>
                  </a:cubicBezTo>
                  <a:lnTo>
                    <a:pt x="24" y="560"/>
                  </a:lnTo>
                  <a:cubicBezTo>
                    <a:pt x="11" y="560"/>
                    <a:pt x="0" y="550"/>
                    <a:pt x="0" y="536"/>
                  </a:cubicBezTo>
                  <a:lnTo>
                    <a:pt x="0" y="24"/>
                  </a:lnTo>
                  <a:close/>
                  <a:moveTo>
                    <a:pt x="48" y="536"/>
                  </a:moveTo>
                  <a:lnTo>
                    <a:pt x="24" y="512"/>
                  </a:lnTo>
                  <a:lnTo>
                    <a:pt x="7432" y="512"/>
                  </a:lnTo>
                  <a:lnTo>
                    <a:pt x="7408" y="536"/>
                  </a:lnTo>
                  <a:lnTo>
                    <a:pt x="7408" y="24"/>
                  </a:lnTo>
                  <a:lnTo>
                    <a:pt x="743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36"/>
                  </a:lnTo>
                  <a:close/>
                </a:path>
              </a:pathLst>
            </a:custGeom>
            <a:solidFill>
              <a:srgbClr val="89A4A7"/>
            </a:solidFill>
            <a:ln w="0" cap="flat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Rectangle 36"/>
            <p:cNvSpPr>
              <a:spLocks noChangeArrowheads="1"/>
            </p:cNvSpPr>
            <p:nvPr/>
          </p:nvSpPr>
          <p:spPr bwMode="auto">
            <a:xfrm>
              <a:off x="2325" y="1728"/>
              <a:ext cx="1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N+</a:t>
              </a:r>
              <a:endParaRPr lang="en-US"/>
            </a:p>
          </p:txBody>
        </p:sp>
        <p:sp>
          <p:nvSpPr>
            <p:cNvPr id="23602" name="Rectangle 37"/>
            <p:cNvSpPr>
              <a:spLocks noChangeArrowheads="1"/>
            </p:cNvSpPr>
            <p:nvPr/>
          </p:nvSpPr>
          <p:spPr bwMode="auto">
            <a:xfrm>
              <a:off x="2557" y="1580"/>
              <a:ext cx="1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23603" name="Rectangle 38"/>
            <p:cNvSpPr>
              <a:spLocks noChangeArrowheads="1"/>
            </p:cNvSpPr>
            <p:nvPr/>
          </p:nvSpPr>
          <p:spPr bwMode="auto">
            <a:xfrm>
              <a:off x="2630" y="1580"/>
              <a:ext cx="8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23604" name="Rectangle 39"/>
            <p:cNvSpPr>
              <a:spLocks noChangeArrowheads="1"/>
            </p:cNvSpPr>
            <p:nvPr/>
          </p:nvSpPr>
          <p:spPr bwMode="auto">
            <a:xfrm>
              <a:off x="2339" y="1944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P-</a:t>
              </a:r>
              <a:endParaRPr lang="en-US"/>
            </a:p>
          </p:txBody>
        </p:sp>
      </p:grpSp>
      <p:grpSp>
        <p:nvGrpSpPr>
          <p:cNvPr id="23572" name="Group 94"/>
          <p:cNvGrpSpPr>
            <a:grpSpLocks/>
          </p:cNvGrpSpPr>
          <p:nvPr/>
        </p:nvGrpSpPr>
        <p:grpSpPr bwMode="auto">
          <a:xfrm>
            <a:off x="2525713" y="4164013"/>
            <a:ext cx="6210300" cy="1065212"/>
            <a:chOff x="2525910" y="4164804"/>
            <a:chExt cx="6210867" cy="1064423"/>
          </a:xfrm>
        </p:grpSpPr>
        <p:sp>
          <p:nvSpPr>
            <p:cNvPr id="23579" name="TextBox 28"/>
            <p:cNvSpPr txBox="1">
              <a:spLocks noChangeArrowheads="1"/>
            </p:cNvSpPr>
            <p:nvPr/>
          </p:nvSpPr>
          <p:spPr bwMode="auto">
            <a:xfrm>
              <a:off x="5926337" y="4876800"/>
              <a:ext cx="2810440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</a:rPr>
                <a:t>H+ Implant Cleave Line in N+ or below</a:t>
              </a:r>
              <a:endParaRPr lang="en-US" sz="120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H="1" flipV="1">
              <a:off x="6273546" y="4882326"/>
              <a:ext cx="0" cy="693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H="1">
              <a:off x="2525910" y="5219709"/>
              <a:ext cx="3372158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82" name="Group 57"/>
            <p:cNvGrpSpPr>
              <a:grpSpLocks/>
            </p:cNvGrpSpPr>
            <p:nvPr/>
          </p:nvGrpSpPr>
          <p:grpSpPr bwMode="auto">
            <a:xfrm>
              <a:off x="2667794" y="4164804"/>
              <a:ext cx="3041648" cy="922342"/>
              <a:chOff x="2591594" y="4260054"/>
              <a:chExt cx="3041648" cy="922342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rot="5400000">
                <a:off x="2134943" y="4724052"/>
                <a:ext cx="913722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2411192" y="4722466"/>
                <a:ext cx="912137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2704908" y="4722466"/>
                <a:ext cx="913722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3028787" y="4720879"/>
                <a:ext cx="912136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3217717" y="4720880"/>
                <a:ext cx="913722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3608277" y="4719293"/>
                <a:ext cx="912137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5400000">
                <a:off x="3959148" y="4719294"/>
                <a:ext cx="913722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4263975" y="4717706"/>
                <a:ext cx="912136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5400000">
                <a:off x="4567215" y="4717707"/>
                <a:ext cx="913722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>
                <a:off x="4872042" y="4716120"/>
                <a:ext cx="912137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5400000">
                <a:off x="5175284" y="4716121"/>
                <a:ext cx="913722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Rectangle 115"/>
          <p:cNvSpPr/>
          <p:nvPr/>
        </p:nvSpPr>
        <p:spPr>
          <a:xfrm>
            <a:off x="2381250" y="2390775"/>
            <a:ext cx="3343275" cy="66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7" name="Rectangle 116"/>
          <p:cNvSpPr/>
          <p:nvPr/>
        </p:nvSpPr>
        <p:spPr>
          <a:xfrm>
            <a:off x="2543175" y="4619625"/>
            <a:ext cx="3343275" cy="66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575" name="TextBox 118"/>
          <p:cNvSpPr txBox="1">
            <a:spLocks noChangeArrowheads="1"/>
          </p:cNvSpPr>
          <p:nvPr/>
        </p:nvSpPr>
        <p:spPr bwMode="auto">
          <a:xfrm>
            <a:off x="6229350" y="2286000"/>
            <a:ext cx="2152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SiO2 Oxide layer (</a:t>
            </a:r>
            <a:r>
              <a:rPr lang="en-US" sz="1200">
                <a:solidFill>
                  <a:schemeClr val="tx2"/>
                </a:solidFill>
              </a:rPr>
              <a:t>~</a:t>
            </a:r>
            <a:r>
              <a:rPr lang="en-US" sz="1200"/>
              <a:t>100nm) for oxide –to-oxide bonding with device wafer: planarize with CMP or plasma.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rot="10800000">
            <a:off x="5781675" y="2419350"/>
            <a:ext cx="390525" cy="1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7" name="AutoShape 14"/>
          <p:cNvSpPr>
            <a:spLocks noChangeAspect="1" noChangeArrowheads="1"/>
          </p:cNvSpPr>
          <p:nvPr/>
        </p:nvSpPr>
        <p:spPr bwMode="auto">
          <a:xfrm>
            <a:off x="2800350" y="5629275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3578" name="AutoShape 14"/>
          <p:cNvSpPr>
            <a:spLocks noChangeAspect="1" noChangeArrowheads="1"/>
          </p:cNvSpPr>
          <p:nvPr/>
        </p:nvSpPr>
        <p:spPr bwMode="auto">
          <a:xfrm>
            <a:off x="2486025" y="4476750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</TotalTime>
  <Words>1585</Words>
  <Application>Microsoft Office PowerPoint</Application>
  <PresentationFormat>On-screen Show (4:3)</PresentationFormat>
  <Paragraphs>465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Helvetica</vt:lpstr>
      <vt:lpstr>Helvetica-Light</vt:lpstr>
      <vt:lpstr>Wingdings</vt:lpstr>
      <vt:lpstr>Helvetica-Oblique</vt:lpstr>
      <vt:lpstr>Symbol</vt:lpstr>
      <vt:lpstr>Arial Narrow</vt:lpstr>
      <vt:lpstr>Default Design</vt:lpstr>
      <vt:lpstr>The Monolithic 3D-IC</vt:lpstr>
      <vt:lpstr>Interconnects Dominate with Scaling [Source: ITRS]</vt:lpstr>
      <vt:lpstr>Interconnect delay a big issue with scaling</vt:lpstr>
      <vt:lpstr>The repeater solution consumes power and area…</vt:lpstr>
      <vt:lpstr>The Solution - 3D IC</vt:lpstr>
      <vt:lpstr>Monolithic 10,000 x Vertical Connectivity vs. TSV </vt:lpstr>
      <vt:lpstr>The Monolithic 3D Challenge</vt:lpstr>
      <vt:lpstr>Path 1 - RCAT</vt:lpstr>
      <vt:lpstr>Slide 9</vt:lpstr>
      <vt:lpstr>Slide 10</vt:lpstr>
      <vt:lpstr>Slide 11</vt:lpstr>
      <vt:lpstr>Slide 12</vt:lpstr>
      <vt:lpstr>Path 2 – Leveraging Gate Last + Innovative Alignment</vt:lpstr>
      <vt:lpstr>Slide 14</vt:lpstr>
      <vt:lpstr>Slide 15</vt:lpstr>
      <vt:lpstr>Slide 16</vt:lpstr>
      <vt:lpstr>Slide 17</vt:lpstr>
      <vt:lpstr>Novel Alignment Scheme using Repeating Layouts</vt:lpstr>
      <vt:lpstr>A More Sophisticated Alignment Scheme </vt:lpstr>
      <vt:lpstr>Technical Literature: [L. Zhou, R. Shi, et al, Proc. ICCD 2007]</vt:lpstr>
      <vt:lpstr>IntSim: The CAD tool used for our simulation study [D. C. Sekar, J. D. Meindl, et al., ICCAD 2007]</vt:lpstr>
      <vt:lpstr>Compare 2D and 3D-IC versions of the same logic core with IntSim</vt:lpstr>
      <vt:lpstr>Scaling with 3D or conventional 0.7x scaling?</vt:lpstr>
      <vt:lpstr>To summarize,</vt:lpstr>
      <vt:lpstr>Slide 25</vt:lpstr>
      <vt:lpstr>Slide 26</vt:lpstr>
      <vt:lpstr>Severe Reduction in Number of Fabs</vt:lpstr>
      <vt:lpstr>The Next Generation Dilemma: Going Up or Going Down?</vt:lpstr>
      <vt:lpstr>Summary</vt:lpstr>
      <vt:lpstr>Monolithic 3D Provides an Attractive Path to…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</dc:creator>
  <cp:lastModifiedBy>Zvi</cp:lastModifiedBy>
  <cp:revision>75</cp:revision>
  <dcterms:created xsi:type="dcterms:W3CDTF">2011-03-11T04:15:11Z</dcterms:created>
  <dcterms:modified xsi:type="dcterms:W3CDTF">2011-07-27T04:17:23Z</dcterms:modified>
</cp:coreProperties>
</file>