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2" r:id="rId3"/>
    <p:sldId id="393" r:id="rId4"/>
    <p:sldId id="394" r:id="rId5"/>
    <p:sldId id="395" r:id="rId6"/>
    <p:sldId id="396" r:id="rId7"/>
    <p:sldId id="427" r:id="rId8"/>
    <p:sldId id="435" r:id="rId9"/>
    <p:sldId id="436" r:id="rId10"/>
    <p:sldId id="429" r:id="rId11"/>
    <p:sldId id="430" r:id="rId12"/>
    <p:sldId id="431" r:id="rId13"/>
    <p:sldId id="432" r:id="rId14"/>
    <p:sldId id="433" r:id="rId15"/>
    <p:sldId id="437" r:id="rId16"/>
    <p:sldId id="438" r:id="rId17"/>
    <p:sldId id="439" r:id="rId18"/>
    <p:sldId id="440" r:id="rId19"/>
    <p:sldId id="448" r:id="rId20"/>
    <p:sldId id="441" r:id="rId21"/>
    <p:sldId id="446" r:id="rId22"/>
    <p:sldId id="447" r:id="rId23"/>
    <p:sldId id="442" r:id="rId24"/>
    <p:sldId id="443" r:id="rId25"/>
    <p:sldId id="44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6600"/>
    <a:srgbClr val="33CC33"/>
    <a:srgbClr val="339966"/>
    <a:srgbClr val="990000"/>
    <a:srgbClr val="CCFFCC"/>
    <a:srgbClr val="CCFFFF"/>
    <a:srgbClr val="D6B8E6"/>
    <a:srgbClr val="DBC3CA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6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A94EA6-B7CD-41C1-8993-A3D8BD2AA098}" type="datetimeFigureOut">
              <a:rPr lang="en-US"/>
              <a:pPr>
                <a:defRPr/>
              </a:pPr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4396ED-C694-4EA5-BBC6-037FACA6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A41049-341C-4C8A-9329-438F39CC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A0150A-B08F-4106-BFCC-DC76A9A64A3F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3DA343E-1AA7-4659-85F6-004521836899}" type="slidenum">
              <a:rPr lang="en-US" sz="1200">
                <a:cs typeface="+mn-cs"/>
              </a:rPr>
              <a:pPr algn="r">
                <a:defRPr/>
              </a:pPr>
              <a:t>15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FC866C-262B-4967-99D0-2B30D8964E2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564BED0-121C-4E85-A8E8-5FA74C8FD211}" type="slidenum">
              <a:rPr lang="en-US" sz="1200">
                <a:cs typeface="+mn-cs"/>
              </a:rPr>
              <a:pPr algn="r">
                <a:defRPr/>
              </a:pPr>
              <a:t>16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235C15-3A08-4251-8101-9C6AD43B5D23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3BB37544-DE03-4461-B729-592A45A508D5}" type="slidenum">
              <a:rPr lang="en-US" sz="1200">
                <a:cs typeface="+mn-cs"/>
              </a:rPr>
              <a:pPr algn="r">
                <a:defRPr/>
              </a:pPr>
              <a:t>17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EA7A56-4009-482C-B56D-20467FFAF154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0827EBE9-45E7-4659-B098-82D6A81D5728}" type="slidenum">
              <a:rPr lang="en-US" sz="1200">
                <a:cs typeface="+mn-cs"/>
              </a:rPr>
              <a:pPr algn="r">
                <a:defRPr/>
              </a:pPr>
              <a:t>18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1431-AB8D-4060-897B-D1647ABA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0938-1FC7-4BDD-B527-3FCCF669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D647-5975-4029-B9EF-24B1C872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93C9-EA3A-4CFE-B5C1-E18C5774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661D-A605-4173-AF79-5F8061B8B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0ED-0CA5-406C-B5A3-2AC79D4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E316-99AD-4397-B1D1-41D903149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08C3-5DEA-4B2A-9481-D94A30D00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E49D-C62B-4B7E-9083-32F57F73D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9132-EEAE-460A-884D-749136695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3C8DB-65B8-440F-9259-099FC98F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B2CD-B96E-4ECE-96F9-772DE8023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2" name="Picture 7" descr="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logo Large"/>
          <p:cNvPicPr>
            <a:picLocks noChangeAspect="1" noChangeArrowheads="1"/>
          </p:cNvPicPr>
          <p:nvPr/>
        </p:nvPicPr>
        <p:blipFill>
          <a:blip r:embed="rId15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58C991D8-2771-447B-BB0A-723634CC6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MonolithIC</a:t>
            </a:r>
            <a:r>
              <a:rPr lang="en-US"/>
              <a:t>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5B575C-FACE-4782-897E-5981C725CE3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225" y="1382713"/>
            <a:ext cx="8342313" cy="31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044575" y="3832225"/>
            <a:ext cx="7054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2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90538" y="1587500"/>
            <a:ext cx="8174037" cy="1736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0073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 MONOLITHIC 3D-IC:</a:t>
            </a:r>
            <a:br>
              <a:rPr lang="en-US" sz="4000" b="1">
                <a:solidFill>
                  <a:srgbClr val="0073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4000" b="1">
                <a:solidFill>
                  <a:srgbClr val="0073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Logic + eDRAM on top </a:t>
            </a:r>
          </a:p>
        </p:txBody>
      </p:sp>
      <p:pic>
        <p:nvPicPr>
          <p:cNvPr id="10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2751494" y="4202435"/>
            <a:ext cx="3518677" cy="1400162"/>
          </a:xfrm>
          <a:prstGeom prst="roundRect">
            <a:avLst>
              <a:gd name="adj" fmla="val 1538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Monolithic 3D: The Other Option</a:t>
            </a:r>
            <a:br>
              <a:rPr lang="en-US" sz="2400" smtClean="0"/>
            </a:br>
            <a:r>
              <a:rPr lang="en-US" sz="2400" smtClean="0"/>
              <a:t>Needs Sub-400</a:t>
            </a:r>
            <a:r>
              <a:rPr lang="en-US" sz="2400" baseline="30000" smtClean="0"/>
              <a:t>o</a:t>
            </a:r>
            <a:r>
              <a:rPr lang="en-US" sz="2400" smtClean="0"/>
              <a:t>C Transistors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8234BC-6062-4C1F-B12D-5CFAE754F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9488" y="456088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66CC"/>
                </a:solidFill>
                <a:latin typeface="+mn-lt"/>
                <a:cs typeface="+mn-cs"/>
              </a:rPr>
              <a:t>Junction Activation: Key barrier to getting sub-400</a:t>
            </a:r>
            <a:r>
              <a:rPr lang="en-US" sz="2200" b="1" kern="0" baseline="30000" dirty="0">
                <a:solidFill>
                  <a:srgbClr val="0066CC"/>
                </a:solidFill>
                <a:latin typeface="+mn-lt"/>
                <a:cs typeface="+mn-cs"/>
              </a:rPr>
              <a:t>o</a:t>
            </a:r>
            <a:r>
              <a:rPr lang="en-US" sz="2200" b="1" kern="0" dirty="0">
                <a:solidFill>
                  <a:srgbClr val="0066CC"/>
                </a:solidFill>
                <a:latin typeface="+mn-lt"/>
                <a:cs typeface="+mn-cs"/>
              </a:rPr>
              <a:t>C transistors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122488"/>
          <a:ext cx="6934200" cy="22193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Transistor part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Process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Temperature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Crystalline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Si for 3D layer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Bonding, layer-transfer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Gate oxide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 high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k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Metal gate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Junctions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Implant, RTA for activation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&gt;400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1" name="TextBox 7"/>
          <p:cNvSpPr txBox="1">
            <a:spLocks noChangeArrowheads="1"/>
          </p:cNvSpPr>
          <p:nvPr/>
        </p:nvSpPr>
        <p:spPr bwMode="auto">
          <a:xfrm>
            <a:off x="365125" y="5337175"/>
            <a:ext cx="8370888" cy="41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Arial Narrow" pitchFamily="34" charset="0"/>
              </a:rPr>
              <a:t>In next few slides, will show 3 solutions to this problem…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03200" y="260350"/>
            <a:ext cx="8686800" cy="1143000"/>
          </a:xfrm>
        </p:spPr>
        <p:txBody>
          <a:bodyPr/>
          <a:lstStyle/>
          <a:p>
            <a:r>
              <a:rPr lang="en-US" sz="2400" smtClean="0"/>
              <a:t>One path to solving the dopant activation problem:</a:t>
            </a:r>
            <a:br>
              <a:rPr lang="en-US" sz="2400" smtClean="0"/>
            </a:br>
            <a:r>
              <a:rPr lang="en-US" sz="2400" smtClean="0"/>
              <a:t>Recessed Channel Transistors with Activation before Layer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9876F5-88FB-48F0-B8DD-6F41BEB95A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p- Si wafer</a:t>
            </a:r>
          </a:p>
        </p:txBody>
      </p:sp>
      <p:sp>
        <p:nvSpPr>
          <p:cNvPr id="26629" name="TextBox 23"/>
          <p:cNvSpPr txBox="1">
            <a:spLocks noChangeArrowheads="1"/>
          </p:cNvSpPr>
          <p:nvPr/>
        </p:nvSpPr>
        <p:spPr bwMode="auto">
          <a:xfrm>
            <a:off x="2306638" y="1752600"/>
            <a:ext cx="2874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>
                <a:latin typeface="Arial Narrow" pitchFamily="34" charset="0"/>
              </a:rPr>
              <a:t>Idea 1</a:t>
            </a:r>
            <a:r>
              <a:rPr lang="en-US" sz="1600" b="1">
                <a:latin typeface="Arial Narrow" pitchFamily="34" charset="0"/>
              </a:rPr>
              <a:t>: Do high temp. steps (eg. Activate) before layer transfer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48301" y="24765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761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9047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33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63494" y="2475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962400" y="2743200"/>
            <a:ext cx="1524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38"/>
          <p:cNvSpPr txBox="1">
            <a:spLocks noChangeArrowheads="1"/>
          </p:cNvSpPr>
          <p:nvPr/>
        </p:nvSpPr>
        <p:spPr bwMode="auto">
          <a:xfrm>
            <a:off x="3581400" y="24812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Oxide</a:t>
            </a:r>
          </a:p>
        </p:txBody>
      </p:sp>
      <p:sp>
        <p:nvSpPr>
          <p:cNvPr id="26638" name="TextBox 41"/>
          <p:cNvSpPr txBox="1">
            <a:spLocks noChangeArrowheads="1"/>
          </p:cNvSpPr>
          <p:nvPr/>
        </p:nvSpPr>
        <p:spPr bwMode="auto">
          <a:xfrm>
            <a:off x="6553200" y="2938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H</a:t>
            </a:r>
          </a:p>
        </p:txBody>
      </p:sp>
      <p:sp>
        <p:nvSpPr>
          <p:cNvPr id="26639" name="TextBox 42"/>
          <p:cNvSpPr txBox="1">
            <a:spLocks noChangeArrowheads="1"/>
          </p:cNvSpPr>
          <p:nvPr/>
        </p:nvSpPr>
        <p:spPr bwMode="auto">
          <a:xfrm>
            <a:off x="228600" y="3641725"/>
            <a:ext cx="31337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latin typeface="Arial Narrow" pitchFamily="34" charset="0"/>
              </a:rPr>
              <a:t>Idea 2</a:t>
            </a:r>
            <a:r>
              <a:rPr lang="en-US" sz="1600" b="1">
                <a:latin typeface="Arial Narrow" pitchFamily="34" charset="0"/>
              </a:rPr>
              <a:t>: Use low-T processes like etch and deposition to define recessed channel transistors, the standard transistor type used in all DRAMs today. STI not shown for simplicity.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7600" y="27432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48371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38800" y="4684713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53" name="TextBox 107"/>
          <p:cNvSpPr txBox="1">
            <a:spLocks noChangeArrowheads="1"/>
          </p:cNvSpPr>
          <p:nvPr/>
        </p:nvSpPr>
        <p:spPr bwMode="auto">
          <a:xfrm>
            <a:off x="6629400" y="4572000"/>
            <a:ext cx="2133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Note:</a:t>
            </a:r>
          </a:p>
          <a:p>
            <a:pPr algn="ctr"/>
            <a:r>
              <a:rPr lang="en-US" sz="2000">
                <a:latin typeface="Arial Narrow" pitchFamily="34" charset="0"/>
              </a:rPr>
              <a:t>All steps after Next Layer is attached to Previous Layer are </a:t>
            </a:r>
            <a:br>
              <a:rPr lang="en-US" sz="2000">
                <a:latin typeface="Arial Narrow" pitchFamily="34" charset="0"/>
              </a:rPr>
            </a:br>
            <a:r>
              <a:rPr lang="en-US" sz="2000">
                <a:latin typeface="Arial Narrow" pitchFamily="34" charset="0"/>
              </a:rPr>
              <a:t>@ &lt; 400</a:t>
            </a:r>
            <a:r>
              <a:rPr lang="en-US" sz="2000" baseline="30000">
                <a:latin typeface="Arial Narrow" pitchFamily="34" charset="0"/>
              </a:rPr>
              <a:t>o</a:t>
            </a:r>
            <a:r>
              <a:rPr lang="en-US" sz="2000">
                <a:latin typeface="Arial Narrow" pitchFamily="34" charset="0"/>
              </a:rPr>
              <a:t>C!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55" name="TextBox 109"/>
          <p:cNvSpPr txBox="1">
            <a:spLocks noChangeArrowheads="1"/>
          </p:cNvSpPr>
          <p:nvPr/>
        </p:nvSpPr>
        <p:spPr bwMode="auto">
          <a:xfrm>
            <a:off x="2743200" y="3090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48000" y="3125788"/>
            <a:ext cx="304800" cy="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TextBox 111"/>
          <p:cNvSpPr txBox="1">
            <a:spLocks noChangeArrowheads="1"/>
          </p:cNvSpPr>
          <p:nvPr/>
        </p:nvSpPr>
        <p:spPr bwMode="auto">
          <a:xfrm>
            <a:off x="2743200" y="2667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p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048000" y="28956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10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p- Si wafer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10200" y="3122613"/>
            <a:ext cx="1143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TextBox 118"/>
          <p:cNvSpPr txBox="1">
            <a:spLocks noChangeArrowheads="1"/>
          </p:cNvSpPr>
          <p:nvPr/>
        </p:nvSpPr>
        <p:spPr bwMode="auto">
          <a:xfrm>
            <a:off x="5105400" y="2743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p</a:t>
            </a:r>
          </a:p>
        </p:txBody>
      </p:sp>
      <p:sp>
        <p:nvSpPr>
          <p:cNvPr id="26664" name="TextBox 120"/>
          <p:cNvSpPr txBox="1">
            <a:spLocks noChangeArrowheads="1"/>
          </p:cNvSpPr>
          <p:nvPr/>
        </p:nvSpPr>
        <p:spPr bwMode="auto">
          <a:xfrm>
            <a:off x="5105400" y="2971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0" y="24384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n+ Si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67600" y="2590800"/>
            <a:ext cx="11430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 Si</a:t>
            </a:r>
          </a:p>
        </p:txBody>
      </p:sp>
      <p:pic>
        <p:nvPicPr>
          <p:cNvPr id="266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968875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219200" y="5121275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5121275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70" name="TextBox 133"/>
          <p:cNvSpPr txBox="1">
            <a:spLocks noChangeArrowheads="1"/>
          </p:cNvSpPr>
          <p:nvPr/>
        </p:nvSpPr>
        <p:spPr bwMode="auto">
          <a:xfrm>
            <a:off x="1143000" y="5045075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pic>
        <p:nvPicPr>
          <p:cNvPr id="266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89513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648200" y="5141913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10200" y="5141913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74" name="TextBox 139"/>
          <p:cNvSpPr txBox="1">
            <a:spLocks noChangeArrowheads="1"/>
          </p:cNvSpPr>
          <p:nvPr/>
        </p:nvSpPr>
        <p:spPr bwMode="auto">
          <a:xfrm>
            <a:off x="4572000" y="5065713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48200" y="5370513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76" name="TextBox 141"/>
          <p:cNvSpPr txBox="1">
            <a:spLocks noChangeArrowheads="1"/>
          </p:cNvSpPr>
          <p:nvPr/>
        </p:nvSpPr>
        <p:spPr bwMode="auto">
          <a:xfrm>
            <a:off x="4572000" y="5218113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62600" y="5141913"/>
            <a:ext cx="762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678" name="Group 113"/>
          <p:cNvGrpSpPr>
            <a:grpSpLocks/>
          </p:cNvGrpSpPr>
          <p:nvPr/>
        </p:nvGrpSpPr>
        <p:grpSpPr bwMode="auto">
          <a:xfrm>
            <a:off x="762000" y="2667000"/>
            <a:ext cx="1219200" cy="762000"/>
            <a:chOff x="914400" y="2590800"/>
            <a:chExt cx="1295400" cy="989052"/>
          </a:xfrm>
        </p:grpSpPr>
        <p:sp>
          <p:nvSpPr>
            <p:cNvPr id="57" name="Rectangle 56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73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79" name="Group 153"/>
          <p:cNvGrpSpPr>
            <a:grpSpLocks/>
          </p:cNvGrpSpPr>
          <p:nvPr/>
        </p:nvGrpSpPr>
        <p:grpSpPr bwMode="auto">
          <a:xfrm>
            <a:off x="7467600" y="2895600"/>
            <a:ext cx="1219200" cy="685800"/>
            <a:chOff x="914400" y="2590800"/>
            <a:chExt cx="1295400" cy="989052"/>
          </a:xfrm>
        </p:grpSpPr>
        <p:sp>
          <p:nvSpPr>
            <p:cNvPr id="71" name="Rectangle 70"/>
            <p:cNvSpPr/>
            <p:nvPr/>
          </p:nvSpPr>
          <p:spPr>
            <a:xfrm>
              <a:off x="914400" y="2819747"/>
              <a:ext cx="45710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1219697" y="2895301"/>
              <a:ext cx="45541" cy="1533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3306" y="2590800"/>
              <a:ext cx="5346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303" y="2590800"/>
              <a:ext cx="15349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934865" y="2590800"/>
              <a:ext cx="45541" cy="457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95598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3306" y="2590800"/>
              <a:ext cx="775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71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676797" y="2819747"/>
              <a:ext cx="75903" cy="380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00895" y="2819747"/>
              <a:ext cx="303609" cy="915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403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57995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7995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80" name="Group 167"/>
          <p:cNvGrpSpPr>
            <a:grpSpLocks/>
          </p:cNvGrpSpPr>
          <p:nvPr/>
        </p:nvGrpSpPr>
        <p:grpSpPr bwMode="auto">
          <a:xfrm>
            <a:off x="1143000" y="5502275"/>
            <a:ext cx="1219200" cy="762000"/>
            <a:chOff x="914400" y="2590800"/>
            <a:chExt cx="1295400" cy="989052"/>
          </a:xfrm>
        </p:grpSpPr>
        <p:sp>
          <p:nvSpPr>
            <p:cNvPr id="85" name="Rectangle 84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70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92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219200" y="5273675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82" name="TextBox 183"/>
          <p:cNvSpPr txBox="1">
            <a:spLocks noChangeArrowheads="1"/>
          </p:cNvSpPr>
          <p:nvPr/>
        </p:nvSpPr>
        <p:spPr bwMode="auto">
          <a:xfrm>
            <a:off x="1143000" y="5197475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p</a:t>
            </a:r>
          </a:p>
        </p:txBody>
      </p:sp>
      <p:grpSp>
        <p:nvGrpSpPr>
          <p:cNvPr id="26683" name="Group 185"/>
          <p:cNvGrpSpPr>
            <a:grpSpLocks/>
          </p:cNvGrpSpPr>
          <p:nvPr/>
        </p:nvGrpSpPr>
        <p:grpSpPr bwMode="auto">
          <a:xfrm>
            <a:off x="4572000" y="5522913"/>
            <a:ext cx="1219200" cy="762000"/>
            <a:chOff x="914400" y="2590800"/>
            <a:chExt cx="1295400" cy="989052"/>
          </a:xfrm>
        </p:grpSpPr>
        <p:sp>
          <p:nvSpPr>
            <p:cNvPr id="101" name="Rectangle 100"/>
            <p:cNvSpPr/>
            <p:nvPr/>
          </p:nvSpPr>
          <p:spPr>
            <a:xfrm>
              <a:off x="914400" y="2819518"/>
              <a:ext cx="45710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3306" y="2590800"/>
              <a:ext cx="534689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90303" y="2590800"/>
              <a:ext cx="15349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598" y="2590800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3306" y="2590800"/>
              <a:ext cx="77589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69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676797" y="2819518"/>
              <a:ext cx="75903" cy="3811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895" y="2819518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7403" y="2819518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7995" y="2819518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7995" y="2590800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84" name="TextBox 42"/>
          <p:cNvSpPr txBox="1">
            <a:spLocks noChangeArrowheads="1"/>
          </p:cNvSpPr>
          <p:nvPr/>
        </p:nvSpPr>
        <p:spPr bwMode="auto">
          <a:xfrm>
            <a:off x="3376613" y="3638550"/>
            <a:ext cx="316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>
                <a:latin typeface="Arial Narrow" pitchFamily="34" charset="0"/>
              </a:rPr>
              <a:t>Idea 3</a:t>
            </a:r>
            <a:r>
              <a:rPr lang="en-US" sz="1600" b="1">
                <a:latin typeface="Arial Narrow" pitchFamily="34" charset="0"/>
              </a:rPr>
              <a:t>: Silicon layer very thin (&lt;100nm), so transparent, can align perfectly to features on bottom wafer</a:t>
            </a:r>
          </a:p>
        </p:txBody>
      </p:sp>
      <p:sp>
        <p:nvSpPr>
          <p:cNvPr id="26685" name="TextBox 23"/>
          <p:cNvSpPr txBox="1">
            <a:spLocks noChangeArrowheads="1"/>
          </p:cNvSpPr>
          <p:nvPr/>
        </p:nvSpPr>
        <p:spPr bwMode="auto">
          <a:xfrm>
            <a:off x="6705600" y="18288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Layer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Recessed channel transistors used in manufacturing today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 easier adoption</a:t>
            </a: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10C511-FFD9-4258-8FAD-5E33C28E7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5100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76500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676400" y="2476500"/>
            <a:ext cx="914400" cy="457200"/>
          </a:xfrm>
          <a:prstGeom prst="trapezoid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400300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1676400" y="2171700"/>
            <a:ext cx="914400" cy="685800"/>
          </a:xfrm>
          <a:prstGeom prst="trapezoid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171700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8" name="TextBox 116"/>
          <p:cNvSpPr txBox="1">
            <a:spLocks noChangeArrowheads="1"/>
          </p:cNvSpPr>
          <p:nvPr/>
        </p:nvSpPr>
        <p:spPr bwMode="auto">
          <a:xfrm>
            <a:off x="11430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7659" name="TextBox 117"/>
          <p:cNvSpPr txBox="1">
            <a:spLocks noChangeArrowheads="1"/>
          </p:cNvSpPr>
          <p:nvPr/>
        </p:nvSpPr>
        <p:spPr bwMode="auto">
          <a:xfrm>
            <a:off x="27432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7660" name="TextBox 118"/>
          <p:cNvSpPr txBox="1">
            <a:spLocks noChangeArrowheads="1"/>
          </p:cNvSpPr>
          <p:nvPr/>
        </p:nvSpPr>
        <p:spPr bwMode="auto">
          <a:xfrm>
            <a:off x="1981200" y="300990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p</a:t>
            </a:r>
          </a:p>
        </p:txBody>
      </p:sp>
      <p:sp>
        <p:nvSpPr>
          <p:cNvPr id="27661" name="TextBox 119"/>
          <p:cNvSpPr txBox="1">
            <a:spLocks noChangeArrowheads="1"/>
          </p:cNvSpPr>
          <p:nvPr/>
        </p:nvSpPr>
        <p:spPr bwMode="auto">
          <a:xfrm>
            <a:off x="1800225" y="2193925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705100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2476500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2400300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2171700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6" name="TextBox 127"/>
          <p:cNvSpPr txBox="1">
            <a:spLocks noChangeArrowheads="1"/>
          </p:cNvSpPr>
          <p:nvPr/>
        </p:nvSpPr>
        <p:spPr bwMode="auto">
          <a:xfrm>
            <a:off x="56388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7667" name="TextBox 128"/>
          <p:cNvSpPr txBox="1">
            <a:spLocks noChangeArrowheads="1"/>
          </p:cNvSpPr>
          <p:nvPr/>
        </p:nvSpPr>
        <p:spPr bwMode="auto">
          <a:xfrm>
            <a:off x="72390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7668" name="TextBox 129"/>
          <p:cNvSpPr txBox="1">
            <a:spLocks noChangeArrowheads="1"/>
          </p:cNvSpPr>
          <p:nvPr/>
        </p:nvSpPr>
        <p:spPr bwMode="auto">
          <a:xfrm>
            <a:off x="5632450" y="308610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p</a:t>
            </a:r>
          </a:p>
        </p:txBody>
      </p:sp>
      <p:sp>
        <p:nvSpPr>
          <p:cNvPr id="27669" name="TextBox 130"/>
          <p:cNvSpPr txBox="1">
            <a:spLocks noChangeArrowheads="1"/>
          </p:cNvSpPr>
          <p:nvPr/>
        </p:nvSpPr>
        <p:spPr bwMode="auto">
          <a:xfrm>
            <a:off x="6324600" y="22479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2400300"/>
            <a:ext cx="685800" cy="6858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2324100"/>
            <a:ext cx="533400" cy="7620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6477000" y="2857500"/>
            <a:ext cx="381000" cy="685800"/>
          </a:xfrm>
          <a:prstGeom prst="flowChartDelay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477000" y="2857500"/>
            <a:ext cx="381000" cy="533400"/>
          </a:xfrm>
          <a:prstGeom prst="flowChartDelay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4" name="TextBox 136"/>
          <p:cNvSpPr txBox="1">
            <a:spLocks noChangeArrowheads="1"/>
          </p:cNvSpPr>
          <p:nvPr/>
        </p:nvSpPr>
        <p:spPr bwMode="auto">
          <a:xfrm>
            <a:off x="6324600" y="2109788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7675" name="TextBox 137"/>
          <p:cNvSpPr txBox="1">
            <a:spLocks noChangeArrowheads="1"/>
          </p:cNvSpPr>
          <p:nvPr/>
        </p:nvSpPr>
        <p:spPr bwMode="auto">
          <a:xfrm>
            <a:off x="228600" y="3963988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V-groove recessed channel transistor:                             Used in the </a:t>
            </a:r>
            <a:r>
              <a:rPr lang="en-US" b="1">
                <a:latin typeface="Arial Narrow" pitchFamily="34" charset="0"/>
              </a:rPr>
              <a:t>TFT industry </a:t>
            </a:r>
            <a:r>
              <a:rPr lang="en-US">
                <a:latin typeface="Arial Narrow" pitchFamily="34" charset="0"/>
              </a:rPr>
              <a:t>today</a:t>
            </a:r>
          </a:p>
        </p:txBody>
      </p:sp>
      <p:sp>
        <p:nvSpPr>
          <p:cNvPr id="27676" name="TextBox 138"/>
          <p:cNvSpPr txBox="1">
            <a:spLocks noChangeArrowheads="1"/>
          </p:cNvSpPr>
          <p:nvPr/>
        </p:nvSpPr>
        <p:spPr bwMode="auto">
          <a:xfrm>
            <a:off x="4719638" y="3816350"/>
            <a:ext cx="35798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RCAT recessed channel transistor:                          </a:t>
            </a:r>
          </a:p>
          <a:p>
            <a:pPr algn="ctr"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 Used in </a:t>
            </a:r>
            <a:r>
              <a:rPr lang="en-US" b="1">
                <a:latin typeface="Arial Narrow" pitchFamily="34" charset="0"/>
              </a:rPr>
              <a:t>DRAM production </a:t>
            </a:r>
          </a:p>
          <a:p>
            <a:pPr algn="ctr"/>
            <a:r>
              <a:rPr lang="en-US">
                <a:latin typeface="Arial Narrow" pitchFamily="34" charset="0"/>
              </a:rPr>
              <a:t>@ 90nm, 60nm, 50nm nodes</a:t>
            </a:r>
          </a:p>
          <a:p>
            <a:pPr algn="ctr"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 Longer channel length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low leakage, at same footprint </a:t>
            </a:r>
            <a:endParaRPr lang="en-US">
              <a:latin typeface="Arial Narrow" pitchFamily="34" charset="0"/>
            </a:endParaRPr>
          </a:p>
        </p:txBody>
      </p:sp>
      <p:sp>
        <p:nvSpPr>
          <p:cNvPr id="27677" name="TextBox 38"/>
          <p:cNvSpPr txBox="1">
            <a:spLocks noChangeArrowheads="1"/>
          </p:cNvSpPr>
          <p:nvPr/>
        </p:nvSpPr>
        <p:spPr bwMode="auto">
          <a:xfrm>
            <a:off x="4908550" y="5367338"/>
            <a:ext cx="3335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J. Kim, et al. Samsung,  VLSI 2003</a:t>
            </a:r>
          </a:p>
          <a:p>
            <a:pPr algn="ctr"/>
            <a:r>
              <a:rPr lang="en-US">
                <a:latin typeface="Arial Narrow" pitchFamily="34" charset="0"/>
              </a:rPr>
              <a:t>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RCATs vs. Planar Transistors:</a:t>
            </a:r>
            <a:br>
              <a:rPr lang="en-US" sz="2400" smtClean="0"/>
            </a:br>
            <a:r>
              <a:rPr lang="en-US" sz="2400" smtClean="0"/>
              <a:t>Experimental data from Samsung 88nm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F30E6-69E7-40F7-901B-6ECD0B9A4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16438" y="2349500"/>
            <a:ext cx="4191000" cy="3643313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338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700" b="1" kern="0" dirty="0">
                <a:solidFill>
                  <a:srgbClr val="0066CC"/>
                </a:solidFill>
                <a:latin typeface="+mn-lt"/>
                <a:cs typeface="+mn-cs"/>
              </a:rPr>
              <a:t>From [J. Y. Kim, et al. (Samsung), VLSI Symposium, 2003]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600" y="2320925"/>
            <a:ext cx="4033838" cy="3698875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3179763"/>
            <a:ext cx="3438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4905375" y="2486025"/>
            <a:ext cx="3352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Less DIBL i.e. short-channel effects</a:t>
            </a:r>
            <a:endParaRPr lang="en-US">
              <a:latin typeface="Arial Narrow" pitchFamily="34" charset="0"/>
            </a:endParaRP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762000" y="25400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Less junction leakage</a:t>
            </a:r>
            <a:endParaRPr lang="en-US">
              <a:latin typeface="Arial Narrow" pitchFamily="34" charset="0"/>
            </a:endParaRPr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3122613"/>
            <a:ext cx="34194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RCATs vs. Planar Transistors (contd.):</a:t>
            </a:r>
            <a:br>
              <a:rPr lang="en-US" sz="2400" smtClean="0"/>
            </a:br>
            <a:r>
              <a:rPr lang="en-US" sz="2400" smtClean="0"/>
              <a:t>Experimental data from Samsung 88nm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6AF5BD-F337-410A-994E-0555298D97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338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700" b="1" kern="0" dirty="0">
                <a:solidFill>
                  <a:srgbClr val="0066CC"/>
                </a:solidFill>
                <a:latin typeface="+mn-lt"/>
                <a:cs typeface="+mn-cs"/>
              </a:rPr>
              <a:t>From [J. Y. Kim, et al. (Samsung), VLSI Symposium, 2003]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2384425"/>
            <a:ext cx="4191000" cy="373380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5173663" y="2613025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Higher I/P capacitance</a:t>
            </a:r>
            <a:endParaRPr lang="en-US">
              <a:latin typeface="Arial Narrow" pitchFamily="34" charset="0"/>
            </a:endParaRP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3146425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422275" y="2398713"/>
            <a:ext cx="4037013" cy="3735387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5" name="TextBox 16"/>
          <p:cNvSpPr txBox="1">
            <a:spLocks noChangeArrowheads="1"/>
          </p:cNvSpPr>
          <p:nvPr/>
        </p:nvSpPr>
        <p:spPr bwMode="auto">
          <a:xfrm>
            <a:off x="569913" y="2598738"/>
            <a:ext cx="383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Similar drive current to standard MOSFETs  Mobility improvement (lower doping) compensates for longer L</a:t>
            </a:r>
            <a:r>
              <a:rPr lang="en-US" baseline="-25000">
                <a:latin typeface="Arial Narrow" pitchFamily="34" charset="0"/>
                <a:sym typeface="Wingdings" pitchFamily="2" charset="2"/>
              </a:rPr>
              <a:t>eff</a:t>
            </a:r>
            <a:endParaRPr lang="en-US" baseline="-25000">
              <a:latin typeface="Arial Narrow" pitchFamily="34" charset="0"/>
            </a:endParaRPr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3597275"/>
            <a:ext cx="35909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9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11A96B1-42F4-44A5-A963-840A950FB405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15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30723" name="Text Box 21"/>
          <p:cNvSpPr txBox="1">
            <a:spLocks noChangeArrowheads="1"/>
          </p:cNvSpPr>
          <p:nvPr/>
        </p:nvSpPr>
        <p:spPr bwMode="auto">
          <a:xfrm>
            <a:off x="420688" y="1736725"/>
            <a:ext cx="825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66CC"/>
                </a:solidFill>
                <a:latin typeface="Arial Narrow" pitchFamily="34" charset="0"/>
              </a:rPr>
              <a:t>Step 1 </a:t>
            </a:r>
            <a:r>
              <a:rPr lang="en-US" sz="2000" b="1" i="1">
                <a:solidFill>
                  <a:srgbClr val="0066CC"/>
                </a:solidFill>
                <a:latin typeface="Arial Narrow" pitchFamily="34" charset="0"/>
              </a:rPr>
              <a:t>-</a:t>
            </a:r>
            <a:r>
              <a:rPr lang="en-US" sz="2000" b="1">
                <a:solidFill>
                  <a:srgbClr val="0066CC"/>
                </a:solidFill>
                <a:latin typeface="Arial Narrow" pitchFamily="34" charset="0"/>
              </a:rPr>
              <a:t> Implant and activate unpatterned N+ and P- layer regions in standard donor wafer at high temp. (~900</a:t>
            </a:r>
            <a:r>
              <a:rPr lang="en-US" sz="2000" b="1" baseline="30000">
                <a:solidFill>
                  <a:srgbClr val="0066CC"/>
                </a:solidFill>
                <a:latin typeface="Arial Narrow" pitchFamily="34" charset="0"/>
              </a:rPr>
              <a:t>o</a:t>
            </a:r>
            <a:r>
              <a:rPr lang="en-US" sz="2000" b="1">
                <a:solidFill>
                  <a:srgbClr val="0066CC"/>
                </a:solidFill>
                <a:latin typeface="Arial Narrow" pitchFamily="34" charset="0"/>
              </a:rPr>
              <a:t>C)  before layer transfer. Oxidize (or CVD oxide) top surface.</a:t>
            </a:r>
          </a:p>
        </p:txBody>
      </p:sp>
      <p:sp>
        <p:nvSpPr>
          <p:cNvPr id="23556" name="Text Box 21"/>
          <p:cNvSpPr txBox="1">
            <a:spLocks noChangeArrowheads="1"/>
          </p:cNvSpPr>
          <p:nvPr/>
        </p:nvSpPr>
        <p:spPr bwMode="auto">
          <a:xfrm>
            <a:off x="420688" y="498475"/>
            <a:ext cx="8258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Step 1</a:t>
            </a:r>
            <a:r>
              <a:rPr lang="en-US" sz="3200" b="1" dirty="0">
                <a:solidFill>
                  <a:srgbClr val="0073AE"/>
                </a:solidFill>
                <a:latin typeface="Arial Narrow" pitchFamily="34" charset="0"/>
              </a:rPr>
              <a:t>. Donor Layer Processing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55638" y="4097338"/>
            <a:ext cx="825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0066CC"/>
                </a:solidFill>
                <a:latin typeface="Arial Narrow" pitchFamily="34" charset="0"/>
              </a:rPr>
              <a:t>Step 2 </a:t>
            </a:r>
            <a:r>
              <a:rPr lang="en-US" sz="2000" b="1" i="1">
                <a:solidFill>
                  <a:srgbClr val="0066CC"/>
                </a:solidFill>
                <a:latin typeface="Arial Narrow" pitchFamily="34" charset="0"/>
              </a:rPr>
              <a:t>- </a:t>
            </a:r>
            <a:r>
              <a:rPr lang="en-US" sz="2000" b="1">
                <a:solidFill>
                  <a:srgbClr val="0066CC"/>
                </a:solidFill>
                <a:latin typeface="Arial Narrow" pitchFamily="34" charset="0"/>
              </a:rPr>
              <a:t>Implant H+ to form cleave plane for the ion cut</a:t>
            </a:r>
          </a:p>
        </p:txBody>
      </p:sp>
      <p:sp>
        <p:nvSpPr>
          <p:cNvPr id="23558" name="AutoShape 28"/>
          <p:cNvSpPr>
            <a:spLocks noChangeAspect="1" noChangeArrowheads="1" noTextEdit="1"/>
          </p:cNvSpPr>
          <p:nvPr/>
        </p:nvSpPr>
        <p:spPr bwMode="auto">
          <a:xfrm>
            <a:off x="5541963" y="4413647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147888" y="2932509"/>
            <a:ext cx="3383280" cy="238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23561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348" y="3387725"/>
            <a:ext cx="3383280" cy="55556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563" name="Rectangle 34"/>
          <p:cNvSpPr>
            <a:spLocks noChangeArrowheads="1"/>
          </p:cNvSpPr>
          <p:nvPr/>
        </p:nvSpPr>
        <p:spPr bwMode="auto">
          <a:xfrm>
            <a:off x="2145031" y="3157537"/>
            <a:ext cx="3383280" cy="230188"/>
          </a:xfrm>
          <a:prstGeom prst="rect">
            <a:avLst/>
          </a:prstGeom>
          <a:gradFill flip="none" rotWithShape="1">
            <a:gsLst>
              <a:gs pos="0">
                <a:srgbClr val="F010E0">
                  <a:tint val="66000"/>
                  <a:satMod val="160000"/>
                </a:srgbClr>
              </a:gs>
              <a:gs pos="50000">
                <a:srgbClr val="F010E0">
                  <a:tint val="44500"/>
                  <a:satMod val="160000"/>
                </a:srgbClr>
              </a:gs>
              <a:gs pos="100000">
                <a:srgbClr val="F010E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3565" name="Rectangle 36"/>
          <p:cNvSpPr>
            <a:spLocks noChangeArrowheads="1"/>
          </p:cNvSpPr>
          <p:nvPr/>
        </p:nvSpPr>
        <p:spPr bwMode="auto">
          <a:xfrm>
            <a:off x="3569495" y="3170634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N+</a:t>
            </a:r>
            <a:endParaRPr lang="en-US" dirty="0"/>
          </a:p>
        </p:txBody>
      </p:sp>
      <p:sp>
        <p:nvSpPr>
          <p:cNvPr id="23566" name="Rectangle 37"/>
          <p:cNvSpPr>
            <a:spLocks noChangeArrowheads="1"/>
          </p:cNvSpPr>
          <p:nvPr/>
        </p:nvSpPr>
        <p:spPr bwMode="auto">
          <a:xfrm>
            <a:off x="3558381" y="2945398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P-</a:t>
            </a:r>
            <a:endParaRPr lang="en-US" dirty="0"/>
          </a:p>
        </p:txBody>
      </p:sp>
      <p:sp>
        <p:nvSpPr>
          <p:cNvPr id="23568" name="Rectangle 39"/>
          <p:cNvSpPr>
            <a:spLocks noChangeArrowheads="1"/>
          </p:cNvSpPr>
          <p:nvPr/>
        </p:nvSpPr>
        <p:spPr bwMode="auto">
          <a:xfrm>
            <a:off x="3580606" y="3463860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P-</a:t>
            </a:r>
            <a:endParaRPr lang="en-US" dirty="0"/>
          </a:p>
        </p:txBody>
      </p:sp>
      <p:sp>
        <p:nvSpPr>
          <p:cNvPr id="30745" name="AutoShape 41"/>
          <p:cNvSpPr>
            <a:spLocks noChangeAspect="1" noChangeArrowheads="1" noTextEdit="1"/>
          </p:cNvSpPr>
          <p:nvPr/>
        </p:nvSpPr>
        <p:spPr bwMode="auto">
          <a:xfrm>
            <a:off x="420688" y="55911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147888" y="2862659"/>
            <a:ext cx="3383280" cy="666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575" name="TextBox 118"/>
          <p:cNvSpPr txBox="1">
            <a:spLocks noChangeArrowheads="1"/>
          </p:cNvSpPr>
          <p:nvPr/>
        </p:nvSpPr>
        <p:spPr bwMode="auto">
          <a:xfrm>
            <a:off x="6280789" y="2584242"/>
            <a:ext cx="2152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Oxide layer (</a:t>
            </a:r>
            <a:r>
              <a:rPr lang="en-US" dirty="0">
                <a:solidFill>
                  <a:schemeClr val="tx2"/>
                </a:solidFill>
              </a:rPr>
              <a:t>~</a:t>
            </a:r>
            <a:r>
              <a:rPr lang="en-US" dirty="0"/>
              <a:t>100nm) for oxide -to-oxide bonding with device wafer.</a:t>
            </a:r>
            <a:endParaRPr lang="en-US" sz="1200" dirty="0"/>
          </a:p>
        </p:txBody>
      </p:sp>
      <p:cxnSp>
        <p:nvCxnSpPr>
          <p:cNvPr id="120" name="Straight Arrow Connector 119"/>
          <p:cNvCxnSpPr/>
          <p:nvPr/>
        </p:nvCxnSpPr>
        <p:spPr>
          <a:xfrm rot="10800000">
            <a:off x="5800725" y="2702322"/>
            <a:ext cx="390525" cy="19050"/>
          </a:xfrm>
          <a:prstGeom prst="straightConnector1">
            <a:avLst/>
          </a:prstGeom>
          <a:ln>
            <a:noFill/>
            <a:tailEnd type="arrow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AutoShape 14"/>
          <p:cNvSpPr>
            <a:spLocks noChangeAspect="1" noChangeArrowheads="1"/>
          </p:cNvSpPr>
          <p:nvPr/>
        </p:nvSpPr>
        <p:spPr bwMode="auto">
          <a:xfrm>
            <a:off x="2800350" y="56292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754" name="AutoShape 14"/>
          <p:cNvSpPr>
            <a:spLocks noChangeAspect="1" noChangeArrowheads="1"/>
          </p:cNvSpPr>
          <p:nvPr/>
        </p:nvSpPr>
        <p:spPr bwMode="auto">
          <a:xfrm>
            <a:off x="2406650" y="4294188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2123758" y="4959987"/>
            <a:ext cx="3383280" cy="238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61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218" y="5415203"/>
            <a:ext cx="3383280" cy="55556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2120901" y="5185015"/>
            <a:ext cx="3383280" cy="230188"/>
          </a:xfrm>
          <a:prstGeom prst="rect">
            <a:avLst/>
          </a:prstGeom>
          <a:gradFill flip="none" rotWithShape="1">
            <a:gsLst>
              <a:gs pos="0">
                <a:srgbClr val="F010E0">
                  <a:tint val="66000"/>
                  <a:satMod val="160000"/>
                </a:srgbClr>
              </a:gs>
              <a:gs pos="50000">
                <a:srgbClr val="F010E0">
                  <a:tint val="44500"/>
                  <a:satMod val="160000"/>
                </a:srgbClr>
              </a:gs>
              <a:gs pos="100000">
                <a:srgbClr val="F010E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3545365" y="5198112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N+</a:t>
            </a:r>
            <a:endParaRPr lang="en-US" dirty="0"/>
          </a:p>
        </p:txBody>
      </p:sp>
      <p:sp>
        <p:nvSpPr>
          <p:cNvPr id="64" name="Rectangle 37"/>
          <p:cNvSpPr>
            <a:spLocks noChangeArrowheads="1"/>
          </p:cNvSpPr>
          <p:nvPr/>
        </p:nvSpPr>
        <p:spPr bwMode="auto">
          <a:xfrm>
            <a:off x="3534251" y="4972876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P-</a:t>
            </a:r>
            <a:endParaRPr lang="en-US" dirty="0"/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3556476" y="5491338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P-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123758" y="4890137"/>
            <a:ext cx="3383280" cy="666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grpSp>
        <p:nvGrpSpPr>
          <p:cNvPr id="30774" name="Group 94"/>
          <p:cNvGrpSpPr>
            <a:grpSpLocks/>
          </p:cNvGrpSpPr>
          <p:nvPr/>
        </p:nvGrpSpPr>
        <p:grpSpPr bwMode="auto">
          <a:xfrm>
            <a:off x="2139950" y="4621213"/>
            <a:ext cx="6240463" cy="1292225"/>
            <a:chOff x="2525910" y="4231419"/>
            <a:chExt cx="6241032" cy="1291233"/>
          </a:xfrm>
        </p:grpSpPr>
        <p:sp>
          <p:nvSpPr>
            <p:cNvPr id="23579" name="TextBox 28"/>
            <p:cNvSpPr txBox="1">
              <a:spLocks noChangeArrowheads="1"/>
            </p:cNvSpPr>
            <p:nvPr/>
          </p:nvSpPr>
          <p:spPr bwMode="auto">
            <a:xfrm>
              <a:off x="6107328" y="4876800"/>
              <a:ext cx="2659614" cy="64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2"/>
                  </a:solidFill>
                </a:rPr>
                <a:t>H+ Implant Cleave Line in N+ or below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 flipV="1">
              <a:off x="6273546" y="4882289"/>
              <a:ext cx="0" cy="6938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2525910" y="5305331"/>
              <a:ext cx="3372157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81" name="Group 57"/>
            <p:cNvGrpSpPr>
              <a:grpSpLocks/>
            </p:cNvGrpSpPr>
            <p:nvPr/>
          </p:nvGrpSpPr>
          <p:grpSpPr bwMode="auto">
            <a:xfrm>
              <a:off x="2667210" y="4231419"/>
              <a:ext cx="3041928" cy="921689"/>
              <a:chOff x="2591010" y="4326669"/>
              <a:chExt cx="3041928" cy="92168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2134956" y="4790655"/>
                <a:ext cx="913698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2411204" y="4789068"/>
                <a:ext cx="912112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2704920" y="4789069"/>
                <a:ext cx="913698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3028800" y="4787482"/>
                <a:ext cx="912111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3217730" y="4787482"/>
                <a:ext cx="913698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3608288" y="4785896"/>
                <a:ext cx="912112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3959159" y="4785897"/>
                <a:ext cx="913698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4263987" y="4784309"/>
                <a:ext cx="912111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4567227" y="4784310"/>
                <a:ext cx="913698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4872054" y="4782723"/>
                <a:ext cx="912112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5175295" y="4782724"/>
                <a:ext cx="913698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7" name="Straight Arrow Connector 66"/>
          <p:cNvCxnSpPr/>
          <p:nvPr/>
        </p:nvCxnSpPr>
        <p:spPr bwMode="auto">
          <a:xfrm rot="16200000" flipH="1" flipV="1">
            <a:off x="5874544" y="2548731"/>
            <a:ext cx="0" cy="693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37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6AC48296-049D-4880-B33E-5770817515CB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16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76250" y="342900"/>
            <a:ext cx="8115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Step 3 </a:t>
            </a:r>
            <a:r>
              <a:rPr lang="en-US" sz="3200" b="1" dirty="0">
                <a:solidFill>
                  <a:srgbClr val="0073AE"/>
                </a:solidFill>
                <a:latin typeface="Arial Narrow" pitchFamily="34" charset="0"/>
              </a:rPr>
              <a:t>- Bond and Cleave: Flip Donor Wafer and Bond to Processed Device Wafer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619375" y="3810000"/>
            <a:ext cx="5111496" cy="18732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2695575" y="4424363"/>
            <a:ext cx="1773238" cy="13176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 bwMode="auto">
          <a:xfrm flipH="1">
            <a:off x="3879850" y="4556125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 bwMode="auto">
          <a:xfrm>
            <a:off x="5062538" y="4038600"/>
            <a:ext cx="2071687" cy="12858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 bwMode="auto">
          <a:xfrm>
            <a:off x="2990850" y="4038600"/>
            <a:ext cx="593725" cy="12858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 bwMode="auto">
          <a:xfrm flipH="1">
            <a:off x="6661150" y="4038600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 bwMode="auto">
          <a:xfrm>
            <a:off x="4173538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 bwMode="auto">
          <a:xfrm>
            <a:off x="5062538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4" name="Rectangle 83"/>
          <p:cNvSpPr/>
          <p:nvPr/>
        </p:nvSpPr>
        <p:spPr bwMode="auto">
          <a:xfrm>
            <a:off x="5653088" y="4424363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 bwMode="auto">
          <a:xfrm>
            <a:off x="5357813" y="4424363"/>
            <a:ext cx="1182687" cy="15716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 bwMode="auto">
          <a:xfrm>
            <a:off x="4767263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 bwMode="auto">
          <a:xfrm>
            <a:off x="7134225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 bwMode="auto">
          <a:xfrm>
            <a:off x="7134225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2811" name="Line 31"/>
          <p:cNvSpPr>
            <a:spLocks noChangeShapeType="1"/>
          </p:cNvSpPr>
          <p:nvPr/>
        </p:nvSpPr>
        <p:spPr bwMode="auto">
          <a:xfrm>
            <a:off x="2051050" y="2943225"/>
            <a:ext cx="5588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32"/>
          <p:cNvSpPr txBox="1">
            <a:spLocks noChangeArrowheads="1"/>
          </p:cNvSpPr>
          <p:nvPr/>
        </p:nvSpPr>
        <p:spPr bwMode="auto">
          <a:xfrm>
            <a:off x="476250" y="1633538"/>
            <a:ext cx="20383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66CC"/>
                </a:solidFill>
                <a:latin typeface="Arial Narrow" pitchFamily="34" charset="0"/>
              </a:rPr>
              <a:t>Cleave along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66CC"/>
                </a:solidFill>
                <a:latin typeface="Arial Narrow" pitchFamily="34" charset="0"/>
              </a:rPr>
              <a:t>H+ implant line </a:t>
            </a:r>
            <a:r>
              <a:rPr lang="en-US" sz="2000" kern="0" dirty="0">
                <a:solidFill>
                  <a:srgbClr val="0066CC"/>
                </a:solidFill>
                <a:latin typeface="Arial Narrow" pitchFamily="34" charset="0"/>
              </a:rPr>
              <a:t>using 400</a:t>
            </a:r>
            <a:r>
              <a:rPr lang="en-US" sz="2000" kern="0" baseline="30000" dirty="0">
                <a:solidFill>
                  <a:srgbClr val="0066CC"/>
                </a:solidFill>
                <a:latin typeface="Arial Narrow" pitchFamily="34" charset="0"/>
              </a:rPr>
              <a:t>o</a:t>
            </a:r>
            <a:r>
              <a:rPr lang="en-US" sz="2000" kern="0" dirty="0">
                <a:solidFill>
                  <a:srgbClr val="0066CC"/>
                </a:solidFill>
                <a:latin typeface="Arial Narrow" pitchFamily="34" charset="0"/>
              </a:rPr>
              <a:t>C  anneal or sideways  mechanical force.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0066CC"/>
                </a:solidFill>
                <a:latin typeface="Arial Narrow" pitchFamily="34" charset="0"/>
              </a:rPr>
              <a:t>Polish with CMP.</a:t>
            </a:r>
          </a:p>
          <a:p>
            <a:pPr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25621" name="AutoShape 28"/>
          <p:cNvSpPr>
            <a:spLocks noChangeAspect="1" noChangeArrowheads="1" noTextEdit="1"/>
          </p:cNvSpPr>
          <p:nvPr/>
        </p:nvSpPr>
        <p:spPr bwMode="auto">
          <a:xfrm>
            <a:off x="2705100" y="2400300"/>
            <a:ext cx="51149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4518025" y="2470150"/>
            <a:ext cx="20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5624" name="Rectangle 30"/>
          <p:cNvSpPr>
            <a:spLocks noChangeArrowheads="1"/>
          </p:cNvSpPr>
          <p:nvPr/>
        </p:nvSpPr>
        <p:spPr bwMode="auto">
          <a:xfrm flipV="1">
            <a:off x="2601912" y="3408364"/>
            <a:ext cx="5120640" cy="238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25625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983" flipV="1">
            <a:off x="2670175" y="2019300"/>
            <a:ext cx="5065713" cy="831850"/>
          </a:xfrm>
          <a:prstGeom prst="rect">
            <a:avLst/>
          </a:prstGeom>
          <a:noFill/>
          <a:ln w="19050">
            <a:solidFill>
              <a:srgbClr val="6761E5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626" name="Rectangle 34"/>
          <p:cNvSpPr>
            <a:spLocks noChangeArrowheads="1"/>
          </p:cNvSpPr>
          <p:nvPr/>
        </p:nvSpPr>
        <p:spPr bwMode="auto">
          <a:xfrm flipV="1">
            <a:off x="2601912" y="3048000"/>
            <a:ext cx="5120640" cy="349250"/>
          </a:xfrm>
          <a:prstGeom prst="rect">
            <a:avLst/>
          </a:prstGeom>
          <a:gradFill flip="none" rotWithShape="1">
            <a:gsLst>
              <a:gs pos="0">
                <a:srgbClr val="F010E0">
                  <a:tint val="66000"/>
                  <a:satMod val="160000"/>
                </a:srgbClr>
              </a:gs>
              <a:gs pos="50000">
                <a:srgbClr val="F010E0">
                  <a:tint val="44500"/>
                  <a:satMod val="160000"/>
                </a:srgbClr>
              </a:gs>
              <a:gs pos="100000">
                <a:srgbClr val="F010E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5627" name="Rectangle 36"/>
          <p:cNvSpPr>
            <a:spLocks noChangeArrowheads="1"/>
          </p:cNvSpPr>
          <p:nvPr/>
        </p:nvSpPr>
        <p:spPr bwMode="auto">
          <a:xfrm rot="10800000" flipV="1">
            <a:off x="4640263" y="3162300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</a:rPr>
              <a:t>N+</a:t>
            </a:r>
            <a:endParaRPr lang="en-US" b="1"/>
          </a:p>
        </p:txBody>
      </p:sp>
      <p:sp>
        <p:nvSpPr>
          <p:cNvPr id="25628" name="Rectangle 37"/>
          <p:cNvSpPr>
            <a:spLocks noChangeArrowheads="1"/>
          </p:cNvSpPr>
          <p:nvPr/>
        </p:nvSpPr>
        <p:spPr bwMode="auto">
          <a:xfrm rot="10800000" flipV="1">
            <a:off x="4892675" y="3433380"/>
            <a:ext cx="306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P-</a:t>
            </a:r>
            <a:endParaRPr lang="en-US" b="1" dirty="0"/>
          </a:p>
        </p:txBody>
      </p:sp>
      <p:sp>
        <p:nvSpPr>
          <p:cNvPr id="25629" name="Rectangle 39"/>
          <p:cNvSpPr>
            <a:spLocks noChangeArrowheads="1"/>
          </p:cNvSpPr>
          <p:nvPr/>
        </p:nvSpPr>
        <p:spPr bwMode="auto">
          <a:xfrm rot="10800000" flipV="1">
            <a:off x="4672013" y="2371725"/>
            <a:ext cx="920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Silicon</a:t>
            </a:r>
            <a:endParaRPr lang="en-US" b="1" dirty="0"/>
          </a:p>
        </p:txBody>
      </p:sp>
      <p:sp>
        <p:nvSpPr>
          <p:cNvPr id="32835" name="Line 31"/>
          <p:cNvSpPr>
            <a:spLocks noChangeShapeType="1"/>
          </p:cNvSpPr>
          <p:nvPr/>
        </p:nvSpPr>
        <p:spPr bwMode="auto">
          <a:xfrm flipV="1">
            <a:off x="2051050" y="3705225"/>
            <a:ext cx="550863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Text Box 32"/>
          <p:cNvSpPr txBox="1">
            <a:spLocks noChangeArrowheads="1"/>
          </p:cNvSpPr>
          <p:nvPr/>
        </p:nvSpPr>
        <p:spPr bwMode="auto">
          <a:xfrm>
            <a:off x="581025" y="3652838"/>
            <a:ext cx="16335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66CC"/>
                </a:solidFill>
                <a:latin typeface="Arial Narrow" pitchFamily="34" charset="0"/>
              </a:rPr>
              <a:t>SiO</a:t>
            </a:r>
            <a:r>
              <a:rPr lang="en-US" sz="2000" baseline="-25000">
                <a:solidFill>
                  <a:srgbClr val="0066CC"/>
                </a:solidFill>
                <a:latin typeface="Arial Narrow" pitchFamily="34" charset="0"/>
              </a:rPr>
              <a:t>2</a:t>
            </a:r>
            <a:r>
              <a:rPr lang="en-US" sz="2000">
                <a:solidFill>
                  <a:srgbClr val="0066CC"/>
                </a:solidFill>
                <a:latin typeface="Arial Narrow" pitchFamily="34" charset="0"/>
              </a:rPr>
              <a:t> bond layers on base and donor wafers (alignment not an issue with blanket wafers)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609850" y="3733800"/>
            <a:ext cx="5111496" cy="4762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7" name="Rectangle 96"/>
          <p:cNvSpPr/>
          <p:nvPr/>
        </p:nvSpPr>
        <p:spPr>
          <a:xfrm>
            <a:off x="2609850" y="3657600"/>
            <a:ext cx="5111496" cy="4762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4" name="Right Brace 33"/>
          <p:cNvSpPr/>
          <p:nvPr/>
        </p:nvSpPr>
        <p:spPr>
          <a:xfrm>
            <a:off x="7877175" y="3048000"/>
            <a:ext cx="228600" cy="609600"/>
          </a:xfrm>
          <a:prstGeom prst="rightBrace">
            <a:avLst/>
          </a:prstGeom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2846" name="TextBox 118"/>
          <p:cNvSpPr txBox="1">
            <a:spLocks noChangeArrowheads="1"/>
          </p:cNvSpPr>
          <p:nvPr/>
        </p:nvSpPr>
        <p:spPr bwMode="auto">
          <a:xfrm>
            <a:off x="8105775" y="3200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&lt;200nm</a:t>
            </a:r>
          </a:p>
        </p:txBody>
      </p:sp>
      <p:grpSp>
        <p:nvGrpSpPr>
          <p:cNvPr id="32847" name="Group 1"/>
          <p:cNvGrpSpPr>
            <a:grpSpLocks/>
          </p:cNvGrpSpPr>
          <p:nvPr/>
        </p:nvGrpSpPr>
        <p:grpSpPr bwMode="auto">
          <a:xfrm>
            <a:off x="2619375" y="4776788"/>
            <a:ext cx="5111750" cy="898525"/>
            <a:chOff x="2160589" y="1946671"/>
            <a:chExt cx="2990849" cy="922736"/>
          </a:xfrm>
        </p:grpSpPr>
        <p:sp>
          <p:nvSpPr>
            <p:cNvPr id="38" name="Rectangle 37"/>
            <p:cNvSpPr/>
            <p:nvPr/>
          </p:nvSpPr>
          <p:spPr>
            <a:xfrm>
              <a:off x="2160589" y="2203451"/>
              <a:ext cx="2990849" cy="6659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70114" y="2210595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25777" y="2210656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36989" y="2208336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75189" y="2201070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98739" y="2082403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46564" y="2082129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8738" y="1946671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46563" y="1946671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rapezoid 46"/>
            <p:cNvSpPr/>
            <p:nvPr/>
          </p:nvSpPr>
          <p:spPr>
            <a:xfrm rot="10800000">
              <a:off x="3425824" y="2208210"/>
              <a:ext cx="420687" cy="565797"/>
            </a:xfrm>
            <a:prstGeom prst="trapezoid">
              <a:avLst>
                <a:gd name="adj" fmla="val 340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18" name="Text Box 30"/>
          <p:cNvSpPr txBox="1">
            <a:spLocks noChangeArrowheads="1"/>
          </p:cNvSpPr>
          <p:nvPr/>
        </p:nvSpPr>
        <p:spPr bwMode="auto">
          <a:xfrm>
            <a:off x="5632450" y="5212762"/>
            <a:ext cx="20351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 Narrow" pitchFamily="34" charset="0"/>
              </a:rPr>
              <a:t>Processed Base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8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2DAE80B4-277F-42A3-981B-EB9F15A18749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17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28625" y="539750"/>
            <a:ext cx="8677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Step 4 </a:t>
            </a:r>
            <a:r>
              <a:rPr lang="en-US" sz="3200" b="1" dirty="0">
                <a:solidFill>
                  <a:srgbClr val="0073AE"/>
                </a:solidFill>
                <a:latin typeface="Arial Narrow" pitchFamily="34" charset="0"/>
              </a:rPr>
              <a:t>- Etch and Form Isolation and RCAT Gate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3295650" y="3763963"/>
            <a:ext cx="5105400" cy="390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 algn="ctr">
            <a:solidFill>
              <a:srgbClr val="89A4A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flipV="1">
            <a:off x="3295650" y="3468688"/>
            <a:ext cx="5105400" cy="304800"/>
          </a:xfrm>
          <a:prstGeom prst="rect">
            <a:avLst/>
          </a:prstGeom>
          <a:gradFill flip="none" rotWithShape="1">
            <a:gsLst>
              <a:gs pos="0">
                <a:srgbClr val="F010E0">
                  <a:tint val="66000"/>
                  <a:satMod val="160000"/>
                </a:srgbClr>
              </a:gs>
              <a:gs pos="50000">
                <a:srgbClr val="F010E0">
                  <a:tint val="44500"/>
                  <a:satMod val="160000"/>
                </a:srgbClr>
              </a:gs>
              <a:gs pos="100000">
                <a:srgbClr val="F010E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algn="ctr">
            <a:solidFill>
              <a:srgbClr val="89A4A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 flipV="1">
            <a:off x="3629025" y="3430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+N</a:t>
            </a:r>
          </a:p>
        </p:txBody>
      </p:sp>
      <p:sp>
        <p:nvSpPr>
          <p:cNvPr id="27655" name="TextBox 24"/>
          <p:cNvSpPr txBox="1">
            <a:spLocks noChangeArrowheads="1"/>
          </p:cNvSpPr>
          <p:nvPr/>
        </p:nvSpPr>
        <p:spPr bwMode="auto">
          <a:xfrm flipV="1">
            <a:off x="5429250" y="378777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4210050" y="377348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/>
              <a:t>P-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650" y="4154488"/>
            <a:ext cx="5105400" cy="19018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95650" y="4768850"/>
            <a:ext cx="1773238" cy="13176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>
          <a:xfrm flipH="1">
            <a:off x="4479925" y="4900613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5662613" y="4383088"/>
            <a:ext cx="2071687" cy="1285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3590925" y="4383088"/>
            <a:ext cx="593725" cy="1285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 flipH="1">
            <a:off x="7261225" y="4383088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>
          <a:xfrm>
            <a:off x="4773613" y="438308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>
          <a:xfrm>
            <a:off x="5662613" y="438308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4" name="Rectangle 83"/>
          <p:cNvSpPr/>
          <p:nvPr/>
        </p:nvSpPr>
        <p:spPr>
          <a:xfrm>
            <a:off x="6253163" y="4768850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>
          <a:xfrm>
            <a:off x="5957888" y="4768850"/>
            <a:ext cx="1182687" cy="15716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>
          <a:xfrm>
            <a:off x="5367338" y="476885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>
          <a:xfrm>
            <a:off x="7734300" y="476885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>
          <a:xfrm>
            <a:off x="7734300" y="438308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40" name="Flowchart: Delay 39"/>
          <p:cNvSpPr>
            <a:spLocks noChangeArrowheads="1"/>
          </p:cNvSpPr>
          <p:nvPr/>
        </p:nvSpPr>
        <p:spPr bwMode="auto">
          <a:xfrm rot="5400000">
            <a:off x="5924550" y="3354388"/>
            <a:ext cx="533400" cy="7620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74" name="Rectangle 25"/>
          <p:cNvSpPr>
            <a:spLocks noChangeArrowheads="1"/>
          </p:cNvSpPr>
          <p:nvPr/>
        </p:nvSpPr>
        <p:spPr bwMode="auto">
          <a:xfrm>
            <a:off x="5810250" y="3392488"/>
            <a:ext cx="762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25" name="Flowchart: Delay 24"/>
          <p:cNvSpPr>
            <a:spLocks noChangeArrowheads="1"/>
          </p:cNvSpPr>
          <p:nvPr/>
        </p:nvSpPr>
        <p:spPr bwMode="auto">
          <a:xfrm rot="5400000">
            <a:off x="5886450" y="3316288"/>
            <a:ext cx="609600" cy="6096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83" name="Text Box 32"/>
          <p:cNvSpPr txBox="1">
            <a:spLocks noChangeArrowheads="1"/>
          </p:cNvSpPr>
          <p:nvPr/>
        </p:nvSpPr>
        <p:spPr bwMode="auto">
          <a:xfrm>
            <a:off x="4860925" y="2700338"/>
            <a:ext cx="712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  <a:p>
            <a:r>
              <a:rPr lang="en-US" b="1">
                <a:latin typeface="Arial Narrow" pitchFamily="34" charset="0"/>
              </a:rPr>
              <a:t>Oxide</a:t>
            </a:r>
          </a:p>
        </p:txBody>
      </p:sp>
      <p:sp>
        <p:nvSpPr>
          <p:cNvPr id="34884" name="Text Box 36"/>
          <p:cNvSpPr txBox="1">
            <a:spLocks noChangeArrowheads="1"/>
          </p:cNvSpPr>
          <p:nvPr/>
        </p:nvSpPr>
        <p:spPr bwMode="auto">
          <a:xfrm>
            <a:off x="7613650" y="2700338"/>
            <a:ext cx="1073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Isolation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95650" y="4135438"/>
            <a:ext cx="5114925" cy="5715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4888" name="Rectangle 37"/>
          <p:cNvSpPr>
            <a:spLocks noChangeArrowheads="1"/>
          </p:cNvSpPr>
          <p:nvPr/>
        </p:nvSpPr>
        <p:spPr bwMode="auto">
          <a:xfrm>
            <a:off x="477838" y="1787525"/>
            <a:ext cx="5295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Litho patterning with features aligned to bottom layer</a:t>
            </a: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Etch shallow trench isolation (STI) and gate structures</a:t>
            </a: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Deposit SiO</a:t>
            </a:r>
            <a:r>
              <a:rPr lang="en-US" b="1" baseline="-25000">
                <a:solidFill>
                  <a:srgbClr val="0066CC"/>
                </a:solidFill>
                <a:latin typeface="Arial Narrow" pitchFamily="34" charset="0"/>
              </a:rPr>
              <a:t>2</a:t>
            </a:r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 in STI</a:t>
            </a: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Grow gate with ALD, etc. at low temp</a:t>
            </a:r>
          </a:p>
          <a:p>
            <a:r>
              <a:rPr lang="en-US" b="1">
                <a:solidFill>
                  <a:srgbClr val="0066CC"/>
                </a:solidFill>
                <a:latin typeface="Arial Narrow" pitchFamily="34" charset="0"/>
              </a:rPr>
              <a:t> (&lt;350º C oxide or high-K metal gate)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95650" y="4192588"/>
            <a:ext cx="5114925" cy="5715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41" name="Trapezoid 40"/>
          <p:cNvSpPr/>
          <p:nvPr/>
        </p:nvSpPr>
        <p:spPr>
          <a:xfrm rot="10800000">
            <a:off x="4752975" y="3459163"/>
            <a:ext cx="685800" cy="666750"/>
          </a:xfrm>
          <a:prstGeom prst="trapezoid">
            <a:avLst/>
          </a:prstGeom>
          <a:solidFill>
            <a:srgbClr val="239A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83" name="Text Box 30"/>
          <p:cNvSpPr txBox="1">
            <a:spLocks noChangeArrowheads="1"/>
          </p:cNvSpPr>
          <p:nvPr/>
        </p:nvSpPr>
        <p:spPr bwMode="auto">
          <a:xfrm>
            <a:off x="4886325" y="350678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/>
              <a:t>Ox</a:t>
            </a:r>
          </a:p>
        </p:txBody>
      </p:sp>
      <p:sp>
        <p:nvSpPr>
          <p:cNvPr id="42" name="Trapezoid 41"/>
          <p:cNvSpPr/>
          <p:nvPr/>
        </p:nvSpPr>
        <p:spPr>
          <a:xfrm rot="10800000">
            <a:off x="6972300" y="3478213"/>
            <a:ext cx="685800" cy="666750"/>
          </a:xfrm>
          <a:prstGeom prst="trapezoid">
            <a:avLst/>
          </a:prstGeom>
          <a:solidFill>
            <a:srgbClr val="239A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85" name="Text Box 30"/>
          <p:cNvSpPr txBox="1">
            <a:spLocks noChangeArrowheads="1"/>
          </p:cNvSpPr>
          <p:nvPr/>
        </p:nvSpPr>
        <p:spPr bwMode="auto">
          <a:xfrm>
            <a:off x="7105650" y="352583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/>
              <a:t>Ox</a:t>
            </a:r>
          </a:p>
        </p:txBody>
      </p:sp>
      <p:grpSp>
        <p:nvGrpSpPr>
          <p:cNvPr id="34904" name="Group 43"/>
          <p:cNvGrpSpPr>
            <a:grpSpLocks/>
          </p:cNvGrpSpPr>
          <p:nvPr/>
        </p:nvGrpSpPr>
        <p:grpSpPr bwMode="auto">
          <a:xfrm>
            <a:off x="5634038" y="2892425"/>
            <a:ext cx="1114425" cy="1162050"/>
            <a:chOff x="3962400" y="1903079"/>
            <a:chExt cx="1219200" cy="1221119"/>
          </a:xfrm>
        </p:grpSpPr>
        <p:sp>
          <p:nvSpPr>
            <p:cNvPr id="45" name="Flowchart: Delay 44"/>
            <p:cNvSpPr/>
            <p:nvPr/>
          </p:nvSpPr>
          <p:spPr>
            <a:xfrm rot="5400000">
              <a:off x="4115057" y="2210489"/>
              <a:ext cx="913887" cy="913532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7" name="Flowchart: Delay 46"/>
            <p:cNvSpPr/>
            <p:nvPr/>
          </p:nvSpPr>
          <p:spPr>
            <a:xfrm rot="5400000">
              <a:off x="4186534" y="2229198"/>
              <a:ext cx="770930" cy="666912"/>
            </a:xfrm>
            <a:prstGeom prst="flowChartDelay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1903079"/>
              <a:ext cx="1219200" cy="3051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27687" name="Text Box 30"/>
          <p:cNvSpPr txBox="1">
            <a:spLocks noChangeArrowheads="1"/>
          </p:cNvSpPr>
          <p:nvPr/>
        </p:nvSpPr>
        <p:spPr bwMode="auto">
          <a:xfrm>
            <a:off x="5833300" y="3229974"/>
            <a:ext cx="68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Gate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688" name="Line 31"/>
          <p:cNvSpPr>
            <a:spLocks noChangeShapeType="1"/>
          </p:cNvSpPr>
          <p:nvPr/>
        </p:nvSpPr>
        <p:spPr bwMode="auto">
          <a:xfrm>
            <a:off x="5381625" y="3268663"/>
            <a:ext cx="561975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911" name="TextBox 118"/>
          <p:cNvSpPr txBox="1">
            <a:spLocks noChangeArrowheads="1"/>
          </p:cNvSpPr>
          <p:nvPr/>
        </p:nvSpPr>
        <p:spPr bwMode="auto">
          <a:xfrm>
            <a:off x="614363" y="3735388"/>
            <a:ext cx="21526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>
                <a:latin typeface="Arial Narrow" pitchFamily="34" charset="0"/>
              </a:rPr>
              <a:t>Advantage: </a:t>
            </a:r>
            <a:r>
              <a:rPr lang="en-US">
                <a:latin typeface="Arial Narrow" pitchFamily="34" charset="0"/>
              </a:rPr>
              <a:t>Thinned donor wafer is transparent to litho, enabling direct alignment to device wafer alignment marks: no indirect alignment</a:t>
            </a:r>
            <a:r>
              <a:rPr lang="en-US" sz="1200"/>
              <a:t>.</a:t>
            </a:r>
          </a:p>
        </p:txBody>
      </p:sp>
      <p:grpSp>
        <p:nvGrpSpPr>
          <p:cNvPr id="34912" name="Group 1"/>
          <p:cNvGrpSpPr>
            <a:grpSpLocks/>
          </p:cNvGrpSpPr>
          <p:nvPr/>
        </p:nvGrpSpPr>
        <p:grpSpPr bwMode="auto">
          <a:xfrm>
            <a:off x="3303588" y="5157788"/>
            <a:ext cx="5097462" cy="898525"/>
            <a:chOff x="5429250" y="1679178"/>
            <a:chExt cx="2990849" cy="922736"/>
          </a:xfrm>
        </p:grpSpPr>
        <p:sp>
          <p:nvSpPr>
            <p:cNvPr id="49" name="Rectangle 48"/>
            <p:cNvSpPr/>
            <p:nvPr/>
          </p:nvSpPr>
          <p:spPr>
            <a:xfrm>
              <a:off x="5429250" y="1935958"/>
              <a:ext cx="2990849" cy="6659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38775" y="1943102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94438" y="1943163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05650" y="1940843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943850" y="1933577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7400" y="1814910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15225" y="1814636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67399" y="1679178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15224" y="1679178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rapezoid 57"/>
            <p:cNvSpPr/>
            <p:nvPr/>
          </p:nvSpPr>
          <p:spPr>
            <a:xfrm rot="10800000">
              <a:off x="6694485" y="1940719"/>
              <a:ext cx="420687" cy="597111"/>
            </a:xfrm>
            <a:prstGeom prst="trapezoid">
              <a:avLst>
                <a:gd name="adj" fmla="val 340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6264903" y="5624578"/>
            <a:ext cx="20351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 Narrow" pitchFamily="34" charset="0"/>
              </a:rPr>
              <a:t>Processed Base IC</a:t>
            </a:r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 flipH="1">
            <a:off x="7348537" y="3068637"/>
            <a:ext cx="519113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2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2DD2752-BA44-4377-BC67-2F2C61019CBD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18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41" name="Flowchart: Delay 40"/>
          <p:cNvSpPr/>
          <p:nvPr/>
        </p:nvSpPr>
        <p:spPr bwMode="auto">
          <a:xfrm rot="5400000">
            <a:off x="4894263" y="3397250"/>
            <a:ext cx="869950" cy="835025"/>
          </a:xfrm>
          <a:prstGeom prst="flowChartDelay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292100" y="488950"/>
            <a:ext cx="8362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Step 5 </a:t>
            </a:r>
            <a:r>
              <a:rPr lang="en-US" sz="3200" b="1" dirty="0">
                <a:solidFill>
                  <a:srgbClr val="0073AE"/>
                </a:solidFill>
                <a:latin typeface="Arial Narrow" pitchFamily="34" charset="0"/>
              </a:rPr>
              <a:t>– Etch Contacts/</a:t>
            </a:r>
            <a:r>
              <a:rPr lang="en-US" sz="3200" b="1" dirty="0" err="1">
                <a:solidFill>
                  <a:srgbClr val="0073AE"/>
                </a:solidFill>
                <a:latin typeface="Arial Narrow" pitchFamily="34" charset="0"/>
              </a:rPr>
              <a:t>Vias</a:t>
            </a:r>
            <a:r>
              <a:rPr lang="en-US" sz="3200" b="1" dirty="0">
                <a:solidFill>
                  <a:srgbClr val="0073AE"/>
                </a:solidFill>
                <a:latin typeface="Arial Narrow" pitchFamily="34" charset="0"/>
              </a:rPr>
              <a:t> to Contact the RCAT</a:t>
            </a:r>
          </a:p>
        </p:txBody>
      </p:sp>
      <p:grpSp>
        <p:nvGrpSpPr>
          <p:cNvPr id="36871" name="Group 36"/>
          <p:cNvGrpSpPr>
            <a:grpSpLocks/>
          </p:cNvGrpSpPr>
          <p:nvPr/>
        </p:nvGrpSpPr>
        <p:grpSpPr bwMode="auto">
          <a:xfrm>
            <a:off x="2417763" y="2795588"/>
            <a:ext cx="5105400" cy="3352800"/>
            <a:chOff x="1536" y="1536"/>
            <a:chExt cx="3216" cy="2112"/>
          </a:xfrm>
        </p:grpSpPr>
        <p:sp>
          <p:nvSpPr>
            <p:cNvPr id="59" name="Rectangle 58"/>
            <p:cNvSpPr/>
            <p:nvPr/>
          </p:nvSpPr>
          <p:spPr>
            <a:xfrm>
              <a:off x="1536" y="1536"/>
              <a:ext cx="3216" cy="43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flipV="1">
              <a:off x="1536" y="2160"/>
              <a:ext cx="3216" cy="2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25400" algn="ctr">
              <a:solidFill>
                <a:srgbClr val="89A4A7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flipV="1">
              <a:off x="1536" y="1968"/>
              <a:ext cx="3216" cy="192"/>
            </a:xfrm>
            <a:prstGeom prst="rect">
              <a:avLst/>
            </a:prstGeom>
            <a:gradFill flip="none" rotWithShape="1">
              <a:gsLst>
                <a:gs pos="0">
                  <a:srgbClr val="F010E0">
                    <a:tint val="66000"/>
                    <a:satMod val="160000"/>
                  </a:srgbClr>
                </a:gs>
                <a:gs pos="50000">
                  <a:srgbClr val="F010E0">
                    <a:tint val="44500"/>
                    <a:satMod val="160000"/>
                  </a:srgbClr>
                </a:gs>
                <a:gs pos="100000">
                  <a:srgbClr val="F010E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5400" algn="ctr">
              <a:solidFill>
                <a:srgbClr val="89A4A7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9711" name="TextBox 26"/>
            <p:cNvSpPr txBox="1">
              <a:spLocks noChangeArrowheads="1"/>
            </p:cNvSpPr>
            <p:nvPr/>
          </p:nvSpPr>
          <p:spPr bwMode="auto">
            <a:xfrm flipV="1">
              <a:off x="1728" y="19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/>
                <a:t>+N</a:t>
              </a:r>
            </a:p>
          </p:txBody>
        </p:sp>
        <p:sp>
          <p:nvSpPr>
            <p:cNvPr id="29712" name="TextBox 24"/>
            <p:cNvSpPr txBox="1">
              <a:spLocks noChangeArrowheads="1"/>
            </p:cNvSpPr>
            <p:nvPr/>
          </p:nvSpPr>
          <p:spPr bwMode="auto">
            <a:xfrm flipV="1">
              <a:off x="2880" y="216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9713" name="Straight Connector 22"/>
            <p:cNvCxnSpPr>
              <a:cxnSpLocks noChangeShapeType="1"/>
            </p:cNvCxnSpPr>
            <p:nvPr/>
          </p:nvCxnSpPr>
          <p:spPr bwMode="auto">
            <a:xfrm flipV="1">
              <a:off x="1536" y="1968"/>
              <a:ext cx="3216" cy="1"/>
            </a:xfrm>
            <a:prstGeom prst="line">
              <a:avLst/>
            </a:prstGeom>
            <a:noFill/>
            <a:ln w="25400" algn="ctr">
              <a:solidFill>
                <a:srgbClr val="89A4A7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29714" name="Text Box 8"/>
            <p:cNvSpPr txBox="1">
              <a:spLocks noChangeArrowheads="1"/>
            </p:cNvSpPr>
            <p:nvPr/>
          </p:nvSpPr>
          <p:spPr bwMode="auto">
            <a:xfrm>
              <a:off x="2112" y="2160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/>
                <a:t>P-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36" y="2400"/>
              <a:ext cx="3216" cy="1248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36" y="2787"/>
              <a:ext cx="1117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2282" y="2870"/>
              <a:ext cx="112" cy="1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27" y="2544"/>
              <a:ext cx="1305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22" y="2544"/>
              <a:ext cx="374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0" name="Rectangle 79"/>
            <p:cNvSpPr/>
            <p:nvPr/>
          </p:nvSpPr>
          <p:spPr>
            <a:xfrm flipH="1">
              <a:off x="4034" y="2544"/>
              <a:ext cx="110" cy="4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6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2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99" y="2787"/>
              <a:ext cx="188" cy="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13" y="2787"/>
              <a:ext cx="745" cy="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41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332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32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Flowchart: Delay 24"/>
            <p:cNvSpPr>
              <a:spLocks noChangeArrowheads="1"/>
            </p:cNvSpPr>
            <p:nvPr/>
          </p:nvSpPr>
          <p:spPr bwMode="auto">
            <a:xfrm rot="5400000">
              <a:off x="3232" y="1932"/>
              <a:ext cx="245" cy="325"/>
            </a:xfrm>
            <a:prstGeom prst="flowChartDelay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" name="Rectangle 86"/>
            <p:cNvSpPr/>
            <p:nvPr/>
          </p:nvSpPr>
          <p:spPr>
            <a:xfrm>
              <a:off x="3272" y="1552"/>
              <a:ext cx="181" cy="23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86"/>
            <p:cNvSpPr/>
            <p:nvPr/>
          </p:nvSpPr>
          <p:spPr>
            <a:xfrm>
              <a:off x="3696" y="1536"/>
              <a:ext cx="144" cy="43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86"/>
            <p:cNvSpPr/>
            <p:nvPr/>
          </p:nvSpPr>
          <p:spPr>
            <a:xfrm>
              <a:off x="2880" y="1536"/>
              <a:ext cx="144" cy="43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29" name="Text Box 23"/>
            <p:cNvSpPr txBox="1">
              <a:spLocks noChangeArrowheads="1"/>
            </p:cNvSpPr>
            <p:nvPr/>
          </p:nvSpPr>
          <p:spPr bwMode="auto">
            <a:xfrm>
              <a:off x="3370" y="3372"/>
              <a:ext cx="128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latin typeface="Arial Narrow" pitchFamily="34" charset="0"/>
                </a:rPr>
                <a:t>Processed Base IC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414588" y="4171950"/>
            <a:ext cx="4024312" cy="4603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6661150" y="4162425"/>
            <a:ext cx="828675" cy="4762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6878" name="Rectangle 38"/>
          <p:cNvSpPr>
            <a:spLocks noChangeArrowheads="1"/>
          </p:cNvSpPr>
          <p:nvPr/>
        </p:nvSpPr>
        <p:spPr bwMode="auto">
          <a:xfrm>
            <a:off x="476250" y="1866900"/>
            <a:ext cx="8210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>
                <a:solidFill>
                  <a:srgbClr val="0066CC"/>
                </a:solidFill>
                <a:latin typeface="Arial Narrow" pitchFamily="34" charset="0"/>
              </a:rPr>
              <a:t>Complete transistors, interconnect wires  on ‘donor’ wafer layers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i="1">
                <a:solidFill>
                  <a:srgbClr val="0066CC"/>
                </a:solidFill>
                <a:latin typeface="Arial Narrow" pitchFamily="34" charset="0"/>
              </a:rPr>
              <a:t>Etch and fill connecting contacts and vias from top layer aligned to bottom layer</a:t>
            </a:r>
          </a:p>
        </p:txBody>
      </p:sp>
      <p:pic>
        <p:nvPicPr>
          <p:cNvPr id="29705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850" y="3474721"/>
            <a:ext cx="723900" cy="70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3448595"/>
            <a:ext cx="723900" cy="7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7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7313" y="2801788"/>
            <a:ext cx="266700" cy="15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6882" name="Group 42"/>
          <p:cNvGrpSpPr>
            <a:grpSpLocks/>
          </p:cNvGrpSpPr>
          <p:nvPr/>
        </p:nvGrpSpPr>
        <p:grpSpPr bwMode="auto">
          <a:xfrm>
            <a:off x="2433638" y="5170488"/>
            <a:ext cx="5108575" cy="977900"/>
            <a:chOff x="5429250" y="1679178"/>
            <a:chExt cx="2990849" cy="922736"/>
          </a:xfrm>
        </p:grpSpPr>
        <p:sp>
          <p:nvSpPr>
            <p:cNvPr id="44" name="Rectangle 43"/>
            <p:cNvSpPr/>
            <p:nvPr/>
          </p:nvSpPr>
          <p:spPr>
            <a:xfrm>
              <a:off x="5429250" y="1935958"/>
              <a:ext cx="2990849" cy="6659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38775" y="1943102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94438" y="1943163"/>
              <a:ext cx="409575" cy="1357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05650" y="1940843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43850" y="1933577"/>
              <a:ext cx="409575" cy="135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1814910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15225" y="1814636"/>
              <a:ext cx="409575" cy="1357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7399" y="1679178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15224" y="1679178"/>
              <a:ext cx="409575" cy="135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 rot="10800000">
              <a:off x="6694485" y="1940719"/>
              <a:ext cx="420687" cy="597111"/>
            </a:xfrm>
            <a:prstGeom prst="trapezoid">
              <a:avLst>
                <a:gd name="adj" fmla="val 340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5447117" y="5710193"/>
            <a:ext cx="20351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 Narrow" pitchFamily="34" charset="0"/>
              </a:rPr>
              <a:t>Processed Base IC</a:t>
            </a:r>
          </a:p>
        </p:txBody>
      </p:sp>
      <p:grpSp>
        <p:nvGrpSpPr>
          <p:cNvPr id="36886" name="Group 43"/>
          <p:cNvGrpSpPr>
            <a:grpSpLocks/>
          </p:cNvGrpSpPr>
          <p:nvPr/>
        </p:nvGrpSpPr>
        <p:grpSpPr bwMode="auto">
          <a:xfrm>
            <a:off x="4846638" y="3108325"/>
            <a:ext cx="927100" cy="868363"/>
            <a:chOff x="3962400" y="1903079"/>
            <a:chExt cx="1219200" cy="1221119"/>
          </a:xfrm>
        </p:grpSpPr>
        <p:sp>
          <p:nvSpPr>
            <p:cNvPr id="56" name="Flowchart: Delay 55"/>
            <p:cNvSpPr/>
            <p:nvPr/>
          </p:nvSpPr>
          <p:spPr>
            <a:xfrm rot="5400000">
              <a:off x="4115057" y="2210489"/>
              <a:ext cx="913887" cy="913532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7" name="Flowchart: Delay 56"/>
            <p:cNvSpPr/>
            <p:nvPr/>
          </p:nvSpPr>
          <p:spPr>
            <a:xfrm rot="5400000">
              <a:off x="4186534" y="2229198"/>
              <a:ext cx="770930" cy="666912"/>
            </a:xfrm>
            <a:prstGeom prst="flowChartDelay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62400" y="1903079"/>
              <a:ext cx="1219200" cy="3051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6153150"/>
            <a:ext cx="21717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Compare 2D and 3D-IC versions of the same logic core with IntSim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 err="1">
                <a:solidFill>
                  <a:srgbClr val="0073AE"/>
                </a:solidFill>
                <a:latin typeface="+mj-lt"/>
                <a:cs typeface="Arial" pitchFamily="34" charset="0"/>
              </a:rPr>
              <a:t>MonolithIC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</a:rPr>
              <a:t> 3D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304BB843-92BB-477A-8B47-2518D6244C0D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19</a:t>
            </a:fld>
            <a:endParaRPr lang="en-US" sz="1000">
              <a:latin typeface="+mj-lt"/>
              <a:cs typeface="Arial" pitchFamily="34" charset="0"/>
            </a:endParaRPr>
          </a:p>
        </p:txBody>
      </p:sp>
      <p:graphicFrame>
        <p:nvGraphicFramePr>
          <p:cNvPr id="84031" name="Group 63"/>
          <p:cNvGraphicFramePr>
            <a:graphicFrameLocks noGrp="1"/>
          </p:cNvGraphicFramePr>
          <p:nvPr/>
        </p:nvGraphicFramePr>
        <p:xfrm>
          <a:off x="447675" y="1649413"/>
          <a:ext cx="8239125" cy="5046662"/>
        </p:xfrm>
        <a:graphic>
          <a:graphicData uri="http://schemas.openxmlformats.org/drawingml/2006/table">
            <a:tbl>
              <a:tblPr/>
              <a:tblGrid>
                <a:gridCol w="2312988"/>
                <a:gridCol w="1612900"/>
                <a:gridCol w="1552575"/>
                <a:gridCol w="2760662"/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22nm node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600MHz logic core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2D-IC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 Device Layers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Comments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Metal Levels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Average Wire Length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6um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3.1um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Av. Gate Size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 W/L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 W/L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Since less wire cap. to drive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Die Size (active silicon area)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50mm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24mm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3D-IC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Wingdings" pitchFamily="2" charset="2"/>
                        </a:rPr>
                        <a:t> Shorter wires  smaller gates  lower die area  wires even shorter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3D-IC footprint = 12mm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33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Power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Logic = 0.21W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Logic = 0.1W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Due to smaller Gate Size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Reps. = 0.17W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Reps. = 0.04W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Due to shorter wires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Wires = 0.87W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Wires = 0.44W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Due to shorter wires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Clock = 0.33W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Clock = 0.19W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Due to less wire cap. to drive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Total = 1.6W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Total = 0.8W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How get single crystal silicon layers at less than 400</a:t>
            </a:r>
            <a:r>
              <a:rPr lang="en-US" sz="2400" baseline="30000" smtClean="0"/>
              <a:t>o</a:t>
            </a:r>
            <a:r>
              <a:rPr lang="en-US" sz="2400" smtClean="0"/>
              <a:t>C</a:t>
            </a:r>
            <a:br>
              <a:rPr lang="en-US" sz="2400" smtClean="0"/>
            </a:br>
            <a:r>
              <a:rPr lang="en-US" sz="2400" smtClean="0"/>
              <a:t>(Required for stacking atop copper/low 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C6B6C-4B70-4BFD-A7D9-D61EBB1B6B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SoC Device Architecture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Pull out the memory to the second layer</a:t>
            </a:r>
          </a:p>
          <a:p>
            <a:pPr lvl="1"/>
            <a:r>
              <a:rPr lang="en-US" smtClean="0">
                <a:cs typeface="Arial" charset="0"/>
              </a:rPr>
              <a:t>50% of SoC is embedded memory, 50% of the logic area is due to gate sizing buffers and repeaters.</a:t>
            </a:r>
          </a:p>
          <a:p>
            <a:pPr lvl="2"/>
            <a:r>
              <a:rPr lang="en-US" smtClean="0">
                <a:cs typeface="Arial" charset="0"/>
              </a:rPr>
              <a:t>=&gt; Base layer 25%, just the logic</a:t>
            </a:r>
          </a:p>
          <a:p>
            <a:pPr lvl="2"/>
            <a:r>
              <a:rPr lang="en-US" smtClean="0">
                <a:cs typeface="Arial" charset="0"/>
              </a:rPr>
              <a:t>=&gt; 2</a:t>
            </a:r>
            <a:r>
              <a:rPr lang="en-US" baseline="30000" smtClean="0">
                <a:cs typeface="Arial" charset="0"/>
              </a:rPr>
              <a:t>nd</a:t>
            </a:r>
            <a:r>
              <a:rPr lang="en-US" smtClean="0">
                <a:cs typeface="Arial" charset="0"/>
              </a:rPr>
              <a:t> layer eDRAM with stack capacitor</a:t>
            </a:r>
          </a:p>
          <a:p>
            <a:pPr lvl="1"/>
            <a:r>
              <a:rPr lang="en-US" smtClean="0">
                <a:cs typeface="Arial" charset="0"/>
              </a:rPr>
              <a:t>25% of the area of eDRAM (1T) needs to replace 50% of the equivalent SRAM</a:t>
            </a:r>
          </a:p>
          <a:p>
            <a:pPr lvl="2"/>
            <a:r>
              <a:rPr lang="en-US" smtClean="0">
                <a:cs typeface="Arial" charset="0"/>
              </a:rPr>
              <a:t>1T vs. ½ of 6T ~ 1:3, could be used for:</a:t>
            </a:r>
          </a:p>
          <a:p>
            <a:pPr lvl="3"/>
            <a:r>
              <a:rPr lang="en-US" smtClean="0">
                <a:cs typeface="Arial" charset="0"/>
              </a:rPr>
              <a:t>Use older node for the eDRAM, with optional additional port for independent refresh</a:t>
            </a:r>
          </a:p>
          <a:p>
            <a:pPr lvl="2"/>
            <a:r>
              <a:rPr lang="en-US" smtClean="0">
                <a:cs typeface="Arial" charset="0"/>
              </a:rPr>
              <a:t>Additional advantage for dedicated layer of eDRAM</a:t>
            </a:r>
          </a:p>
          <a:p>
            <a:pPr lvl="3"/>
            <a:r>
              <a:rPr lang="en-US" smtClean="0">
                <a:cs typeface="Arial" charset="0"/>
              </a:rPr>
              <a:t>Optimized process</a:t>
            </a:r>
          </a:p>
          <a:p>
            <a:pPr lvl="3"/>
            <a:r>
              <a:rPr lang="en-US" smtClean="0">
                <a:cs typeface="Arial" charset="0"/>
              </a:rPr>
              <a:t>Only 3 metal layers, no die area wasted on loigic 10 metal layers</a:t>
            </a:r>
          </a:p>
          <a:p>
            <a:pPr lvl="3"/>
            <a:r>
              <a:rPr lang="en-US" smtClean="0">
                <a:cs typeface="Arial" charset="0"/>
              </a:rPr>
              <a:t>Repetitive memory structure – easy for litho and fab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74638"/>
            <a:ext cx="8629650" cy="1143000"/>
          </a:xfrm>
        </p:spPr>
        <p:txBody>
          <a:bodyPr/>
          <a:lstStyle/>
          <a:p>
            <a:r>
              <a:rPr lang="en-US" sz="4000" smtClean="0"/>
              <a:t>2D SoC to Monolithic 3D </a:t>
            </a:r>
            <a:br>
              <a:rPr lang="en-US" sz="4000" smtClean="0"/>
            </a:br>
            <a:r>
              <a:rPr lang="en-US" sz="3200" smtClean="0"/>
              <a:t>(eDRAM on top of Logic)</a:t>
            </a: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892175" y="23447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2D SoC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862013" y="4902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3D SoC</a:t>
            </a:r>
          </a:p>
        </p:txBody>
      </p:sp>
      <p:grpSp>
        <p:nvGrpSpPr>
          <p:cNvPr id="40964" name="Group 30"/>
          <p:cNvGrpSpPr>
            <a:grpSpLocks/>
          </p:cNvGrpSpPr>
          <p:nvPr/>
        </p:nvGrpSpPr>
        <p:grpSpPr bwMode="auto">
          <a:xfrm>
            <a:off x="1965325" y="4786313"/>
            <a:ext cx="2228850" cy="1593850"/>
            <a:chOff x="1238" y="3015"/>
            <a:chExt cx="1404" cy="1004"/>
          </a:xfrm>
        </p:grpSpPr>
        <p:grpSp>
          <p:nvGrpSpPr>
            <p:cNvPr id="40982" name="Group 15"/>
            <p:cNvGrpSpPr>
              <a:grpSpLocks/>
            </p:cNvGrpSpPr>
            <p:nvPr/>
          </p:nvGrpSpPr>
          <p:grpSpPr bwMode="auto">
            <a:xfrm>
              <a:off x="1457" y="3015"/>
              <a:ext cx="1185" cy="880"/>
              <a:chOff x="1457" y="2841"/>
              <a:chExt cx="1185" cy="880"/>
            </a:xfrm>
          </p:grpSpPr>
          <p:grpSp>
            <p:nvGrpSpPr>
              <p:cNvPr id="40990" name="Group 13"/>
              <p:cNvGrpSpPr>
                <a:grpSpLocks/>
              </p:cNvGrpSpPr>
              <p:nvPr/>
            </p:nvGrpSpPr>
            <p:grpSpPr bwMode="auto">
              <a:xfrm>
                <a:off x="1457" y="3080"/>
                <a:ext cx="663" cy="641"/>
                <a:chOff x="2109" y="1712"/>
                <a:chExt cx="3077" cy="1659"/>
              </a:xfrm>
            </p:grpSpPr>
            <p:grpSp>
              <p:nvGrpSpPr>
                <p:cNvPr id="40992" name="Group 9"/>
                <p:cNvGrpSpPr>
                  <a:grpSpLocks/>
                </p:cNvGrpSpPr>
                <p:nvPr/>
              </p:nvGrpSpPr>
              <p:grpSpPr bwMode="auto">
                <a:xfrm>
                  <a:off x="2109" y="1712"/>
                  <a:ext cx="3077" cy="895"/>
                  <a:chOff x="2109" y="1712"/>
                  <a:chExt cx="3077" cy="895"/>
                </a:xfrm>
              </p:grpSpPr>
              <p:pic>
                <p:nvPicPr>
                  <p:cNvPr id="4099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flipH="1">
                    <a:off x="3644" y="1712"/>
                    <a:ext cx="1542" cy="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99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109" y="1713"/>
                    <a:ext cx="1542" cy="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0993" name="Group 10"/>
                <p:cNvGrpSpPr>
                  <a:grpSpLocks/>
                </p:cNvGrpSpPr>
                <p:nvPr/>
              </p:nvGrpSpPr>
              <p:grpSpPr bwMode="auto">
                <a:xfrm flipV="1">
                  <a:off x="2109" y="2476"/>
                  <a:ext cx="3077" cy="895"/>
                  <a:chOff x="2109" y="1712"/>
                  <a:chExt cx="3077" cy="895"/>
                </a:xfrm>
              </p:grpSpPr>
              <p:pic>
                <p:nvPicPr>
                  <p:cNvPr id="40994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flipH="1">
                    <a:off x="3644" y="1712"/>
                    <a:ext cx="1542" cy="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995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109" y="1713"/>
                    <a:ext cx="1542" cy="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40991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96" y="2841"/>
                <a:ext cx="746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0983" name="Group 24"/>
            <p:cNvGrpSpPr>
              <a:grpSpLocks/>
            </p:cNvGrpSpPr>
            <p:nvPr/>
          </p:nvGrpSpPr>
          <p:grpSpPr bwMode="auto">
            <a:xfrm>
              <a:off x="1392" y="3264"/>
              <a:ext cx="0" cy="627"/>
              <a:chOff x="1392" y="3264"/>
              <a:chExt cx="0" cy="627"/>
            </a:xfrm>
          </p:grpSpPr>
          <p:sp>
            <p:nvSpPr>
              <p:cNvPr id="40988" name="Line 22"/>
              <p:cNvSpPr>
                <a:spLocks noChangeShapeType="1"/>
              </p:cNvSpPr>
              <p:nvPr/>
            </p:nvSpPr>
            <p:spPr bwMode="auto">
              <a:xfrm>
                <a:off x="1392" y="3264"/>
                <a:ext cx="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9" name="Line 23"/>
              <p:cNvSpPr>
                <a:spLocks noChangeShapeType="1"/>
              </p:cNvSpPr>
              <p:nvPr/>
            </p:nvSpPr>
            <p:spPr bwMode="auto">
              <a:xfrm flipV="1">
                <a:off x="1392" y="3633"/>
                <a:ext cx="0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4" name="Line 26"/>
            <p:cNvSpPr>
              <a:spLocks noChangeShapeType="1"/>
            </p:cNvSpPr>
            <p:nvPr/>
          </p:nvSpPr>
          <p:spPr bwMode="auto">
            <a:xfrm rot="5400000" flipV="1">
              <a:off x="1560" y="3854"/>
              <a:ext cx="0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7"/>
            <p:cNvSpPr>
              <a:spLocks noChangeShapeType="1"/>
            </p:cNvSpPr>
            <p:nvPr/>
          </p:nvSpPr>
          <p:spPr bwMode="auto">
            <a:xfrm rot="16200000" flipV="1">
              <a:off x="2000" y="3844"/>
              <a:ext cx="3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Text Box 28"/>
            <p:cNvSpPr txBox="1">
              <a:spLocks noChangeArrowheads="1"/>
            </p:cNvSpPr>
            <p:nvPr/>
          </p:nvSpPr>
          <p:spPr bwMode="auto">
            <a:xfrm>
              <a:off x="1640" y="3884"/>
              <a:ext cx="2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7mm</a:t>
              </a:r>
            </a:p>
          </p:txBody>
        </p:sp>
        <p:sp>
          <p:nvSpPr>
            <p:cNvPr id="40987" name="Text Box 29"/>
            <p:cNvSpPr txBox="1">
              <a:spLocks noChangeArrowheads="1"/>
            </p:cNvSpPr>
            <p:nvPr/>
          </p:nvSpPr>
          <p:spPr bwMode="auto">
            <a:xfrm>
              <a:off x="1238" y="3506"/>
              <a:ext cx="2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7mm</a:t>
              </a:r>
            </a:p>
          </p:txBody>
        </p:sp>
      </p:grpSp>
      <p:grpSp>
        <p:nvGrpSpPr>
          <p:cNvPr id="40965" name="Group 32"/>
          <p:cNvGrpSpPr>
            <a:grpSpLocks/>
          </p:cNvGrpSpPr>
          <p:nvPr/>
        </p:nvGrpSpPr>
        <p:grpSpPr bwMode="auto">
          <a:xfrm>
            <a:off x="2209800" y="5181600"/>
            <a:ext cx="0" cy="995363"/>
            <a:chOff x="1392" y="3264"/>
            <a:chExt cx="0" cy="627"/>
          </a:xfrm>
        </p:grpSpPr>
        <p:sp>
          <p:nvSpPr>
            <p:cNvPr id="40980" name="Line 33"/>
            <p:cNvSpPr>
              <a:spLocks noChangeShapeType="1"/>
            </p:cNvSpPr>
            <p:nvPr/>
          </p:nvSpPr>
          <p:spPr bwMode="auto">
            <a:xfrm>
              <a:off x="1392" y="3264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34"/>
            <p:cNvSpPr>
              <a:spLocks noChangeShapeType="1"/>
            </p:cNvSpPr>
            <p:nvPr/>
          </p:nvSpPr>
          <p:spPr bwMode="auto">
            <a:xfrm flipV="1">
              <a:off x="1392" y="3633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Text Box 38"/>
          <p:cNvSpPr txBox="1">
            <a:spLocks noChangeArrowheads="1"/>
          </p:cNvSpPr>
          <p:nvPr/>
        </p:nvSpPr>
        <p:spPr bwMode="auto">
          <a:xfrm>
            <a:off x="1798638" y="2727325"/>
            <a:ext cx="466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14mm</a:t>
            </a:r>
          </a:p>
        </p:txBody>
      </p:sp>
      <p:grpSp>
        <p:nvGrpSpPr>
          <p:cNvPr id="40967" name="Group 40"/>
          <p:cNvGrpSpPr>
            <a:grpSpLocks/>
          </p:cNvGrpSpPr>
          <p:nvPr/>
        </p:nvGrpSpPr>
        <p:grpSpPr bwMode="auto">
          <a:xfrm>
            <a:off x="2014538" y="1719263"/>
            <a:ext cx="2419350" cy="2517775"/>
            <a:chOff x="1269" y="1083"/>
            <a:chExt cx="1524" cy="1586"/>
          </a:xfrm>
        </p:grpSpPr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99" y="1083"/>
              <a:ext cx="1394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74" name="Group 31"/>
            <p:cNvGrpSpPr>
              <a:grpSpLocks/>
            </p:cNvGrpSpPr>
            <p:nvPr/>
          </p:nvGrpSpPr>
          <p:grpSpPr bwMode="auto">
            <a:xfrm>
              <a:off x="1269" y="1092"/>
              <a:ext cx="6" cy="1365"/>
              <a:chOff x="1269" y="1092"/>
              <a:chExt cx="6" cy="1365"/>
            </a:xfrm>
          </p:grpSpPr>
          <p:sp>
            <p:nvSpPr>
              <p:cNvPr id="40978" name="Line 16"/>
              <p:cNvSpPr>
                <a:spLocks noChangeShapeType="1"/>
              </p:cNvSpPr>
              <p:nvPr/>
            </p:nvSpPr>
            <p:spPr bwMode="auto">
              <a:xfrm>
                <a:off x="1269" y="1092"/>
                <a:ext cx="0" cy="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Line 17"/>
              <p:cNvSpPr>
                <a:spLocks noChangeShapeType="1"/>
              </p:cNvSpPr>
              <p:nvPr/>
            </p:nvSpPr>
            <p:spPr bwMode="auto">
              <a:xfrm flipH="1" flipV="1">
                <a:off x="1269" y="1881"/>
                <a:ext cx="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5" name="Line 36"/>
            <p:cNvSpPr>
              <a:spLocks noChangeShapeType="1"/>
            </p:cNvSpPr>
            <p:nvPr/>
          </p:nvSpPr>
          <p:spPr bwMode="auto">
            <a:xfrm rot="-5400000">
              <a:off x="1699" y="2324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37"/>
            <p:cNvSpPr>
              <a:spLocks noChangeShapeType="1"/>
            </p:cNvSpPr>
            <p:nvPr/>
          </p:nvSpPr>
          <p:spPr bwMode="auto">
            <a:xfrm rot="-5400000" flipH="1" flipV="1">
              <a:off x="2491" y="2315"/>
              <a:ext cx="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39"/>
            <p:cNvSpPr>
              <a:spLocks noChangeArrowheads="1"/>
            </p:cNvSpPr>
            <p:nvPr/>
          </p:nvSpPr>
          <p:spPr bwMode="auto">
            <a:xfrm>
              <a:off x="1950" y="2534"/>
              <a:ext cx="29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14mm</a:t>
              </a:r>
            </a:p>
          </p:txBody>
        </p:sp>
      </p:grpSp>
      <p:sp>
        <p:nvSpPr>
          <p:cNvPr id="40968" name="Text Box 41"/>
          <p:cNvSpPr txBox="1">
            <a:spLocks noChangeArrowheads="1"/>
          </p:cNvSpPr>
          <p:nvPr/>
        </p:nvSpPr>
        <p:spPr bwMode="auto">
          <a:xfrm>
            <a:off x="4746625" y="2617788"/>
            <a:ext cx="181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Logic + Memory</a:t>
            </a:r>
          </a:p>
        </p:txBody>
      </p:sp>
      <p:sp>
        <p:nvSpPr>
          <p:cNvPr id="40969" name="Text Box 42"/>
          <p:cNvSpPr txBox="1">
            <a:spLocks noChangeArrowheads="1"/>
          </p:cNvSpPr>
          <p:nvPr/>
        </p:nvSpPr>
        <p:spPr bwMode="auto">
          <a:xfrm>
            <a:off x="3422650" y="598011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Logic</a:t>
            </a:r>
          </a:p>
        </p:txBody>
      </p:sp>
      <p:sp>
        <p:nvSpPr>
          <p:cNvPr id="40970" name="Text Box 43"/>
          <p:cNvSpPr txBox="1">
            <a:spLocks noChangeArrowheads="1"/>
          </p:cNvSpPr>
          <p:nvPr/>
        </p:nvSpPr>
        <p:spPr bwMode="auto">
          <a:xfrm>
            <a:off x="4286250" y="5018088"/>
            <a:ext cx="229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Memory</a:t>
            </a:r>
          </a:p>
        </p:txBody>
      </p:sp>
      <p:sp>
        <p:nvSpPr>
          <p:cNvPr id="40971" name="Text Box 43"/>
          <p:cNvSpPr txBox="1">
            <a:spLocks noChangeArrowheads="1"/>
          </p:cNvSpPr>
          <p:nvPr/>
        </p:nvSpPr>
        <p:spPr bwMode="auto">
          <a:xfrm>
            <a:off x="4746625" y="326072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Footprint = 196mm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72" name="Text Box 43"/>
          <p:cNvSpPr txBox="1">
            <a:spLocks noChangeArrowheads="1"/>
          </p:cNvSpPr>
          <p:nvPr/>
        </p:nvSpPr>
        <p:spPr bwMode="auto">
          <a:xfrm>
            <a:off x="4776788" y="54895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Footprint = 49mm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Monolithic 3D SoC Side View</a:t>
            </a:r>
          </a:p>
        </p:txBody>
      </p:sp>
      <p:grpSp>
        <p:nvGrpSpPr>
          <p:cNvPr id="41986" name="Group 13"/>
          <p:cNvGrpSpPr>
            <a:grpSpLocks/>
          </p:cNvGrpSpPr>
          <p:nvPr/>
        </p:nvGrpSpPr>
        <p:grpSpPr bwMode="auto">
          <a:xfrm>
            <a:off x="723900" y="2236788"/>
            <a:ext cx="7773988" cy="2897187"/>
            <a:chOff x="420" y="1973"/>
            <a:chExt cx="4897" cy="1825"/>
          </a:xfrm>
        </p:grpSpPr>
        <p:sp>
          <p:nvSpPr>
            <p:cNvPr id="41991" name="Rectangle 4"/>
            <p:cNvSpPr>
              <a:spLocks noChangeArrowheads="1"/>
            </p:cNvSpPr>
            <p:nvPr/>
          </p:nvSpPr>
          <p:spPr bwMode="auto">
            <a:xfrm>
              <a:off x="1860" y="2580"/>
              <a:ext cx="2784" cy="12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Rectangle 5"/>
            <p:cNvSpPr>
              <a:spLocks noChangeArrowheads="1"/>
            </p:cNvSpPr>
            <p:nvPr/>
          </p:nvSpPr>
          <p:spPr bwMode="auto">
            <a:xfrm>
              <a:off x="1860" y="2580"/>
              <a:ext cx="2778" cy="5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1854" y="2509"/>
              <a:ext cx="2793" cy="53"/>
            </a:xfrm>
            <a:prstGeom prst="rect">
              <a:avLst/>
            </a:prstGeom>
            <a:solidFill>
              <a:srgbClr val="D6B8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9" descr="Light vertical"/>
            <p:cNvSpPr>
              <a:spLocks noChangeArrowheads="1"/>
            </p:cNvSpPr>
            <p:nvPr/>
          </p:nvSpPr>
          <p:spPr bwMode="auto">
            <a:xfrm>
              <a:off x="1851" y="2379"/>
              <a:ext cx="2787" cy="114"/>
            </a:xfrm>
            <a:prstGeom prst="rect">
              <a:avLst/>
            </a:prstGeom>
            <a:pattFill prst="ltVert">
              <a:fgClr>
                <a:srgbClr val="DBC3C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</a:pPr>
              <a:endParaRPr lang="en-US" sz="800">
                <a:solidFill>
                  <a:srgbClr val="0066CC"/>
                </a:solidFill>
                <a:latin typeface="Arial Narrow" pitchFamily="34" charset="0"/>
              </a:endParaRPr>
            </a:p>
          </p:txBody>
        </p:sp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2707" y="2969"/>
              <a:ext cx="12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Base wafer with Logic circuits</a:t>
              </a:r>
            </a:p>
          </p:txBody>
        </p:sp>
        <p:sp>
          <p:nvSpPr>
            <p:cNvPr id="41996" name="Text Box 11"/>
            <p:cNvSpPr txBox="1">
              <a:spLocks noChangeArrowheads="1"/>
            </p:cNvSpPr>
            <p:nvPr/>
          </p:nvSpPr>
          <p:spPr bwMode="auto">
            <a:xfrm>
              <a:off x="420" y="2429"/>
              <a:ext cx="1272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RCAT transistors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sz="1400"/>
                <a:t>(eDRAM + Decoders</a:t>
              </a:r>
              <a:r>
                <a:rPr lang="en-US" sz="1200"/>
                <a:t>)</a:t>
              </a:r>
            </a:p>
          </p:txBody>
        </p:sp>
        <p:sp>
          <p:nvSpPr>
            <p:cNvPr id="41997" name="Text Box 12"/>
            <p:cNvSpPr txBox="1">
              <a:spLocks noChangeArrowheads="1"/>
            </p:cNvSpPr>
            <p:nvPr/>
          </p:nvSpPr>
          <p:spPr bwMode="auto">
            <a:xfrm>
              <a:off x="2861" y="1973"/>
              <a:ext cx="24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Stack Capacitors </a:t>
              </a:r>
              <a:r>
                <a:rPr lang="en-US" sz="1200"/>
                <a:t>(for eDRAM)</a:t>
              </a:r>
            </a:p>
          </p:txBody>
        </p:sp>
      </p:grpSp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993775" y="38369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Logic circuits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35225" y="3286125"/>
            <a:ext cx="850900" cy="7191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65400" y="3117850"/>
            <a:ext cx="604838" cy="1254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997" idx="1"/>
          </p:cNvCxnSpPr>
          <p:nvPr/>
        </p:nvCxnSpPr>
        <p:spPr>
          <a:xfrm flipH="1">
            <a:off x="4291013" y="2420938"/>
            <a:ext cx="307975" cy="5508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eDRAM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5300" y="1590675"/>
            <a:ext cx="8229600" cy="4678363"/>
          </a:xfrm>
        </p:spPr>
        <p:txBody>
          <a:bodyPr/>
          <a:lstStyle/>
          <a:p>
            <a:r>
              <a:rPr lang="en-US" smtClean="0"/>
              <a:t>Use RCAT for bit cell and decoders</a:t>
            </a:r>
          </a:p>
          <a:p>
            <a:endParaRPr lang="en-US" smtClean="0"/>
          </a:p>
        </p:txBody>
      </p:sp>
      <p:sp>
        <p:nvSpPr>
          <p:cNvPr id="43011" name="Line 13"/>
          <p:cNvSpPr>
            <a:spLocks noChangeShapeType="1"/>
          </p:cNvSpPr>
          <p:nvPr/>
        </p:nvSpPr>
        <p:spPr bwMode="auto">
          <a:xfrm rot="5400000" flipH="1">
            <a:off x="1143794" y="2897982"/>
            <a:ext cx="587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Text Box 25"/>
          <p:cNvSpPr txBox="1">
            <a:spLocks noChangeArrowheads="1"/>
          </p:cNvSpPr>
          <p:nvPr/>
        </p:nvSpPr>
        <p:spPr bwMode="auto">
          <a:xfrm>
            <a:off x="1058863" y="3179763"/>
            <a:ext cx="439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/>
              <a:t>Bit Line</a:t>
            </a:r>
          </a:p>
        </p:txBody>
      </p:sp>
      <p:grpSp>
        <p:nvGrpSpPr>
          <p:cNvPr id="43013" name="Group 29"/>
          <p:cNvGrpSpPr>
            <a:grpSpLocks/>
          </p:cNvGrpSpPr>
          <p:nvPr/>
        </p:nvGrpSpPr>
        <p:grpSpPr bwMode="auto">
          <a:xfrm>
            <a:off x="1196975" y="2482850"/>
            <a:ext cx="1443038" cy="457200"/>
            <a:chOff x="754" y="1564"/>
            <a:chExt cx="909" cy="288"/>
          </a:xfrm>
        </p:grpSpPr>
        <p:sp>
          <p:nvSpPr>
            <p:cNvPr id="43049" name="Line 7"/>
            <p:cNvSpPr>
              <a:spLocks noChangeShapeType="1"/>
            </p:cNvSpPr>
            <p:nvPr/>
          </p:nvSpPr>
          <p:spPr bwMode="auto">
            <a:xfrm>
              <a:off x="905" y="1740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Line 8"/>
            <p:cNvSpPr>
              <a:spLocks noChangeShapeType="1"/>
            </p:cNvSpPr>
            <p:nvPr/>
          </p:nvSpPr>
          <p:spPr bwMode="auto">
            <a:xfrm flipV="1">
              <a:off x="1097" y="1737"/>
              <a:ext cx="4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9"/>
            <p:cNvSpPr>
              <a:spLocks noChangeShapeType="1"/>
            </p:cNvSpPr>
            <p:nvPr/>
          </p:nvSpPr>
          <p:spPr bwMode="auto">
            <a:xfrm flipV="1">
              <a:off x="1033" y="1768"/>
              <a:ext cx="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12"/>
            <p:cNvSpPr>
              <a:spLocks noChangeShapeType="1"/>
            </p:cNvSpPr>
            <p:nvPr/>
          </p:nvSpPr>
          <p:spPr bwMode="auto">
            <a:xfrm flipV="1">
              <a:off x="754" y="1846"/>
              <a:ext cx="909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Line 15"/>
            <p:cNvSpPr>
              <a:spLocks noChangeShapeType="1"/>
            </p:cNvSpPr>
            <p:nvPr/>
          </p:nvSpPr>
          <p:spPr bwMode="auto">
            <a:xfrm rot="16200000" flipV="1">
              <a:off x="1014" y="1753"/>
              <a:ext cx="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Line 19"/>
            <p:cNvSpPr>
              <a:spLocks noChangeShapeType="1"/>
            </p:cNvSpPr>
            <p:nvPr/>
          </p:nvSpPr>
          <p:spPr bwMode="auto">
            <a:xfrm rot="16200000" flipV="1">
              <a:off x="1030" y="1819"/>
              <a:ext cx="6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20"/>
            <p:cNvSpPr>
              <a:spLocks noChangeShapeType="1"/>
            </p:cNvSpPr>
            <p:nvPr/>
          </p:nvSpPr>
          <p:spPr bwMode="auto">
            <a:xfrm rot="16200000" flipV="1">
              <a:off x="1086" y="1753"/>
              <a:ext cx="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56" name="Group 23"/>
            <p:cNvGrpSpPr>
              <a:grpSpLocks/>
            </p:cNvGrpSpPr>
            <p:nvPr/>
          </p:nvGrpSpPr>
          <p:grpSpPr bwMode="auto">
            <a:xfrm>
              <a:off x="1108" y="1564"/>
              <a:ext cx="77" cy="170"/>
              <a:chOff x="1250" y="1567"/>
              <a:chExt cx="77" cy="170"/>
            </a:xfrm>
          </p:grpSpPr>
          <p:sp>
            <p:nvSpPr>
              <p:cNvPr id="43058" name="Line 16"/>
              <p:cNvSpPr>
                <a:spLocks noChangeShapeType="1"/>
              </p:cNvSpPr>
              <p:nvPr/>
            </p:nvSpPr>
            <p:spPr bwMode="auto">
              <a:xfrm flipV="1">
                <a:off x="1251" y="1665"/>
                <a:ext cx="7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Line 17"/>
              <p:cNvSpPr>
                <a:spLocks noChangeShapeType="1"/>
              </p:cNvSpPr>
              <p:nvPr/>
            </p:nvSpPr>
            <p:spPr bwMode="auto">
              <a:xfrm rot="16200000" flipV="1">
                <a:off x="1256" y="1701"/>
                <a:ext cx="7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Line 21"/>
              <p:cNvSpPr>
                <a:spLocks noChangeShapeType="1"/>
              </p:cNvSpPr>
              <p:nvPr/>
            </p:nvSpPr>
            <p:spPr bwMode="auto">
              <a:xfrm flipV="1">
                <a:off x="1250" y="1641"/>
                <a:ext cx="7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1255" y="1601"/>
                <a:ext cx="7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57" name="Line 26"/>
            <p:cNvSpPr>
              <a:spLocks noChangeShapeType="1"/>
            </p:cNvSpPr>
            <p:nvPr/>
          </p:nvSpPr>
          <p:spPr bwMode="auto">
            <a:xfrm flipV="1">
              <a:off x="1032" y="1786"/>
              <a:ext cx="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Text Box 28"/>
          <p:cNvSpPr txBox="1">
            <a:spLocks noChangeArrowheads="1"/>
          </p:cNvSpPr>
          <p:nvPr/>
        </p:nvSpPr>
        <p:spPr bwMode="auto">
          <a:xfrm>
            <a:off x="2568575" y="2963863"/>
            <a:ext cx="9842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/>
              <a:t>WL</a:t>
            </a:r>
          </a:p>
        </p:txBody>
      </p:sp>
      <p:sp>
        <p:nvSpPr>
          <p:cNvPr id="43015" name="Line 31"/>
          <p:cNvSpPr>
            <a:spLocks noChangeShapeType="1"/>
          </p:cNvSpPr>
          <p:nvPr/>
        </p:nvSpPr>
        <p:spPr bwMode="auto">
          <a:xfrm>
            <a:off x="1601788" y="4775200"/>
            <a:ext cx="192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32"/>
          <p:cNvSpPr>
            <a:spLocks noChangeShapeType="1"/>
          </p:cNvSpPr>
          <p:nvPr/>
        </p:nvSpPr>
        <p:spPr bwMode="auto">
          <a:xfrm flipV="1">
            <a:off x="1906588" y="4770438"/>
            <a:ext cx="777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33"/>
          <p:cNvSpPr>
            <a:spLocks noChangeShapeType="1"/>
          </p:cNvSpPr>
          <p:nvPr/>
        </p:nvSpPr>
        <p:spPr bwMode="auto">
          <a:xfrm flipV="1">
            <a:off x="1804988" y="4819650"/>
            <a:ext cx="103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34"/>
          <p:cNvSpPr>
            <a:spLocks noChangeShapeType="1"/>
          </p:cNvSpPr>
          <p:nvPr/>
        </p:nvSpPr>
        <p:spPr bwMode="auto">
          <a:xfrm flipV="1">
            <a:off x="1273175" y="4949825"/>
            <a:ext cx="14430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35"/>
          <p:cNvSpPr>
            <a:spLocks noChangeShapeType="1"/>
          </p:cNvSpPr>
          <p:nvPr/>
        </p:nvSpPr>
        <p:spPr bwMode="auto">
          <a:xfrm rot="16200000" flipV="1">
            <a:off x="1774031" y="4796632"/>
            <a:ext cx="41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36"/>
          <p:cNvSpPr>
            <a:spLocks noChangeShapeType="1"/>
          </p:cNvSpPr>
          <p:nvPr/>
        </p:nvSpPr>
        <p:spPr bwMode="auto">
          <a:xfrm rot="16200000" flipV="1">
            <a:off x="1801019" y="4899819"/>
            <a:ext cx="1031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37"/>
          <p:cNvSpPr>
            <a:spLocks noChangeShapeType="1"/>
          </p:cNvSpPr>
          <p:nvPr/>
        </p:nvSpPr>
        <p:spPr bwMode="auto">
          <a:xfrm rot="16200000" flipV="1">
            <a:off x="1888331" y="4796632"/>
            <a:ext cx="41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22" name="Group 38"/>
          <p:cNvGrpSpPr>
            <a:grpSpLocks/>
          </p:cNvGrpSpPr>
          <p:nvPr/>
        </p:nvGrpSpPr>
        <p:grpSpPr bwMode="auto">
          <a:xfrm>
            <a:off x="1924050" y="4495800"/>
            <a:ext cx="122238" cy="269875"/>
            <a:chOff x="1250" y="1567"/>
            <a:chExt cx="77" cy="170"/>
          </a:xfrm>
        </p:grpSpPr>
        <p:sp>
          <p:nvSpPr>
            <p:cNvPr id="43045" name="Line 39"/>
            <p:cNvSpPr>
              <a:spLocks noChangeShapeType="1"/>
            </p:cNvSpPr>
            <p:nvPr/>
          </p:nvSpPr>
          <p:spPr bwMode="auto">
            <a:xfrm flipV="1">
              <a:off x="1251" y="1665"/>
              <a:ext cx="7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40"/>
            <p:cNvSpPr>
              <a:spLocks noChangeShapeType="1"/>
            </p:cNvSpPr>
            <p:nvPr/>
          </p:nvSpPr>
          <p:spPr bwMode="auto">
            <a:xfrm rot="16200000" flipV="1">
              <a:off x="1256" y="1701"/>
              <a:ext cx="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41"/>
            <p:cNvSpPr>
              <a:spLocks noChangeShapeType="1"/>
            </p:cNvSpPr>
            <p:nvPr/>
          </p:nvSpPr>
          <p:spPr bwMode="auto">
            <a:xfrm flipV="1">
              <a:off x="1250" y="1641"/>
              <a:ext cx="7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Line 42"/>
            <p:cNvSpPr>
              <a:spLocks noChangeShapeType="1"/>
            </p:cNvSpPr>
            <p:nvPr/>
          </p:nvSpPr>
          <p:spPr bwMode="auto">
            <a:xfrm rot="16200000" flipV="1">
              <a:off x="1255" y="1601"/>
              <a:ext cx="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3" name="Line 43"/>
          <p:cNvSpPr>
            <a:spLocks noChangeShapeType="1"/>
          </p:cNvSpPr>
          <p:nvPr/>
        </p:nvSpPr>
        <p:spPr bwMode="auto">
          <a:xfrm flipV="1">
            <a:off x="1803400" y="4848225"/>
            <a:ext cx="10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44"/>
          <p:cNvSpPr txBox="1">
            <a:spLocks noChangeArrowheads="1"/>
          </p:cNvSpPr>
          <p:nvPr/>
        </p:nvSpPr>
        <p:spPr bwMode="auto">
          <a:xfrm>
            <a:off x="1641475" y="2290763"/>
            <a:ext cx="850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Vdd</a:t>
            </a:r>
          </a:p>
        </p:txBody>
      </p:sp>
      <p:sp>
        <p:nvSpPr>
          <p:cNvPr id="43025" name="Line 46"/>
          <p:cNvSpPr>
            <a:spLocks noChangeShapeType="1"/>
          </p:cNvSpPr>
          <p:nvPr/>
        </p:nvSpPr>
        <p:spPr bwMode="auto">
          <a:xfrm flipH="1">
            <a:off x="2176463" y="4781550"/>
            <a:ext cx="192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47"/>
          <p:cNvSpPr>
            <a:spLocks noChangeShapeType="1"/>
          </p:cNvSpPr>
          <p:nvPr/>
        </p:nvSpPr>
        <p:spPr bwMode="auto">
          <a:xfrm flipH="1" flipV="1">
            <a:off x="1905000" y="4772025"/>
            <a:ext cx="147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48"/>
          <p:cNvSpPr>
            <a:spLocks noChangeShapeType="1"/>
          </p:cNvSpPr>
          <p:nvPr/>
        </p:nvSpPr>
        <p:spPr bwMode="auto">
          <a:xfrm flipH="1" flipV="1">
            <a:off x="2062163" y="4826000"/>
            <a:ext cx="103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49"/>
          <p:cNvSpPr>
            <a:spLocks noChangeShapeType="1"/>
          </p:cNvSpPr>
          <p:nvPr/>
        </p:nvSpPr>
        <p:spPr bwMode="auto">
          <a:xfrm flipH="1" flipV="1">
            <a:off x="1889125" y="5191125"/>
            <a:ext cx="14430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50"/>
          <p:cNvSpPr>
            <a:spLocks noChangeShapeType="1"/>
          </p:cNvSpPr>
          <p:nvPr/>
        </p:nvSpPr>
        <p:spPr bwMode="auto">
          <a:xfrm rot="5400000" flipH="1" flipV="1">
            <a:off x="2155031" y="4802982"/>
            <a:ext cx="41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51"/>
          <p:cNvSpPr>
            <a:spLocks noChangeShapeType="1"/>
          </p:cNvSpPr>
          <p:nvPr/>
        </p:nvSpPr>
        <p:spPr bwMode="auto">
          <a:xfrm rot="16200000" flipV="1">
            <a:off x="1958182" y="5017294"/>
            <a:ext cx="33178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Line 52"/>
          <p:cNvSpPr>
            <a:spLocks noChangeShapeType="1"/>
          </p:cNvSpPr>
          <p:nvPr/>
        </p:nvSpPr>
        <p:spPr bwMode="auto">
          <a:xfrm rot="5400000" flipH="1" flipV="1">
            <a:off x="2040731" y="4802982"/>
            <a:ext cx="41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32" name="Group 53"/>
          <p:cNvGrpSpPr>
            <a:grpSpLocks/>
          </p:cNvGrpSpPr>
          <p:nvPr/>
        </p:nvGrpSpPr>
        <p:grpSpPr bwMode="auto">
          <a:xfrm flipH="1">
            <a:off x="1924050" y="4502150"/>
            <a:ext cx="122238" cy="269875"/>
            <a:chOff x="1250" y="1567"/>
            <a:chExt cx="77" cy="170"/>
          </a:xfrm>
        </p:grpSpPr>
        <p:sp>
          <p:nvSpPr>
            <p:cNvPr id="43041" name="Line 54"/>
            <p:cNvSpPr>
              <a:spLocks noChangeShapeType="1"/>
            </p:cNvSpPr>
            <p:nvPr/>
          </p:nvSpPr>
          <p:spPr bwMode="auto">
            <a:xfrm flipV="1">
              <a:off x="1251" y="1665"/>
              <a:ext cx="7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55"/>
            <p:cNvSpPr>
              <a:spLocks noChangeShapeType="1"/>
            </p:cNvSpPr>
            <p:nvPr/>
          </p:nvSpPr>
          <p:spPr bwMode="auto">
            <a:xfrm rot="16200000" flipV="1">
              <a:off x="1256" y="1701"/>
              <a:ext cx="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Line 56"/>
            <p:cNvSpPr>
              <a:spLocks noChangeShapeType="1"/>
            </p:cNvSpPr>
            <p:nvPr/>
          </p:nvSpPr>
          <p:spPr bwMode="auto">
            <a:xfrm flipV="1">
              <a:off x="1250" y="1641"/>
              <a:ext cx="7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57"/>
            <p:cNvSpPr>
              <a:spLocks noChangeShapeType="1"/>
            </p:cNvSpPr>
            <p:nvPr/>
          </p:nvSpPr>
          <p:spPr bwMode="auto">
            <a:xfrm rot="16200000" flipV="1">
              <a:off x="1255" y="1601"/>
              <a:ext cx="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3" name="Line 58"/>
          <p:cNvSpPr>
            <a:spLocks noChangeShapeType="1"/>
          </p:cNvSpPr>
          <p:nvPr/>
        </p:nvSpPr>
        <p:spPr bwMode="auto">
          <a:xfrm flipH="1" flipV="1">
            <a:off x="2063750" y="4854575"/>
            <a:ext cx="10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Text Box 59"/>
          <p:cNvSpPr txBox="1">
            <a:spLocks noChangeArrowheads="1"/>
          </p:cNvSpPr>
          <p:nvPr/>
        </p:nvSpPr>
        <p:spPr bwMode="auto">
          <a:xfrm>
            <a:off x="1870075" y="4262438"/>
            <a:ext cx="387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Vdd</a:t>
            </a:r>
          </a:p>
        </p:txBody>
      </p:sp>
      <p:sp>
        <p:nvSpPr>
          <p:cNvPr id="43035" name="Rectangle 60"/>
          <p:cNvSpPr>
            <a:spLocks noChangeArrowheads="1"/>
          </p:cNvSpPr>
          <p:nvPr/>
        </p:nvSpPr>
        <p:spPr bwMode="auto">
          <a:xfrm>
            <a:off x="1292225" y="3897313"/>
            <a:ext cx="479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Bit Line</a:t>
            </a:r>
          </a:p>
        </p:txBody>
      </p:sp>
      <p:sp>
        <p:nvSpPr>
          <p:cNvPr id="43036" name="Line 61"/>
          <p:cNvSpPr>
            <a:spLocks noChangeShapeType="1"/>
          </p:cNvSpPr>
          <p:nvPr/>
        </p:nvSpPr>
        <p:spPr bwMode="auto">
          <a:xfrm rot="5400000" flipH="1">
            <a:off x="793750" y="4905375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Rectangle 62"/>
          <p:cNvSpPr>
            <a:spLocks noChangeArrowheads="1"/>
          </p:cNvSpPr>
          <p:nvPr/>
        </p:nvSpPr>
        <p:spPr bwMode="auto">
          <a:xfrm>
            <a:off x="2701925" y="4849813"/>
            <a:ext cx="317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/>
              <a:t>WL</a:t>
            </a:r>
          </a:p>
        </p:txBody>
      </p:sp>
      <p:sp>
        <p:nvSpPr>
          <p:cNvPr id="43038" name="Text Box 64"/>
          <p:cNvSpPr txBox="1">
            <a:spLocks noChangeArrowheads="1"/>
          </p:cNvSpPr>
          <p:nvPr/>
        </p:nvSpPr>
        <p:spPr bwMode="auto">
          <a:xfrm>
            <a:off x="2697163" y="5249863"/>
            <a:ext cx="7858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/>
              <a:t>WL-Refresh</a:t>
            </a:r>
          </a:p>
        </p:txBody>
      </p:sp>
      <p:sp>
        <p:nvSpPr>
          <p:cNvPr id="43039" name="Text Box 66"/>
          <p:cNvSpPr txBox="1">
            <a:spLocks noChangeArrowheads="1"/>
          </p:cNvSpPr>
          <p:nvPr/>
        </p:nvSpPr>
        <p:spPr bwMode="auto">
          <a:xfrm>
            <a:off x="3552825" y="1846263"/>
            <a:ext cx="1343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40" name="Text Box 67"/>
          <p:cNvSpPr txBox="1">
            <a:spLocks noChangeArrowheads="1"/>
          </p:cNvSpPr>
          <p:nvPr/>
        </p:nvSpPr>
        <p:spPr bwMode="auto">
          <a:xfrm>
            <a:off x="479425" y="3402013"/>
            <a:ext cx="597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66CC"/>
                </a:solidFill>
              </a:rPr>
              <a:t>eDRAM with independent port for refresh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eDRAM vs SRAM on top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Smaller area and shorter lines should result in competitive performance</a:t>
            </a:r>
          </a:p>
          <a:p>
            <a:r>
              <a:rPr lang="en-US" smtClean="0"/>
              <a:t>Independent port for refresh should allow reduced voltage and therefore comparable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 use of MonolithIC 3D technology for SoC could be pulling out the embedded memory to a 2</a:t>
            </a:r>
            <a:r>
              <a:rPr lang="en-US" baseline="30000" smtClean="0"/>
              <a:t>nd</a:t>
            </a:r>
            <a:r>
              <a:rPr lang="en-US" smtClean="0"/>
              <a:t> layer</a:t>
            </a:r>
          </a:p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Layer embedded memory could use RCAT + Stack Capacitor</a:t>
            </a:r>
          </a:p>
          <a:p>
            <a:r>
              <a:rPr lang="en-US" smtClean="0"/>
              <a:t>EDA may need to be adjusted but existing EDA could be used by modifying the memory library and other software shortcuts</a:t>
            </a:r>
          </a:p>
          <a:p>
            <a:r>
              <a:rPr lang="en-US" smtClean="0"/>
              <a:t>Estimated benefits:</a:t>
            </a:r>
          </a:p>
          <a:p>
            <a:pPr lvl="1"/>
            <a:r>
              <a:rPr lang="en-US" smtClean="0">
                <a:cs typeface="Arial" charset="0"/>
              </a:rPr>
              <a:t>~1/3 Device cost (first layer size is ~1/4 and second layer is low cost using older process node, repetitive layout, and only 3 metal layers)</a:t>
            </a:r>
          </a:p>
          <a:p>
            <a:pPr lvl="1"/>
            <a:r>
              <a:rPr lang="en-US" smtClean="0">
                <a:cs typeface="Arial" charset="0"/>
              </a:rPr>
              <a:t>½ power</a:t>
            </a:r>
          </a:p>
          <a:p>
            <a:pPr lvl="1"/>
            <a:r>
              <a:rPr lang="en-US" smtClean="0">
                <a:cs typeface="Arial" charset="0"/>
              </a:rPr>
              <a:t>Comparable or better performance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all SOI wafers manufactured today?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3FB894-FE57-4E2D-8D3F-002DA7D856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78288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381000" y="2855913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554288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3011488"/>
            <a:ext cx="304800" cy="153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16388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965450"/>
            <a:ext cx="1371600" cy="19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3240088"/>
            <a:ext cx="1828800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62201" y="2782887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590007" y="278209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820194" y="2783681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47207" y="278209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276601" y="2782887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04407" y="278209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46"/>
          <p:cNvSpPr txBox="1">
            <a:spLocks noChangeArrowheads="1"/>
          </p:cNvSpPr>
          <p:nvPr/>
        </p:nvSpPr>
        <p:spPr bwMode="auto">
          <a:xfrm>
            <a:off x="3810000" y="313055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331628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14600" y="506888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4154488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362200" y="1838325"/>
            <a:ext cx="1676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419600" y="1838325"/>
            <a:ext cx="1905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24400" y="3621088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48200" y="4048125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38400" y="4306888"/>
            <a:ext cx="1362075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458" name="TextBox 99"/>
          <p:cNvSpPr txBox="1">
            <a:spLocks noChangeArrowheads="1"/>
          </p:cNvSpPr>
          <p:nvPr/>
        </p:nvSpPr>
        <p:spPr bwMode="auto">
          <a:xfrm>
            <a:off x="6096000" y="389255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697663" y="169703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91000" y="369728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697288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0" y="4078288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925888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64" name="TextBox 122"/>
          <p:cNvSpPr txBox="1">
            <a:spLocks noChangeArrowheads="1"/>
          </p:cNvSpPr>
          <p:nvPr/>
        </p:nvSpPr>
        <p:spPr bwMode="auto">
          <a:xfrm>
            <a:off x="6934200" y="3392488"/>
            <a:ext cx="1752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35" name="Straight Connector 34"/>
          <p:cNvCxnSpPr>
            <a:stCxn id="18464" idx="2"/>
          </p:cNvCxnSpPr>
          <p:nvPr/>
        </p:nvCxnSpPr>
        <p:spPr>
          <a:xfrm rot="5400000">
            <a:off x="7579518" y="3694907"/>
            <a:ext cx="195263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6" name="TextBox 98"/>
          <p:cNvSpPr txBox="1">
            <a:spLocks noChangeArrowheads="1"/>
          </p:cNvSpPr>
          <p:nvPr/>
        </p:nvSpPr>
        <p:spPr bwMode="auto">
          <a:xfrm>
            <a:off x="2514600" y="3343275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18467" name="TextBox 100"/>
          <p:cNvSpPr txBox="1">
            <a:spLocks noChangeArrowheads="1"/>
          </p:cNvSpPr>
          <p:nvPr/>
        </p:nvSpPr>
        <p:spPr bwMode="auto">
          <a:xfrm>
            <a:off x="4800600" y="3697288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38400" y="453548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69" name="TextBox 102"/>
          <p:cNvSpPr txBox="1">
            <a:spLocks noChangeArrowheads="1"/>
          </p:cNvSpPr>
          <p:nvPr/>
        </p:nvSpPr>
        <p:spPr bwMode="auto">
          <a:xfrm>
            <a:off x="2819400" y="461168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24400" y="4383088"/>
            <a:ext cx="135255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71" name="TextBox 124"/>
          <p:cNvSpPr txBox="1">
            <a:spLocks noChangeArrowheads="1"/>
          </p:cNvSpPr>
          <p:nvPr/>
        </p:nvSpPr>
        <p:spPr bwMode="auto">
          <a:xfrm>
            <a:off x="5105400" y="445928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05650" y="4306888"/>
            <a:ext cx="13255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73" name="TextBox 127"/>
          <p:cNvSpPr txBox="1">
            <a:spLocks noChangeArrowheads="1"/>
          </p:cNvSpPr>
          <p:nvPr/>
        </p:nvSpPr>
        <p:spPr bwMode="auto">
          <a:xfrm>
            <a:off x="7467600" y="445928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18474" name="TextBox 128"/>
          <p:cNvSpPr txBox="1">
            <a:spLocks noChangeArrowheads="1"/>
          </p:cNvSpPr>
          <p:nvPr/>
        </p:nvSpPr>
        <p:spPr bwMode="auto">
          <a:xfrm>
            <a:off x="2438400" y="5678488"/>
            <a:ext cx="4343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Using Ion-Cut (a.k.a. Smart-Cut) technology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667000" y="3667125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191000" y="445928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Ion-cut (a.k.a Smart-Cut</a:t>
            </a:r>
            <a:r>
              <a:rPr lang="en-US" sz="2200" baseline="30000" smtClean="0"/>
              <a:t>TM</a:t>
            </a:r>
            <a:r>
              <a:rPr lang="en-US" sz="2200" smtClean="0"/>
              <a:t>) </a:t>
            </a:r>
            <a:br>
              <a:rPr lang="en-US" sz="2200" smtClean="0"/>
            </a:br>
            <a:r>
              <a:rPr lang="en-US" sz="2200" smtClean="0">
                <a:sym typeface="Wingdings" pitchFamily="2" charset="2"/>
              </a:rPr>
              <a:t> Can also give </a:t>
            </a:r>
            <a:r>
              <a:rPr lang="en-US" sz="2200" i="1" smtClean="0">
                <a:sym typeface="Wingdings" pitchFamily="2" charset="2"/>
              </a:rPr>
              <a:t>stacked defect-free </a:t>
            </a:r>
            <a:r>
              <a:rPr lang="en-US" sz="2200" i="1" smtClean="0"/>
              <a:t>single crystal Si layers atop Cu/low 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76383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381000" y="2836863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535238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3144838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29723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3098800"/>
            <a:ext cx="1371600" cy="19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373438"/>
            <a:ext cx="1828800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2916237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29154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2917031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29154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2916237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29154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46"/>
          <p:cNvSpPr txBox="1">
            <a:spLocks noChangeArrowheads="1"/>
          </p:cNvSpPr>
          <p:nvPr/>
        </p:nvSpPr>
        <p:spPr bwMode="auto">
          <a:xfrm>
            <a:off x="3810000" y="32210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" y="3267075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90800" y="5934075"/>
            <a:ext cx="1676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24400" y="4062413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19475" name="Group 50"/>
          <p:cNvGrpSpPr>
            <a:grpSpLocks/>
          </p:cNvGrpSpPr>
          <p:nvPr/>
        </p:nvGrpSpPr>
        <p:grpSpPr bwMode="auto">
          <a:xfrm>
            <a:off x="4800600" y="4291013"/>
            <a:ext cx="1295400" cy="1066800"/>
            <a:chOff x="914400" y="2590800"/>
            <a:chExt cx="1295400" cy="989052"/>
          </a:xfrm>
        </p:grpSpPr>
        <p:sp>
          <p:nvSpPr>
            <p:cNvPr id="52" name="Rectangle 51"/>
            <p:cNvSpPr/>
            <p:nvPr/>
          </p:nvSpPr>
          <p:spPr>
            <a:xfrm>
              <a:off x="914400" y="2818929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1219200" y="2895463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1935163" y="2590800"/>
              <a:ext cx="46037" cy="457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52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676400" y="2818929"/>
              <a:ext cx="76200" cy="3811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2818929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2818929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818929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327275" y="1865313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419600" y="1971675"/>
            <a:ext cx="1905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724400" y="3525838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648200" y="3952875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438400" y="4516438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19481" name="Group 84"/>
          <p:cNvGrpSpPr>
            <a:grpSpLocks/>
          </p:cNvGrpSpPr>
          <p:nvPr/>
        </p:nvGrpSpPr>
        <p:grpSpPr bwMode="auto">
          <a:xfrm>
            <a:off x="2514600" y="4745038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29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3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51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29"/>
              <a:ext cx="76701" cy="3811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29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29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29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82" name="TextBox 99"/>
          <p:cNvSpPr txBox="1">
            <a:spLocks noChangeArrowheads="1"/>
          </p:cNvSpPr>
          <p:nvPr/>
        </p:nvSpPr>
        <p:spPr bwMode="auto">
          <a:xfrm>
            <a:off x="6096000" y="38306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6705600" y="1711325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91000" y="3829050"/>
            <a:ext cx="228600" cy="153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553200" y="390525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86600" y="4059238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19487" name="Group 106"/>
          <p:cNvGrpSpPr>
            <a:grpSpLocks/>
          </p:cNvGrpSpPr>
          <p:nvPr/>
        </p:nvGrpSpPr>
        <p:grpSpPr bwMode="auto">
          <a:xfrm>
            <a:off x="7162800" y="4287838"/>
            <a:ext cx="1295400" cy="1066800"/>
            <a:chOff x="914400" y="2590800"/>
            <a:chExt cx="1295400" cy="989052"/>
          </a:xfrm>
        </p:grpSpPr>
        <p:sp>
          <p:nvSpPr>
            <p:cNvPr id="108" name="Rectangle 107"/>
            <p:cNvSpPr/>
            <p:nvPr/>
          </p:nvSpPr>
          <p:spPr>
            <a:xfrm>
              <a:off x="914400" y="2818929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219200" y="2895463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935163" y="2590800"/>
              <a:ext cx="46037" cy="457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50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115"/>
            <p:cNvSpPr/>
            <p:nvPr/>
          </p:nvSpPr>
          <p:spPr>
            <a:xfrm>
              <a:off x="1676400" y="2818929"/>
              <a:ext cx="76200" cy="3811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00200" y="2818929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47800" y="2818929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57400" y="2818929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7086600" y="3906838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9" name="TextBox 122"/>
          <p:cNvSpPr txBox="1">
            <a:spLocks noChangeArrowheads="1"/>
          </p:cNvSpPr>
          <p:nvPr/>
        </p:nvSpPr>
        <p:spPr bwMode="auto">
          <a:xfrm>
            <a:off x="6934200" y="3330575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127" name="Straight Connector 126"/>
          <p:cNvCxnSpPr>
            <a:stCxn id="19489" idx="2"/>
          </p:cNvCxnSpPr>
          <p:nvPr/>
        </p:nvCxnSpPr>
        <p:spPr>
          <a:xfrm rot="5400000">
            <a:off x="7579519" y="3632994"/>
            <a:ext cx="195262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1" name="TextBox 98"/>
          <p:cNvSpPr txBox="1">
            <a:spLocks noChangeArrowheads="1"/>
          </p:cNvSpPr>
          <p:nvPr/>
        </p:nvSpPr>
        <p:spPr bwMode="auto">
          <a:xfrm>
            <a:off x="2514600" y="3476625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19492" name="TextBox 100"/>
          <p:cNvSpPr txBox="1">
            <a:spLocks noChangeArrowheads="1"/>
          </p:cNvSpPr>
          <p:nvPr/>
        </p:nvSpPr>
        <p:spPr bwMode="auto">
          <a:xfrm>
            <a:off x="4800600" y="3602038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267200" y="4745038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Ion-cut vs. other types of stacked 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5488" y="2054225"/>
          <a:ext cx="7794625" cy="3836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4276"/>
                <a:gridCol w="1833923"/>
                <a:gridCol w="3025973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Poly Si with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RTA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Ion-cut Si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457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Defect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High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Arial Narrow" pitchFamily="34" charset="0"/>
                        </a:rPr>
                        <a:t>Perfect single crystal Si.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Mobility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100cm</a:t>
                      </a:r>
                      <a:r>
                        <a:rPr lang="en-US" sz="2000" baseline="300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/Vs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</a:rPr>
                        <a:t>650cm</a:t>
                      </a:r>
                      <a:r>
                        <a:rPr lang="en-US" sz="2000" b="1" baseline="300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/Vs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Variability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High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</a:rPr>
                        <a:t>Low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Sub-threshold slope and 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High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</a:rPr>
                        <a:t>Low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Temperature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stacked bottom layer exposed to typically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700-800</a:t>
                      </a:r>
                      <a:r>
                        <a:rPr lang="en-US" sz="20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C for crystallization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</a:rPr>
                        <a:t>&lt;400</a:t>
                      </a:r>
                      <a:r>
                        <a:rPr lang="en-US" sz="2000" b="1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C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Cost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Low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Arial Narrow" pitchFamily="34" charset="0"/>
                        </a:rPr>
                        <a:t>See next slide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Ion-cut is great, but will it be affordable? </a:t>
            </a:r>
            <a:br>
              <a:rPr lang="en-US" sz="2200" smtClean="0"/>
            </a:br>
            <a:r>
              <a:rPr lang="en-US" sz="2200" smtClean="0"/>
              <a:t>Aren’t ion-cut SOI wafers much costlier than bulk Si today?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smtClean="0"/>
              <a:t>Today: Single supplier </a:t>
            </a:r>
            <a:r>
              <a:rPr lang="en-US" sz="2000" b="1" smtClean="0">
                <a:sym typeface="Wingdings" pitchFamily="2" charset="2"/>
              </a:rPr>
              <a:t> SOITEC. Owns basic patent on ion-cut.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smtClean="0">
                <a:sym typeface="Wingdings" pitchFamily="2" charset="2"/>
              </a:rPr>
              <a:t>Our industry sources + calculations  $50 ion-cut cost per $1500-$5000 wafer in a free market scenario (ion cut = implant, bond, anneal).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60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20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smtClean="0">
                <a:sym typeface="Wingdings" pitchFamily="2" charset="2"/>
              </a:rPr>
              <a:t>Free market scenario  After 2012 when SOITEC’s basic patent expires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smtClean="0">
                <a:sym typeface="Wingdings" pitchFamily="2" charset="2"/>
              </a:rPr>
              <a:t>SiGen and Twin Creeks Technologies using ion-cut for solar</a:t>
            </a:r>
            <a:endParaRPr lang="en-US" sz="2000" b="1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51200"/>
            <a:ext cx="5715000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581400" y="3817938"/>
            <a:ext cx="27432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Contents:</a:t>
            </a:r>
          </a:p>
          <a:p>
            <a:r>
              <a:rPr lang="en-US">
                <a:latin typeface="Arial Narrow" pitchFamily="34" charset="0"/>
              </a:rPr>
              <a:t>Hydrogen implant</a:t>
            </a:r>
          </a:p>
          <a:p>
            <a:r>
              <a:rPr lang="en-US">
                <a:latin typeface="Arial Narrow" pitchFamily="34" charset="0"/>
              </a:rPr>
              <a:t>Cleave with anneal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465888" y="37560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SOITEC basic patent </a:t>
            </a:r>
            <a:r>
              <a:rPr lang="en-US" b="1">
                <a:latin typeface="Arial Narrow" pitchFamily="34" charset="0"/>
                <a:sym typeface="Wingdings" pitchFamily="2" charset="2"/>
              </a:rPr>
              <a:t>expires 2012!!!</a:t>
            </a:r>
            <a:endParaRPr lang="en-US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Monolithic 3D Logic</a:t>
            </a:r>
            <a:br>
              <a:rPr lang="en-US" sz="2400" smtClean="0"/>
            </a:br>
            <a:r>
              <a:rPr lang="en-US" sz="2400" smtClean="0"/>
              <a:t>Shorter wires. So, gates driving wires are smaller.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4C9ED-6699-4942-A056-22929D3D78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BF6297-8F9B-4068-914B-6CA31E730E0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r>
              <a:rPr lang="en-US" sz="2400" b="1" smtClean="0"/>
              <a:t>TSV vs. Monolithic 3D</a:t>
            </a:r>
            <a:br>
              <a:rPr lang="en-US" sz="2400" b="1" smtClean="0"/>
            </a:br>
            <a:r>
              <a:rPr lang="en-US" sz="2400" b="1" smtClean="0"/>
              <a:t>10,000x higher connectivity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390525" y="2052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00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smtClean="0"/>
              <a:t>TSV size typically &gt;&gt;1um: L</a:t>
            </a:r>
            <a:r>
              <a:rPr lang="en-US" sz="2000" b="1" smtClean="0">
                <a:sym typeface="Wingdings" pitchFamily="2" charset="2"/>
              </a:rPr>
              <a:t>imited by alignment accuracy, silicon thickness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smtClean="0">
                <a:sym typeface="Wingdings" pitchFamily="2" charset="2"/>
              </a:rPr>
              <a:t>Monolithic offers 10,000x higher connectivity than TSV</a:t>
            </a:r>
            <a:endParaRPr lang="en-US" sz="2000" b="1" smtClean="0"/>
          </a:p>
        </p:txBody>
      </p:sp>
      <p:grpSp>
        <p:nvGrpSpPr>
          <p:cNvPr id="23557" name="Group 182"/>
          <p:cNvGrpSpPr>
            <a:grpSpLocks/>
          </p:cNvGrpSpPr>
          <p:nvPr/>
        </p:nvGrpSpPr>
        <p:grpSpPr bwMode="auto">
          <a:xfrm>
            <a:off x="304800" y="2057400"/>
            <a:ext cx="8102600" cy="3200400"/>
            <a:chOff x="192" y="1296"/>
            <a:chExt cx="5104" cy="2016"/>
          </a:xfrm>
        </p:grpSpPr>
        <p:sp>
          <p:nvSpPr>
            <p:cNvPr id="23561" name="TextBox 353"/>
            <p:cNvSpPr txBox="1">
              <a:spLocks noChangeArrowheads="1"/>
            </p:cNvSpPr>
            <p:nvPr/>
          </p:nvSpPr>
          <p:spPr bwMode="auto">
            <a:xfrm>
              <a:off x="192" y="1587"/>
              <a:ext cx="869" cy="368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Top Wafer </a:t>
              </a:r>
            </a:p>
          </p:txBody>
        </p:sp>
        <p:sp>
          <p:nvSpPr>
            <p:cNvPr id="23562" name="TextBox 354"/>
            <p:cNvSpPr txBox="1">
              <a:spLocks noChangeArrowheads="1"/>
            </p:cNvSpPr>
            <p:nvPr/>
          </p:nvSpPr>
          <p:spPr bwMode="auto">
            <a:xfrm>
              <a:off x="192" y="2668"/>
              <a:ext cx="819" cy="369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Bottom Wafer </a:t>
              </a:r>
            </a:p>
          </p:txBody>
        </p:sp>
        <p:sp>
          <p:nvSpPr>
            <p:cNvPr id="356" name="Up-Down Arrow 355"/>
            <p:cNvSpPr/>
            <p:nvPr/>
          </p:nvSpPr>
          <p:spPr>
            <a:xfrm>
              <a:off x="1313" y="2352"/>
              <a:ext cx="252" cy="301"/>
            </a:xfrm>
            <a:prstGeom prst="upDownArrow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564" name="TextBox 356"/>
            <p:cNvSpPr txBox="1">
              <a:spLocks noChangeArrowheads="1"/>
            </p:cNvSpPr>
            <p:nvPr/>
          </p:nvSpPr>
          <p:spPr bwMode="auto">
            <a:xfrm>
              <a:off x="1565" y="2400"/>
              <a:ext cx="120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Align and bond</a:t>
              </a:r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 flipV="1">
              <a:off x="2880" y="2317"/>
              <a:ext cx="336" cy="10"/>
            </a:xfrm>
            <a:prstGeom prst="straightConnector1">
              <a:avLst/>
            </a:prstGeom>
            <a:ln w="38100">
              <a:solidFill>
                <a:srgbClr val="7D6427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6" name="Group 498"/>
            <p:cNvGrpSpPr>
              <a:grpSpLocks/>
            </p:cNvGrpSpPr>
            <p:nvPr/>
          </p:nvGrpSpPr>
          <p:grpSpPr bwMode="auto">
            <a:xfrm>
              <a:off x="1200" y="1296"/>
              <a:ext cx="1488" cy="995"/>
              <a:chOff x="1905000" y="2286000"/>
              <a:chExt cx="2514600" cy="1580073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5" name="Trapezoid 434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3567" name="Group 496"/>
            <p:cNvGrpSpPr>
              <a:grpSpLocks/>
            </p:cNvGrpSpPr>
            <p:nvPr/>
          </p:nvGrpSpPr>
          <p:grpSpPr bwMode="auto">
            <a:xfrm>
              <a:off x="1164" y="2640"/>
              <a:ext cx="1524" cy="672"/>
              <a:chOff x="1848030" y="4419600"/>
              <a:chExt cx="5086170" cy="1066800"/>
            </a:xfrm>
          </p:grpSpPr>
          <p:grpSp>
            <p:nvGrpSpPr>
              <p:cNvPr id="23654" name="Group 358"/>
              <p:cNvGrpSpPr>
                <a:grpSpLocks/>
              </p:cNvGrpSpPr>
              <p:nvPr/>
            </p:nvGrpSpPr>
            <p:grpSpPr bwMode="auto">
              <a:xfrm>
                <a:off x="1848030" y="4419600"/>
                <a:ext cx="2683077" cy="1066800"/>
                <a:chOff x="1848030" y="4269539"/>
                <a:chExt cx="3612716" cy="1196735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184803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 flipH="1">
                  <a:off x="220303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558039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1937905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 flipH="1">
                  <a:off x="303437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28841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2558039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3694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" name="Rectangle 367"/>
                <p:cNvSpPr/>
                <p:nvPr/>
              </p:nvSpPr>
              <p:spPr bwMode="auto">
                <a:xfrm>
                  <a:off x="2832158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2643421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46816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178173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178173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800000">
                  <a:off x="2378290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200643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600584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 flipH="1">
                  <a:off x="3955589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431059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90458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 flipH="1">
                  <a:off x="4786928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4040969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4310592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3709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29" y="4937031"/>
                  <a:ext cx="1860117" cy="529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3" name="Rectangle 382"/>
                <p:cNvSpPr/>
                <p:nvPr/>
              </p:nvSpPr>
              <p:spPr bwMode="auto">
                <a:xfrm>
                  <a:off x="4584711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395975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4220718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4930727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4930727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8" name="Trapezoid 387"/>
                <p:cNvSpPr/>
                <p:nvPr/>
              </p:nvSpPr>
              <p:spPr>
                <a:xfrm rot="10800000">
                  <a:off x="4288125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 rot="10800000">
                  <a:off x="3277035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23655" name="Group 464"/>
              <p:cNvGrpSpPr>
                <a:grpSpLocks/>
              </p:cNvGrpSpPr>
              <p:nvPr/>
            </p:nvGrpSpPr>
            <p:grpSpPr bwMode="auto">
              <a:xfrm>
                <a:off x="4515030" y="4419600"/>
                <a:ext cx="2419170" cy="1066800"/>
                <a:chOff x="1848030" y="4269539"/>
                <a:chExt cx="3257370" cy="1196735"/>
              </a:xfrm>
            </p:grpSpPr>
            <p:sp>
              <p:nvSpPr>
                <p:cNvPr id="466" name="Rectangle 465"/>
                <p:cNvSpPr/>
                <p:nvPr/>
              </p:nvSpPr>
              <p:spPr bwMode="auto">
                <a:xfrm>
                  <a:off x="184745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 flipH="1">
                  <a:off x="2202453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2557458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9" name="Rectangle 468"/>
                <p:cNvSpPr/>
                <p:nvPr/>
              </p:nvSpPr>
              <p:spPr bwMode="auto">
                <a:xfrm>
                  <a:off x="1937324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 flipH="1">
                  <a:off x="303379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228783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2557458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3664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4" name="Rectangle 473"/>
                <p:cNvSpPr/>
                <p:nvPr/>
              </p:nvSpPr>
              <p:spPr bwMode="auto">
                <a:xfrm>
                  <a:off x="2831574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2642838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246758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3177593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3177593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9" name="Trapezoid 478"/>
                <p:cNvSpPr/>
                <p:nvPr/>
              </p:nvSpPr>
              <p:spPr>
                <a:xfrm rot="10800000">
                  <a:off x="2377709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3200060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3600003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 flipH="1">
                  <a:off x="395500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431001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3689878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5" name="Rectangle 484"/>
                <p:cNvSpPr/>
                <p:nvPr/>
              </p:nvSpPr>
              <p:spPr bwMode="auto">
                <a:xfrm flipH="1">
                  <a:off x="4786347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4040388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4310012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3679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30" y="4937031"/>
                  <a:ext cx="1504770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9" name="Rectangle 488"/>
                <p:cNvSpPr/>
                <p:nvPr/>
              </p:nvSpPr>
              <p:spPr bwMode="auto">
                <a:xfrm>
                  <a:off x="4584128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4395391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4220137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4930146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4930146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4" name="Trapezoid 493"/>
                <p:cNvSpPr/>
                <p:nvPr/>
              </p:nvSpPr>
              <p:spPr>
                <a:xfrm rot="10800000">
                  <a:off x="4130263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5" name="Trapezoid 494"/>
                <p:cNvSpPr/>
                <p:nvPr/>
              </p:nvSpPr>
              <p:spPr>
                <a:xfrm rot="10800000">
                  <a:off x="3276455" y="5104761"/>
                  <a:ext cx="435890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sp>
            <p:nvSpPr>
              <p:cNvPr id="496" name="Trapezoid 495"/>
              <p:cNvSpPr/>
              <p:nvPr/>
            </p:nvSpPr>
            <p:spPr>
              <a:xfrm rot="10800000">
                <a:off x="4250945" y="5178425"/>
                <a:ext cx="320389" cy="30797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3568" name="Group 501"/>
            <p:cNvGrpSpPr>
              <a:grpSpLocks/>
            </p:cNvGrpSpPr>
            <p:nvPr/>
          </p:nvGrpSpPr>
          <p:grpSpPr bwMode="auto">
            <a:xfrm>
              <a:off x="3706" y="1440"/>
              <a:ext cx="1488" cy="995"/>
              <a:chOff x="1905000" y="2286000"/>
              <a:chExt cx="2514600" cy="1580073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6" name="Trapezoid 515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3569" name="Group 358"/>
            <p:cNvGrpSpPr>
              <a:grpSpLocks/>
            </p:cNvGrpSpPr>
            <p:nvPr/>
          </p:nvGrpSpPr>
          <p:grpSpPr bwMode="auto">
            <a:xfrm>
              <a:off x="3706" y="2427"/>
              <a:ext cx="839" cy="672"/>
              <a:chOff x="1848030" y="4269539"/>
              <a:chExt cx="3612716" cy="1196735"/>
            </a:xfrm>
          </p:grpSpPr>
          <p:sp>
            <p:nvSpPr>
              <p:cNvPr id="558" name="Rectangle 557"/>
              <p:cNvSpPr/>
              <p:nvPr/>
            </p:nvSpPr>
            <p:spPr bwMode="auto">
              <a:xfrm>
                <a:off x="1848030" y="4716533"/>
                <a:ext cx="52963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 flipH="1">
                <a:off x="2201120" y="4789549"/>
                <a:ext cx="55979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2558518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1" name="Rectangle 560"/>
              <p:cNvSpPr/>
              <p:nvPr/>
            </p:nvSpPr>
            <p:spPr bwMode="auto">
              <a:xfrm>
                <a:off x="1938457" y="4495707"/>
                <a:ext cx="17654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 flipH="1">
                <a:off x="3036480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2287240" y="4495707"/>
                <a:ext cx="90427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255851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3610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" name="Rectangle 565"/>
              <p:cNvSpPr/>
              <p:nvPr/>
            </p:nvSpPr>
            <p:spPr bwMode="auto">
              <a:xfrm>
                <a:off x="2834100" y="4723657"/>
                <a:ext cx="3014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2644637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2468091" y="4716533"/>
                <a:ext cx="9042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9" name="Rectangle 568"/>
              <p:cNvSpPr/>
              <p:nvPr/>
            </p:nvSpPr>
            <p:spPr bwMode="auto">
              <a:xfrm>
                <a:off x="3178578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317857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1" name="Trapezoid 570"/>
              <p:cNvSpPr/>
              <p:nvPr/>
            </p:nvSpPr>
            <p:spPr>
              <a:xfrm rot="10800000">
                <a:off x="2377667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200107" y="4269539"/>
                <a:ext cx="4736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3600564" y="4716533"/>
                <a:ext cx="52963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flipH="1">
                <a:off x="3953654" y="4789549"/>
                <a:ext cx="55976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>
                <a:off x="4311049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690988" y="4495707"/>
                <a:ext cx="176546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flipH="1">
                <a:off x="4789014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4039774" y="4495707"/>
                <a:ext cx="9042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>
                <a:off x="431104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3625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29" y="4937031"/>
                <a:ext cx="1860117" cy="52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1" name="Rectangle 580"/>
              <p:cNvSpPr/>
              <p:nvPr/>
            </p:nvSpPr>
            <p:spPr bwMode="auto">
              <a:xfrm>
                <a:off x="4586631" y="4723657"/>
                <a:ext cx="30143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4397168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>
                <a:off x="4220625" y="4716533"/>
                <a:ext cx="9042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4931109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>
                <a:off x="493110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6" name="Trapezoid 585"/>
              <p:cNvSpPr/>
              <p:nvPr/>
            </p:nvSpPr>
            <p:spPr>
              <a:xfrm rot="10800000">
                <a:off x="4280908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7" name="Trapezoid 586"/>
              <p:cNvSpPr/>
              <p:nvPr/>
            </p:nvSpPr>
            <p:spPr>
              <a:xfrm rot="10800000">
                <a:off x="3277614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3570" name="Group 464"/>
            <p:cNvGrpSpPr>
              <a:grpSpLocks/>
            </p:cNvGrpSpPr>
            <p:nvPr/>
          </p:nvGrpSpPr>
          <p:grpSpPr bwMode="auto">
            <a:xfrm>
              <a:off x="4540" y="2427"/>
              <a:ext cx="756" cy="672"/>
              <a:chOff x="1848030" y="4269539"/>
              <a:chExt cx="3257370" cy="1196735"/>
            </a:xfrm>
          </p:grpSpPr>
          <p:sp>
            <p:nvSpPr>
              <p:cNvPr id="528" name="Rectangle 527"/>
              <p:cNvSpPr/>
              <p:nvPr/>
            </p:nvSpPr>
            <p:spPr bwMode="auto">
              <a:xfrm>
                <a:off x="1848030" y="4716533"/>
                <a:ext cx="52997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flipH="1">
                <a:off x="2201343" y="4789549"/>
                <a:ext cx="56014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58965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1938514" y="4495707"/>
                <a:ext cx="172348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flipH="1">
                <a:off x="3032921" y="4495707"/>
                <a:ext cx="5601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2287516" y="4495707"/>
                <a:ext cx="9048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58965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3580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6" name="Rectangle 535"/>
              <p:cNvSpPr/>
              <p:nvPr/>
            </p:nvSpPr>
            <p:spPr bwMode="auto">
              <a:xfrm>
                <a:off x="2830411" y="4723657"/>
                <a:ext cx="3447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>
                <a:off x="2640829" y="4716533"/>
                <a:ext cx="357623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468481" y="4716533"/>
                <a:ext cx="9048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179417" y="4716533"/>
                <a:ext cx="8186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3179417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1" name="Trapezoid 540"/>
              <p:cNvSpPr/>
              <p:nvPr/>
            </p:nvSpPr>
            <p:spPr>
              <a:xfrm rot="10800000">
                <a:off x="2378000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200959" y="4269539"/>
                <a:ext cx="4308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01668" y="4716533"/>
                <a:ext cx="529968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flipH="1">
                <a:off x="3954981" y="4789549"/>
                <a:ext cx="56012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>
                <a:off x="4308294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687842" y="4495707"/>
                <a:ext cx="176655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flipH="1">
                <a:off x="4786557" y="4495707"/>
                <a:ext cx="51704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041155" y="4495707"/>
                <a:ext cx="9048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4308294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3595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30" y="4937031"/>
                <a:ext cx="1504770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1" name="Rectangle 550"/>
              <p:cNvSpPr/>
              <p:nvPr/>
            </p:nvSpPr>
            <p:spPr bwMode="auto">
              <a:xfrm>
                <a:off x="4584050" y="4723657"/>
                <a:ext cx="30159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4394467" y="4716533"/>
                <a:ext cx="35762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3" name="Rectangle 552"/>
              <p:cNvSpPr/>
              <p:nvPr/>
            </p:nvSpPr>
            <p:spPr bwMode="auto">
              <a:xfrm>
                <a:off x="4222120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4928745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4928745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0800000">
                <a:off x="4131636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3278515" y="5104760"/>
                <a:ext cx="43517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527" name="Trapezoid 526"/>
            <p:cNvSpPr/>
            <p:nvPr/>
          </p:nvSpPr>
          <p:spPr>
            <a:xfrm rot="10800000">
              <a:off x="4457" y="2905"/>
              <a:ext cx="100" cy="19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572" name="Rectangle 181"/>
            <p:cNvSpPr>
              <a:spLocks noChangeArrowheads="1"/>
            </p:cNvSpPr>
            <p:nvPr/>
          </p:nvSpPr>
          <p:spPr bwMode="auto">
            <a:xfrm>
              <a:off x="3957" y="2448"/>
              <a:ext cx="147" cy="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4470400" y="1727200"/>
            <a:ext cx="4140200" cy="360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85" name="Group 330"/>
          <p:cNvGraphicFramePr>
            <a:graphicFrameLocks noGrp="1"/>
          </p:cNvGraphicFramePr>
          <p:nvPr/>
        </p:nvGraphicFramePr>
        <p:xfrm>
          <a:off x="4941663" y="1985911"/>
          <a:ext cx="3567338" cy="3117377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442583"/>
                <a:gridCol w="781278"/>
                <a:gridCol w="1343477"/>
              </a:tblGrid>
              <a:tr h="567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TSV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Monolithic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662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Layer Thickness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b="1" dirty="0" smtClean="0">
                          <a:latin typeface="Symbol" pitchFamily="18" charset="2"/>
                        </a:rPr>
                        <a:t>~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50</a:t>
                      </a:r>
                      <a:r>
                        <a:rPr lang="en-US" sz="1800" b="1" dirty="0" smtClean="0">
                          <a:latin typeface="Symbol" pitchFamily="18" charset="2"/>
                        </a:rPr>
                        <a:t>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~50nm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0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Via Diameter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~5</a:t>
                      </a:r>
                      <a:r>
                        <a:rPr lang="en-US" sz="1800" b="1" dirty="0" smtClean="0">
                          <a:latin typeface="Symbol" pitchFamily="18" charset="2"/>
                        </a:rPr>
                        <a:t>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~50nm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54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Via Pitch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~10</a:t>
                      </a:r>
                      <a:r>
                        <a:rPr lang="en-US" sz="1800" b="1" dirty="0" smtClean="0">
                          <a:latin typeface="Symbol" pitchFamily="18" charset="2"/>
                        </a:rPr>
                        <a:t>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~100nm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12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Wafer (Die) to Wafer Alignment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~1</a:t>
                      </a:r>
                      <a:r>
                        <a:rPr lang="en-US" sz="1800" b="1" dirty="0" smtClean="0">
                          <a:latin typeface="Symbol" pitchFamily="18" charset="2"/>
                        </a:rPr>
                        <a:t>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~1nm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60" name="TextBox 185"/>
          <p:cNvSpPr txBox="1">
            <a:spLocks noChangeArrowheads="1"/>
          </p:cNvSpPr>
          <p:nvPr/>
        </p:nvSpPr>
        <p:spPr bwMode="auto">
          <a:xfrm>
            <a:off x="2692400" y="1854200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6600"/>
                </a:solidFill>
              </a:rPr>
              <a:t>TSV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Industry Roadmap for 3D with TSV Technology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58860A-CDDB-4084-B3C1-3CDA762341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92442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66CC"/>
                </a:solidFill>
                <a:latin typeface="+mn-lt"/>
                <a:cs typeface="+mn-cs"/>
              </a:rPr>
              <a:t>TSV size ~ 1um,</a:t>
            </a:r>
            <a:r>
              <a:rPr lang="en-US" b="1" kern="0" dirty="0">
                <a:solidFill>
                  <a:srgbClr val="0066CC"/>
                </a:solidFill>
                <a:latin typeface="+mn-lt"/>
                <a:cs typeface="+mn-cs"/>
                <a:sym typeface="Wingdings" pitchFamily="2" charset="2"/>
              </a:rPr>
              <a:t> on-chip wire size ~ 20nm  50x diameter ratio, 2500x area ratio!!! 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rgbClr val="0066CC"/>
                </a:solidFill>
                <a:latin typeface="+mn-lt"/>
                <a:cs typeface="+mn-cs"/>
                <a:sym typeface="Wingdings" pitchFamily="2" charset="2"/>
              </a:rPr>
              <a:t>       Cannot move many wires to the 3rd </a:t>
            </a:r>
            <a:r>
              <a:rPr lang="en-US" b="1" kern="0" dirty="0">
                <a:solidFill>
                  <a:srgbClr val="0066CC"/>
                </a:solidFill>
                <a:latin typeface="+mn-lt"/>
                <a:cs typeface="+mn-cs"/>
                <a:sym typeface="Wingdings" pitchFamily="2" charset="2"/>
              </a:rPr>
              <a:t>dimension</a:t>
            </a:r>
            <a:endParaRPr lang="en-US" b="1" kern="0" dirty="0">
              <a:solidFill>
                <a:srgbClr val="0066CC"/>
              </a:solidFill>
              <a:latin typeface="+mn-lt"/>
              <a:cs typeface="+mn-cs"/>
              <a:sym typeface="Wingdings" pitchFamily="2" charset="2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41513"/>
            <a:ext cx="6691313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8004175" y="2954338"/>
            <a:ext cx="971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ITRS</a:t>
            </a:r>
          </a:p>
          <a:p>
            <a:r>
              <a:rPr lang="en-US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6127</TotalTime>
  <Words>1365</Words>
  <Application>Microsoft Office PowerPoint</Application>
  <PresentationFormat>On-screen Show (4:3)</PresentationFormat>
  <Paragraphs>355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Wingdings</vt:lpstr>
      <vt:lpstr>Helvetica-Oblique</vt:lpstr>
      <vt:lpstr>Symbol</vt:lpstr>
      <vt:lpstr>Default Design</vt:lpstr>
      <vt:lpstr>Slide 1</vt:lpstr>
      <vt:lpstr>How get single crystal silicon layers at less than 400oC (Required for stacking atop copper/low k)</vt:lpstr>
      <vt:lpstr>How are all SOI wafers manufactured today?</vt:lpstr>
      <vt:lpstr>Ion-cut (a.k.a Smart-CutTM)   Can also give stacked defect-free single crystal Si layers atop Cu/low k</vt:lpstr>
      <vt:lpstr>Ion-cut vs. other types of stacked Si</vt:lpstr>
      <vt:lpstr>Ion-cut is great, but will it be affordable?  Aren’t ion-cut SOI wafers much costlier than bulk Si today?</vt:lpstr>
      <vt:lpstr>Monolithic 3D Logic Shorter wires. So, gates driving wires are smaller.</vt:lpstr>
      <vt:lpstr>TSV vs. Monolithic 3D 10,000x higher connectivity</vt:lpstr>
      <vt:lpstr>Industry Roadmap for 3D with TSV Technology</vt:lpstr>
      <vt:lpstr>Monolithic 3D: The Other Option Needs Sub-400oC Transistors</vt:lpstr>
      <vt:lpstr>One path to solving the dopant activation problem: Recessed Channel Transistors with Activation before Layer Transfer</vt:lpstr>
      <vt:lpstr>Recessed channel transistors used in manufacturing today  easier adoption</vt:lpstr>
      <vt:lpstr>RCATs vs. Planar Transistors: Experimental data from Samsung 88nm devices</vt:lpstr>
      <vt:lpstr>RCATs vs. Planar Transistors (contd.): Experimental data from Samsung 88nm devices</vt:lpstr>
      <vt:lpstr>Slide 15</vt:lpstr>
      <vt:lpstr>Slide 16</vt:lpstr>
      <vt:lpstr>Slide 17</vt:lpstr>
      <vt:lpstr>Slide 18</vt:lpstr>
      <vt:lpstr>Compare 2D and 3D-IC versions of the same logic core with IntSim</vt:lpstr>
      <vt:lpstr>SoC Device Architecture</vt:lpstr>
      <vt:lpstr>2D SoC to Monolithic 3D  (eDRAM on top of Logic)</vt:lpstr>
      <vt:lpstr>Monolithic 3D SoC Side View</vt:lpstr>
      <vt:lpstr>eDRAM</vt:lpstr>
      <vt:lpstr>eDRAM vs SRAM on top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Zvi</cp:lastModifiedBy>
  <cp:revision>421</cp:revision>
  <dcterms:created xsi:type="dcterms:W3CDTF">2011-03-11T04:15:11Z</dcterms:created>
  <dcterms:modified xsi:type="dcterms:W3CDTF">2012-05-01T07:20:42Z</dcterms:modified>
</cp:coreProperties>
</file>