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47" r:id="rId3"/>
    <p:sldId id="348" r:id="rId4"/>
    <p:sldId id="349" r:id="rId5"/>
    <p:sldId id="350" r:id="rId6"/>
    <p:sldId id="307" r:id="rId7"/>
    <p:sldId id="310" r:id="rId8"/>
    <p:sldId id="312" r:id="rId9"/>
    <p:sldId id="315" r:id="rId10"/>
    <p:sldId id="311" r:id="rId11"/>
    <p:sldId id="316" r:id="rId12"/>
    <p:sldId id="351" r:id="rId13"/>
    <p:sldId id="318" r:id="rId14"/>
    <p:sldId id="320" r:id="rId15"/>
    <p:sldId id="321" r:id="rId16"/>
    <p:sldId id="322" r:id="rId17"/>
    <p:sldId id="323" r:id="rId18"/>
    <p:sldId id="309" r:id="rId19"/>
    <p:sldId id="324" r:id="rId20"/>
    <p:sldId id="325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5" r:id="rId30"/>
    <p:sldId id="360" r:id="rId31"/>
    <p:sldId id="361" r:id="rId32"/>
    <p:sldId id="362" r:id="rId33"/>
    <p:sldId id="366" r:id="rId34"/>
    <p:sldId id="363" r:id="rId35"/>
    <p:sldId id="364" r:id="rId36"/>
    <p:sldId id="341" r:id="rId37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FF00"/>
    <a:srgbClr val="339966"/>
    <a:srgbClr val="008080"/>
    <a:srgbClr val="006699"/>
    <a:srgbClr val="339933"/>
    <a:srgbClr val="0099FF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60"/>
  </p:normalViewPr>
  <p:slideViewPr>
    <p:cSldViewPr snapToGrid="0">
      <p:cViewPr>
        <p:scale>
          <a:sx n="68" d="100"/>
          <a:sy n="68" d="100"/>
        </p:scale>
        <p:origin x="-123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746"/>
            <a:ext cx="5486400" cy="408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7915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7915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8645C8-38F7-4B75-84B5-9E77C2F28F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998759-3F97-4B79-804C-8AEA3F63FE76}" type="slidenum">
              <a:rPr lang="en-US"/>
              <a:pPr/>
              <a:t>24</a:t>
            </a:fld>
            <a:endParaRPr lang="en-US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28063"/>
            <a:ext cx="2971800" cy="454025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5B142911-D3B3-46C1-B00E-02C660F36632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24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56125F-F714-4581-8AB8-0D61F940E192}" type="slidenum">
              <a:rPr lang="en-US"/>
              <a:pPr/>
              <a:t>25</a:t>
            </a:fld>
            <a:endParaRPr lang="en-US"/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28063"/>
            <a:ext cx="2971800" cy="454025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6743A0A0-77CA-497B-9B5D-39B0343A9153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25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9C5750-C201-40F5-9268-FD8694853431}" type="slidenum">
              <a:rPr lang="en-US"/>
              <a:pPr/>
              <a:t>26</a:t>
            </a:fld>
            <a:endParaRPr lang="en-US"/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28063"/>
            <a:ext cx="2971800" cy="454025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1557960D-7FED-4968-8D3A-130CD237C230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26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063C6-8531-4688-B648-BFD310B64C09}" type="slidenum">
              <a:rPr lang="en-US"/>
              <a:pPr/>
              <a:t>33</a:t>
            </a:fld>
            <a:endParaRPr lang="en-US"/>
          </a:p>
        </p:txBody>
      </p:sp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27915"/>
            <a:ext cx="2971800" cy="454184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52121B10-DEBF-40E8-B0F5-5069F91BFF9C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33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2A9A72-F1C7-461B-82BE-89017A881C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CEF198-B29D-49F6-A5F6-8632B8E954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62162" cy="604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274638"/>
            <a:ext cx="6034088" cy="604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457207-8875-49D7-AB9D-9D9FA5A216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435725"/>
            <a:ext cx="2895600" cy="238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67625" y="6426200"/>
            <a:ext cx="1019175" cy="304800"/>
          </a:xfrm>
        </p:spPr>
        <p:txBody>
          <a:bodyPr/>
          <a:lstStyle>
            <a:lvl1pPr>
              <a:defRPr/>
            </a:lvl1pPr>
          </a:lstStyle>
          <a:p>
            <a:fld id="{9F97CD94-80CE-4C9F-AAC4-CDB8AFB811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324600" y="6381750"/>
            <a:ext cx="101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52A173-12C2-46DA-9B8D-16D35F6D1B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6C7F25-CC49-4998-848E-A24EE70356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3F8CA6-85C7-424D-B024-F1E1CC4065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9E5359-533C-46A2-AA58-FDA55159E0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13D07A-E20F-4A43-B9E4-2BF125FE92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A68F5C-8D6F-48A7-BDB8-6B18EEA8C7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172392-FA95-4B33-89D3-6F827A8488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015ADE-420E-4B3F-9FD2-E016B1E867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6383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73AE"/>
                </a:solidFill>
                <a:latin typeface="+mj-lt"/>
              </a:defRPr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pic>
        <p:nvPicPr>
          <p:cNvPr id="1031" name="Picture 7" descr="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1422400"/>
            <a:ext cx="8229600" cy="196850"/>
          </a:xfrm>
          <a:prstGeom prst="rect">
            <a:avLst/>
          </a:prstGeom>
          <a:noFill/>
        </p:spPr>
      </p:pic>
      <p:pic>
        <p:nvPicPr>
          <p:cNvPr id="1032" name="Picture 8" descr="logo Large"/>
          <p:cNvPicPr>
            <a:picLocks noChangeAspect="1" noChangeArrowheads="1"/>
          </p:cNvPicPr>
          <p:nvPr/>
        </p:nvPicPr>
        <p:blipFill>
          <a:blip r:embed="rId15" cstate="print"/>
          <a:srcRect t="5380" b="5380"/>
          <a:stretch>
            <a:fillRect/>
          </a:stretch>
        </p:blipFill>
        <p:spPr bwMode="auto">
          <a:xfrm>
            <a:off x="381000" y="6296025"/>
            <a:ext cx="1524000" cy="56197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 typeface="Wingdings" pitchFamily="2" charset="2"/>
              <a:buNone/>
              <a:defRPr sz="1000">
                <a:latin typeface="+mj-lt"/>
              </a:defRPr>
            </a:lvl1pPr>
          </a:lstStyle>
          <a:p>
            <a:fld id="{5204415A-EF8A-4D31-9F14-09E45363F1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381750"/>
            <a:ext cx="101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 b="1" baseline="0">
          <a:solidFill>
            <a:srgbClr val="0073A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6699"/>
          </a:solidFill>
          <a:latin typeface="+mn-lt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rgbClr val="008080"/>
          </a:solidFill>
          <a:latin typeface="+mj-lt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9966"/>
          </a:solidFill>
          <a:latin typeface="+mj-lt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olithic3d.com/uploads/6/0/5/5/6055488/intsimv2.ja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B10F8C-4139-4D0C-8361-0CD5AE64FD4C}" type="slidenum">
              <a:rPr lang="en-US"/>
              <a:pPr/>
              <a:t>1</a:t>
            </a:fld>
            <a:endParaRPr lang="en-US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07966" y="2580606"/>
            <a:ext cx="8176846" cy="1470025"/>
          </a:xfrm>
        </p:spPr>
        <p:txBody>
          <a:bodyPr/>
          <a:lstStyle/>
          <a:p>
            <a:r>
              <a:rPr lang="en-US" sz="3800" b="1" dirty="0" smtClean="0"/>
              <a:t>Monolithic 3D Integrated Circuits</a:t>
            </a:r>
            <a:endParaRPr lang="en-US" sz="3800" b="1" dirty="0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74305" y="4153483"/>
            <a:ext cx="8447665" cy="1752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Arial Narrow" pitchFamily="34" charset="0"/>
              </a:rPr>
              <a:t>Deepak C. </a:t>
            </a:r>
            <a:r>
              <a:rPr lang="en-US" dirty="0" err="1" smtClean="0">
                <a:latin typeface="Arial Narrow" pitchFamily="34" charset="0"/>
              </a:rPr>
              <a:t>Sekar</a:t>
            </a:r>
            <a:r>
              <a:rPr lang="en-US" dirty="0" smtClean="0">
                <a:latin typeface="Arial Narrow" pitchFamily="34" charset="0"/>
              </a:rPr>
              <a:t>, Brian </a:t>
            </a:r>
            <a:r>
              <a:rPr lang="en-US" dirty="0" err="1" smtClean="0">
                <a:latin typeface="Arial Narrow" pitchFamily="34" charset="0"/>
              </a:rPr>
              <a:t>Cronquist</a:t>
            </a:r>
            <a:r>
              <a:rPr lang="en-US" dirty="0" smtClean="0">
                <a:latin typeface="Arial Narrow" pitchFamily="34" charset="0"/>
              </a:rPr>
              <a:t>, Israel </a:t>
            </a:r>
            <a:r>
              <a:rPr lang="en-US" dirty="0" err="1" smtClean="0">
                <a:latin typeface="Arial Narrow" pitchFamily="34" charset="0"/>
              </a:rPr>
              <a:t>Beinglass</a:t>
            </a:r>
            <a:r>
              <a:rPr lang="en-US" dirty="0" smtClean="0">
                <a:latin typeface="Arial Narrow" pitchFamily="34" charset="0"/>
              </a:rPr>
              <a:t> and </a:t>
            </a:r>
            <a:r>
              <a:rPr lang="en-US" dirty="0" err="1" smtClean="0">
                <a:latin typeface="Arial Narrow" pitchFamily="34" charset="0"/>
              </a:rPr>
              <a:t>Zvi</a:t>
            </a:r>
            <a:r>
              <a:rPr lang="en-US" dirty="0" smtClean="0">
                <a:latin typeface="Arial Narrow" pitchFamily="34" charset="0"/>
              </a:rPr>
              <a:t> Or-Bach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42900" y="1181100"/>
            <a:ext cx="84486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971800" y="6362700"/>
            <a:ext cx="3076575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94" name="Picture 6" descr="logo Large"/>
          <p:cNvPicPr>
            <a:picLocks noChangeAspect="1" noChangeArrowheads="1"/>
          </p:cNvPicPr>
          <p:nvPr/>
        </p:nvPicPr>
        <p:blipFill>
          <a:blip r:embed="rId2" cstate="print"/>
          <a:srcRect t="3587"/>
          <a:stretch>
            <a:fillRect/>
          </a:stretch>
        </p:blipFill>
        <p:spPr bwMode="auto">
          <a:xfrm>
            <a:off x="1670050" y="12700"/>
            <a:ext cx="5349875" cy="2128838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00025" y="6267450"/>
            <a:ext cx="3076575" cy="561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0506" y="6231985"/>
            <a:ext cx="821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Presentation at Intel’s Photonics Technology Lab, 15</a:t>
            </a:r>
            <a:r>
              <a:rPr lang="en-US" baseline="30000" dirty="0" smtClean="0"/>
              <a:t>th</a:t>
            </a:r>
            <a:r>
              <a:rPr lang="en-US" dirty="0" smtClean="0"/>
              <a:t> July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Industry Roadmap for 3D with TSV Technology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4924864"/>
            <a:ext cx="868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TSV size ~ 1um,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on-chip wire size ~ 20nm  50x diameter ratio, 2500x area ratio!!! 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Cannot move many wires to the 3rd dimension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TSV: Good for stacking DRAM atop processors, but doesn’t help on-chip wires much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41344"/>
            <a:ext cx="6691745" cy="282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04517" y="2954185"/>
            <a:ext cx="97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ITRS</a:t>
            </a:r>
          </a:p>
          <a:p>
            <a:r>
              <a:rPr lang="en-US" dirty="0" smtClean="0"/>
              <a:t>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27280"/>
            <a:ext cx="8229600" cy="46783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u="sng" dirty="0" smtClean="0"/>
              <a:t>Can we get Monolithic 3D?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600" dirty="0" smtClean="0"/>
              <a:t>Requires sub-50nm vertical and horizontal connections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2600" dirty="0" smtClean="0"/>
              <a:t>Next section of this talk…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85398" y="4867422"/>
            <a:ext cx="3474720" cy="675249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80504"/>
            <a:ext cx="8229600" cy="4678363"/>
          </a:xfrm>
        </p:spPr>
        <p:txBody>
          <a:bodyPr/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/>
              <a:t>Paths to Monolithic 3D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Implications of Monolithic 3D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Conclusions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Getting sub-50nm vertical connections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656401"/>
            <a:ext cx="8229600" cy="142110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Build transistors with c-Si films above copper/low k 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sym typeface="Wingdings" pitchFamily="2" charset="2"/>
              </a:rPr>
              <a:t>       </a:t>
            </a:r>
            <a:r>
              <a:rPr lang="en-US" dirty="0" smtClean="0"/>
              <a:t>Avoids alignment issues of bonding pre-fabricated wafers </a:t>
            </a:r>
            <a:endParaRPr lang="en-U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Need &lt;400-450</a:t>
            </a:r>
            <a:r>
              <a:rPr lang="en-US" baseline="30000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C for transistor fabrication  no damage to copper/low 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84" name="Group 183"/>
          <p:cNvGrpSpPr/>
          <p:nvPr/>
        </p:nvGrpSpPr>
        <p:grpSpPr>
          <a:xfrm>
            <a:off x="820383" y="2591944"/>
            <a:ext cx="2527729" cy="1459543"/>
            <a:chOff x="778179" y="2957712"/>
            <a:chExt cx="1135301" cy="1033463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78179" y="3322837"/>
              <a:ext cx="397385" cy="65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0" name="Rectangle 49"/>
            <p:cNvSpPr/>
            <p:nvPr/>
          </p:nvSpPr>
          <p:spPr bwMode="auto">
            <a:xfrm flipH="1">
              <a:off x="1043101" y="3387925"/>
              <a:ext cx="42001" cy="1317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311256" y="3125987"/>
              <a:ext cx="465230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846026" y="3125987"/>
              <a:ext cx="132460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3" name="Rectangle 52"/>
            <p:cNvSpPr/>
            <p:nvPr/>
          </p:nvSpPr>
          <p:spPr bwMode="auto">
            <a:xfrm flipH="1">
              <a:off x="1669869" y="3125987"/>
              <a:ext cx="38769" cy="393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07717" y="3125987"/>
              <a:ext cx="67847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311256" y="3125987"/>
              <a:ext cx="64616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8179" y="3533630"/>
              <a:ext cx="1135301" cy="45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Rectangle 56"/>
            <p:cNvSpPr/>
            <p:nvPr/>
          </p:nvSpPr>
          <p:spPr bwMode="auto">
            <a:xfrm>
              <a:off x="1518024" y="3329187"/>
              <a:ext cx="22614" cy="320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375870" y="3322837"/>
              <a:ext cx="264922" cy="777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243409" y="3322837"/>
              <a:ext cx="67847" cy="65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776484" y="3322837"/>
              <a:ext cx="64616" cy="65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776484" y="3125987"/>
              <a:ext cx="64616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2" name="Trapezoid 61"/>
            <p:cNvSpPr/>
            <p:nvPr/>
          </p:nvSpPr>
          <p:spPr bwMode="auto">
            <a:xfrm rot="10800000">
              <a:off x="1218461" y="3699802"/>
              <a:ext cx="254905" cy="27708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8" name="Rectangle 181"/>
            <p:cNvSpPr>
              <a:spLocks noChangeArrowheads="1"/>
            </p:cNvSpPr>
            <p:nvPr/>
          </p:nvSpPr>
          <p:spPr bwMode="auto">
            <a:xfrm>
              <a:off x="1217258" y="2957712"/>
              <a:ext cx="233363" cy="1508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85" name="Rectangle 184"/>
          <p:cNvSpPr/>
          <p:nvPr/>
        </p:nvSpPr>
        <p:spPr>
          <a:xfrm>
            <a:off x="745589" y="2405571"/>
            <a:ext cx="2504049" cy="2954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Arrow Connector 186"/>
          <p:cNvCxnSpPr/>
          <p:nvPr/>
        </p:nvCxnSpPr>
        <p:spPr>
          <a:xfrm flipV="1">
            <a:off x="3770143" y="3587257"/>
            <a:ext cx="143490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5685563" y="2645868"/>
            <a:ext cx="2527729" cy="1459543"/>
            <a:chOff x="778179" y="2957712"/>
            <a:chExt cx="1135301" cy="1033463"/>
          </a:xfrm>
        </p:grpSpPr>
        <p:sp>
          <p:nvSpPr>
            <p:cNvPr id="190" name="Rectangle 189"/>
            <p:cNvSpPr/>
            <p:nvPr/>
          </p:nvSpPr>
          <p:spPr bwMode="auto">
            <a:xfrm>
              <a:off x="778179" y="3322837"/>
              <a:ext cx="397385" cy="65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1" name="Rectangle 190"/>
            <p:cNvSpPr/>
            <p:nvPr/>
          </p:nvSpPr>
          <p:spPr bwMode="auto">
            <a:xfrm flipH="1">
              <a:off x="1043101" y="3387925"/>
              <a:ext cx="42001" cy="1317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1311256" y="3125987"/>
              <a:ext cx="465230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846026" y="3125987"/>
              <a:ext cx="132460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4" name="Rectangle 193"/>
            <p:cNvSpPr/>
            <p:nvPr/>
          </p:nvSpPr>
          <p:spPr bwMode="auto">
            <a:xfrm flipH="1">
              <a:off x="1669869" y="3125987"/>
              <a:ext cx="38769" cy="393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1107717" y="3125987"/>
              <a:ext cx="67847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1311256" y="3125987"/>
              <a:ext cx="64616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19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8179" y="3533630"/>
              <a:ext cx="1135301" cy="45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" name="Rectangle 197"/>
            <p:cNvSpPr/>
            <p:nvPr/>
          </p:nvSpPr>
          <p:spPr bwMode="auto">
            <a:xfrm>
              <a:off x="1518024" y="3329187"/>
              <a:ext cx="22614" cy="320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1375870" y="3322837"/>
              <a:ext cx="264922" cy="777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243409" y="3322837"/>
              <a:ext cx="67847" cy="65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1776484" y="3322837"/>
              <a:ext cx="64616" cy="65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776484" y="3125987"/>
              <a:ext cx="64616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3" name="Trapezoid 202"/>
            <p:cNvSpPr/>
            <p:nvPr/>
          </p:nvSpPr>
          <p:spPr bwMode="auto">
            <a:xfrm rot="10800000">
              <a:off x="1218461" y="3699802"/>
              <a:ext cx="254905" cy="27708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4" name="Rectangle 181"/>
            <p:cNvSpPr>
              <a:spLocks noChangeArrowheads="1"/>
            </p:cNvSpPr>
            <p:nvPr/>
          </p:nvSpPr>
          <p:spPr bwMode="auto">
            <a:xfrm>
              <a:off x="1217258" y="2957712"/>
              <a:ext cx="233363" cy="1508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pic>
        <p:nvPicPr>
          <p:cNvPr id="2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9150" y="2293028"/>
            <a:ext cx="2527729" cy="48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" name="Trapezoid 206"/>
          <p:cNvSpPr/>
          <p:nvPr/>
        </p:nvSpPr>
        <p:spPr bwMode="auto">
          <a:xfrm rot="10800000">
            <a:off x="6635359" y="2461841"/>
            <a:ext cx="511028" cy="32355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cxnSp>
        <p:nvCxnSpPr>
          <p:cNvPr id="209" name="Straight Arrow Connector 208"/>
          <p:cNvCxnSpPr/>
          <p:nvPr/>
        </p:nvCxnSpPr>
        <p:spPr>
          <a:xfrm rot="5400000">
            <a:off x="3221503" y="2560315"/>
            <a:ext cx="30948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3488786" y="2236757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Sub-100nm c-Si, can look through and align</a:t>
            </a:r>
            <a:endParaRPr lang="en-US" dirty="0">
              <a:latin typeface="+mn-lt"/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 rot="5400000">
            <a:off x="5427831" y="2600171"/>
            <a:ext cx="30948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46502"/>
            <a:ext cx="8229600" cy="1143000"/>
          </a:xfrm>
        </p:spPr>
        <p:txBody>
          <a:bodyPr/>
          <a:lstStyle/>
          <a:p>
            <a:r>
              <a:rPr lang="en-US" sz="2400" dirty="0" smtClean="0"/>
              <a:t>Layer Transfer Technology (or “Smart-Cut”)</a:t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 Defect-free c-Si</a:t>
            </a:r>
            <a:r>
              <a:rPr lang="en-US" sz="2400" dirty="0" smtClean="0"/>
              <a:t> films formed @ &lt;400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TextBox 11"/>
          <p:cNvSpPr txBox="1">
            <a:spLocks noChangeArrowheads="1"/>
          </p:cNvSpPr>
          <p:nvPr/>
        </p:nvSpPr>
        <p:spPr bwMode="auto">
          <a:xfrm>
            <a:off x="762000" y="2667000"/>
            <a:ext cx="63023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 </a:t>
            </a:r>
            <a:r>
              <a:rPr lang="en-US" b="1" dirty="0">
                <a:latin typeface="Arial Narrow" pitchFamily="34" charset="0"/>
              </a:rPr>
              <a:t>Si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800" y="2286000"/>
            <a:ext cx="1371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81200" y="35814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38400" y="3475038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1" name="TextBox 32"/>
          <p:cNvSpPr txBox="1">
            <a:spLocks noChangeArrowheads="1"/>
          </p:cNvSpPr>
          <p:nvPr/>
        </p:nvSpPr>
        <p:spPr bwMode="auto">
          <a:xfrm>
            <a:off x="2895600" y="3627438"/>
            <a:ext cx="609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 </a:t>
            </a:r>
            <a:r>
              <a:rPr lang="en-US" b="1" dirty="0">
                <a:latin typeface="Arial Narrow" pitchFamily="34" charset="0"/>
              </a:rPr>
              <a:t>Si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38400" y="3276600"/>
            <a:ext cx="1371600" cy="198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362200" y="3551238"/>
            <a:ext cx="1828800" cy="15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2362201" y="309245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90007" y="309324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820194" y="3093244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047207" y="309324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276601" y="309245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504407" y="309324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Box 46"/>
          <p:cNvSpPr txBox="1">
            <a:spLocks noChangeArrowheads="1"/>
          </p:cNvSpPr>
          <p:nvPr/>
        </p:nvSpPr>
        <p:spPr bwMode="auto">
          <a:xfrm>
            <a:off x="3810000" y="3398838"/>
            <a:ext cx="45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" y="3017838"/>
            <a:ext cx="2133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Arial Narrow" pitchFamily="34" charset="0"/>
                <a:cs typeface="+mn-cs"/>
              </a:rPr>
              <a:t>Top layer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33400" y="5456238"/>
            <a:ext cx="1676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sz="1800" kern="0" dirty="0">
                <a:latin typeface="Arial Narrow" pitchFamily="34" charset="0"/>
                <a:cs typeface="+mn-cs"/>
              </a:rPr>
              <a:t>Bottom layer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724400" y="4038600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800600" y="4267200"/>
            <a:ext cx="1295400" cy="1066800"/>
            <a:chOff x="914400" y="2590800"/>
            <a:chExt cx="1295400" cy="989052"/>
          </a:xfrm>
        </p:grpSpPr>
        <p:sp>
          <p:nvSpPr>
            <p:cNvPr id="52" name="Rectangle 51"/>
            <p:cNvSpPr/>
            <p:nvPr/>
          </p:nvSpPr>
          <p:spPr>
            <a:xfrm>
              <a:off x="914400" y="2818930"/>
              <a:ext cx="457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1219200" y="2895464"/>
              <a:ext cx="46038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24000" y="2590800"/>
              <a:ext cx="533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2590800"/>
              <a:ext cx="152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flipH="1">
              <a:off x="1935163" y="2590800"/>
              <a:ext cx="46037" cy="4577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95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240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5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1676400" y="2818930"/>
              <a:ext cx="76200" cy="3811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00200" y="2818930"/>
              <a:ext cx="304800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4478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574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57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2362200" y="1722438"/>
            <a:ext cx="1676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Hydrogen implant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of top layer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4419600" y="1722438"/>
            <a:ext cx="1905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Flip top layer and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bond to bottom layer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724400" y="3810000"/>
            <a:ext cx="1363663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724400" y="3276600"/>
            <a:ext cx="1363663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9" name="TextBox 81"/>
          <p:cNvSpPr txBox="1">
            <a:spLocks noChangeArrowheads="1"/>
          </p:cNvSpPr>
          <p:nvPr/>
        </p:nvSpPr>
        <p:spPr bwMode="auto">
          <a:xfrm>
            <a:off x="5125328" y="3282460"/>
            <a:ext cx="67056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 </a:t>
            </a:r>
            <a:r>
              <a:rPr lang="en-US" b="1" dirty="0">
                <a:latin typeface="Arial Narrow" pitchFamily="34" charset="0"/>
              </a:rPr>
              <a:t>Si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4648200" y="3703638"/>
            <a:ext cx="1636713" cy="317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81000" y="4038600"/>
            <a:ext cx="151288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457200" y="4267200"/>
            <a:ext cx="1447800" cy="1066800"/>
            <a:chOff x="914400" y="2590800"/>
            <a:chExt cx="1295400" cy="989052"/>
          </a:xfrm>
        </p:grpSpPr>
        <p:sp>
          <p:nvSpPr>
            <p:cNvPr id="86" name="Rectangle 85"/>
            <p:cNvSpPr/>
            <p:nvPr/>
          </p:nvSpPr>
          <p:spPr>
            <a:xfrm>
              <a:off x="914400" y="2818930"/>
              <a:ext cx="457367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H="1">
              <a:off x="1219785" y="2895464"/>
              <a:ext cx="45453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523750" y="2590800"/>
              <a:ext cx="534068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91101" y="2590800"/>
              <a:ext cx="151983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flipH="1">
              <a:off x="1935664" y="2590800"/>
              <a:ext cx="45453" cy="4577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95066" y="2590800"/>
              <a:ext cx="7670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523750" y="2590800"/>
              <a:ext cx="7670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4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Rectangle 93"/>
            <p:cNvSpPr/>
            <p:nvPr/>
          </p:nvSpPr>
          <p:spPr>
            <a:xfrm>
              <a:off x="1675732" y="2818930"/>
              <a:ext cx="76701" cy="3811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00451" y="2818930"/>
              <a:ext cx="303964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48468" y="2818930"/>
              <a:ext cx="7528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7818" y="2818930"/>
              <a:ext cx="7528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057818" y="2590800"/>
              <a:ext cx="7528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413" name="TextBox 99"/>
          <p:cNvSpPr txBox="1">
            <a:spLocks noChangeArrowheads="1"/>
          </p:cNvSpPr>
          <p:nvPr/>
        </p:nvSpPr>
        <p:spPr bwMode="auto">
          <a:xfrm>
            <a:off x="6096000" y="3551238"/>
            <a:ext cx="45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 bwMode="auto">
          <a:xfrm>
            <a:off x="6639951" y="1676400"/>
            <a:ext cx="2199249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Cleave using 400</a:t>
            </a:r>
            <a:r>
              <a:rPr lang="en-US" u="sng" kern="0" baseline="30000" dirty="0">
                <a:latin typeface="Arial Narrow" pitchFamily="34" charset="0"/>
                <a:cs typeface="+mn-cs"/>
              </a:rPr>
              <a:t>o</a:t>
            </a:r>
            <a:r>
              <a:rPr lang="en-US" u="sng" kern="0" dirty="0">
                <a:latin typeface="Arial Narrow" pitchFamily="34" charset="0"/>
                <a:cs typeface="+mn-cs"/>
              </a:rPr>
              <a:t>C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anneal or sideways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mechanical force. CMP.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4191000" y="35814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477000" y="35814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086600" y="3962400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7162800" y="4191000"/>
            <a:ext cx="1295400" cy="1066800"/>
            <a:chOff x="914400" y="2590800"/>
            <a:chExt cx="1295400" cy="989052"/>
          </a:xfrm>
        </p:grpSpPr>
        <p:sp>
          <p:nvSpPr>
            <p:cNvPr id="108" name="Rectangle 107"/>
            <p:cNvSpPr/>
            <p:nvPr/>
          </p:nvSpPr>
          <p:spPr>
            <a:xfrm>
              <a:off x="914400" y="2818930"/>
              <a:ext cx="457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flipH="1">
              <a:off x="1219200" y="2895464"/>
              <a:ext cx="46038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524000" y="2590800"/>
              <a:ext cx="533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90600" y="2590800"/>
              <a:ext cx="152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flipH="1">
              <a:off x="1935163" y="2590800"/>
              <a:ext cx="46037" cy="4577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95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240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3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Rectangle 115"/>
            <p:cNvSpPr/>
            <p:nvPr/>
          </p:nvSpPr>
          <p:spPr>
            <a:xfrm>
              <a:off x="1676400" y="2818930"/>
              <a:ext cx="76200" cy="3811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600200" y="2818930"/>
              <a:ext cx="304800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4478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0574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57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7086600" y="3733800"/>
            <a:ext cx="1363663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086600" y="3581400"/>
            <a:ext cx="1363663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21" name="TextBox 122"/>
          <p:cNvSpPr txBox="1">
            <a:spLocks noChangeArrowheads="1"/>
          </p:cNvSpPr>
          <p:nvPr/>
        </p:nvSpPr>
        <p:spPr bwMode="auto">
          <a:xfrm>
            <a:off x="6945920" y="3048000"/>
            <a:ext cx="6084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 </a:t>
            </a:r>
            <a:r>
              <a:rPr lang="en-US" b="1" dirty="0">
                <a:latin typeface="Arial Narrow" pitchFamily="34" charset="0"/>
              </a:rPr>
              <a:t>Si</a:t>
            </a:r>
          </a:p>
        </p:txBody>
      </p:sp>
      <p:cxnSp>
        <p:nvCxnSpPr>
          <p:cNvPr id="127" name="Straight Connector 126"/>
          <p:cNvCxnSpPr>
            <a:stCxn id="16421" idx="2"/>
          </p:cNvCxnSpPr>
          <p:nvPr/>
        </p:nvCxnSpPr>
        <p:spPr>
          <a:xfrm rot="16200000" flipH="1">
            <a:off x="7320792" y="3346674"/>
            <a:ext cx="164068" cy="305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010486" y="5791200"/>
            <a:ext cx="5523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Same process used for manufacturing all SOI wafers today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Sub-400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Transistors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80044" y="4561444"/>
            <a:ext cx="777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Junction Activation: Key barrier to getting sub-400</a:t>
            </a:r>
            <a:r>
              <a:rPr kumimoji="0" lang="en-US" sz="2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transistors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2123044"/>
          <a:ext cx="6934200" cy="2219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11400"/>
                <a:gridCol w="2311400"/>
                <a:gridCol w="231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Transistor part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Process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Temperature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Crystalline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Si for 3D layer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Bonding, layer-transfer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itchFamily="34" charset="0"/>
                        </a:rPr>
                        <a:t>Sub-400</a:t>
                      </a:r>
                      <a:r>
                        <a:rPr lang="en-US" sz="1800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Gate oxide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ALD high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k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Sub-400</a:t>
                      </a:r>
                      <a:r>
                        <a:rPr lang="en-US" sz="1800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Metal gate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ALD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itchFamily="34" charset="0"/>
                        </a:rPr>
                        <a:t>Sub-400</a:t>
                      </a:r>
                      <a:r>
                        <a:rPr lang="en-US" sz="1800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Junctions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Implant, RTA for activation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&gt;400</a:t>
                      </a:r>
                      <a:r>
                        <a:rPr lang="en-US" sz="1800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80141" y="5267172"/>
            <a:ext cx="6766577" cy="812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Arial Narrow" pitchFamily="34" charset="0"/>
              </a:rPr>
              <a:t>In next few slides, will show 3 solutions to this problem… under development.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Arial Narrow" pitchFamily="34" charset="0"/>
              </a:rPr>
              <a:t>For more details, check out www.monolithic3d.com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76" y="260570"/>
            <a:ext cx="8686800" cy="1143000"/>
          </a:xfrm>
        </p:spPr>
        <p:txBody>
          <a:bodyPr/>
          <a:lstStyle/>
          <a:p>
            <a:r>
              <a:rPr lang="en-US" sz="2400" b="1" dirty="0" smtClean="0"/>
              <a:t>One path to solving the </a:t>
            </a:r>
            <a:r>
              <a:rPr lang="en-US" sz="2400" b="1" dirty="0" err="1" smtClean="0"/>
              <a:t>dopant</a:t>
            </a:r>
            <a:r>
              <a:rPr lang="en-US" sz="2400" b="1" dirty="0" smtClean="0"/>
              <a:t> activation problem:</a:t>
            </a:r>
            <a:br>
              <a:rPr lang="en-US" sz="2400" b="1" dirty="0" smtClean="0"/>
            </a:br>
            <a:r>
              <a:rPr lang="en-US" sz="2400" b="1" dirty="0" smtClean="0"/>
              <a:t>Recessed Channel Transistors with Activation before Layer Transfer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971800"/>
            <a:ext cx="11430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p- Si wafer</a:t>
            </a: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2307102" y="1752600"/>
            <a:ext cx="2874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latin typeface="Arial Narrow" pitchFamily="34" charset="0"/>
              </a:rPr>
              <a:t>Idea 1</a:t>
            </a:r>
            <a:r>
              <a:rPr lang="en-US" sz="1600" b="1" dirty="0" smtClean="0">
                <a:latin typeface="Arial Narrow" pitchFamily="34" charset="0"/>
              </a:rPr>
              <a:t>: Do high temp. steps (</a:t>
            </a:r>
            <a:r>
              <a:rPr lang="en-US" sz="1600" b="1" dirty="0" err="1" smtClean="0">
                <a:latin typeface="Arial Narrow" pitchFamily="34" charset="0"/>
              </a:rPr>
              <a:t>eg</a:t>
            </a:r>
            <a:r>
              <a:rPr lang="en-US" sz="1600" b="1" dirty="0" smtClean="0">
                <a:latin typeface="Arial Narrow" pitchFamily="34" charset="0"/>
              </a:rPr>
              <a:t>. Activate) before layer transfer</a:t>
            </a:r>
            <a:endParaRPr lang="en-US" sz="1600" b="1" dirty="0">
              <a:latin typeface="Arial Narrow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448301" y="2476500"/>
            <a:ext cx="228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676107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904707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133307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363494" y="24757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24200" y="2895600"/>
            <a:ext cx="1143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3962400" y="2743200"/>
            <a:ext cx="152400" cy="150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3581400" y="24812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Oxide</a:t>
            </a:r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6553200" y="29384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H</a:t>
            </a:r>
          </a:p>
        </p:txBody>
      </p:sp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228598" y="3641184"/>
            <a:ext cx="32601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latin typeface="Arial Narrow" pitchFamily="34" charset="0"/>
              </a:rPr>
              <a:t>Idea 2</a:t>
            </a:r>
            <a:r>
              <a:rPr lang="en-US" sz="1600" b="1" dirty="0" smtClean="0">
                <a:latin typeface="Arial Narrow" pitchFamily="34" charset="0"/>
              </a:rPr>
              <a:t>: Use low-temp. processes like etch and deposition to define (novel) recessed channel transistors. STI.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67600" y="2743200"/>
            <a:ext cx="1143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4724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4724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29200" y="4724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57800" y="4724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10200" y="4724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8800" y="4724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0" y="45720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45720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29200" y="45720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45720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45720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38800" y="45720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107"/>
          <p:cNvSpPr txBox="1">
            <a:spLocks noChangeArrowheads="1"/>
          </p:cNvSpPr>
          <p:nvPr/>
        </p:nvSpPr>
        <p:spPr bwMode="auto">
          <a:xfrm>
            <a:off x="6629400" y="4572000"/>
            <a:ext cx="21336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Note:</a:t>
            </a:r>
          </a:p>
          <a:p>
            <a:pPr algn="ctr"/>
            <a:r>
              <a:rPr lang="en-US" sz="2000">
                <a:latin typeface="Arial Narrow" pitchFamily="34" charset="0"/>
              </a:rPr>
              <a:t>All steps after Next Layer attached to Previous Layer are </a:t>
            </a:r>
            <a:br>
              <a:rPr lang="en-US" sz="2000">
                <a:latin typeface="Arial Narrow" pitchFamily="34" charset="0"/>
              </a:rPr>
            </a:br>
            <a:r>
              <a:rPr lang="en-US" sz="2000">
                <a:latin typeface="Arial Narrow" pitchFamily="34" charset="0"/>
              </a:rPr>
              <a:t>@ &lt; 400</a:t>
            </a:r>
            <a:r>
              <a:rPr lang="en-US" sz="2000" baseline="30000">
                <a:latin typeface="Arial Narrow" pitchFamily="34" charset="0"/>
              </a:rPr>
              <a:t>o</a:t>
            </a:r>
            <a:r>
              <a:rPr lang="en-US" sz="2000">
                <a:latin typeface="Arial Narrow" pitchFamily="34" charset="0"/>
              </a:rPr>
              <a:t>C!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24200" y="3048000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109"/>
          <p:cNvSpPr txBox="1">
            <a:spLocks noChangeArrowheads="1"/>
          </p:cNvSpPr>
          <p:nvPr/>
        </p:nvSpPr>
        <p:spPr bwMode="auto">
          <a:xfrm>
            <a:off x="2743200" y="30908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n+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048000" y="3125788"/>
            <a:ext cx="304800" cy="74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11"/>
          <p:cNvSpPr txBox="1">
            <a:spLocks noChangeArrowheads="1"/>
          </p:cNvSpPr>
          <p:nvPr/>
        </p:nvSpPr>
        <p:spPr bwMode="auto">
          <a:xfrm>
            <a:off x="2743200" y="2667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048000" y="2895600"/>
            <a:ext cx="304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10200" y="2971800"/>
            <a:ext cx="11430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p- Si wafer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10200" y="2895600"/>
            <a:ext cx="1143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10200" y="3048000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410200" y="3122613"/>
            <a:ext cx="11430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18"/>
          <p:cNvSpPr txBox="1">
            <a:spLocks noChangeArrowheads="1"/>
          </p:cNvSpPr>
          <p:nvPr/>
        </p:nvSpPr>
        <p:spPr bwMode="auto">
          <a:xfrm>
            <a:off x="5105400" y="27432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2" name="TextBox 120"/>
          <p:cNvSpPr txBox="1">
            <a:spLocks noChangeArrowheads="1"/>
          </p:cNvSpPr>
          <p:nvPr/>
        </p:nvSpPr>
        <p:spPr bwMode="auto">
          <a:xfrm>
            <a:off x="5105400" y="29718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n+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67600" y="2438400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n+ Si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467600" y="2590800"/>
            <a:ext cx="11430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 Narrow" pitchFamily="34" charset="0"/>
              </a:rPr>
              <a:t>p 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Si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8006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1219200" y="4953000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81200" y="4953000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133"/>
          <p:cNvSpPr txBox="1">
            <a:spLocks noChangeArrowheads="1"/>
          </p:cNvSpPr>
          <p:nvPr/>
        </p:nvSpPr>
        <p:spPr bwMode="auto">
          <a:xfrm>
            <a:off x="1143000" y="48768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n+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768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4648200" y="5029200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10200" y="5029200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TextBox 139"/>
          <p:cNvSpPr txBox="1">
            <a:spLocks noChangeArrowheads="1"/>
          </p:cNvSpPr>
          <p:nvPr/>
        </p:nvSpPr>
        <p:spPr bwMode="auto">
          <a:xfrm>
            <a:off x="4572000" y="49530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n+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648200" y="5257800"/>
            <a:ext cx="2286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141"/>
          <p:cNvSpPr txBox="1">
            <a:spLocks noChangeArrowheads="1"/>
          </p:cNvSpPr>
          <p:nvPr/>
        </p:nvSpPr>
        <p:spPr bwMode="auto">
          <a:xfrm>
            <a:off x="4572000" y="5105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p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562600" y="5029200"/>
            <a:ext cx="762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6" name="Group 113"/>
          <p:cNvGrpSpPr>
            <a:grpSpLocks/>
          </p:cNvGrpSpPr>
          <p:nvPr/>
        </p:nvGrpSpPr>
        <p:grpSpPr bwMode="auto">
          <a:xfrm>
            <a:off x="762000" y="2667000"/>
            <a:ext cx="1219200" cy="762000"/>
            <a:chOff x="914400" y="2590800"/>
            <a:chExt cx="1295400" cy="989052"/>
          </a:xfrm>
        </p:grpSpPr>
        <p:sp>
          <p:nvSpPr>
            <p:cNvPr id="57" name="Rectangle 56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Rectangle 64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0" name="Group 153"/>
          <p:cNvGrpSpPr>
            <a:grpSpLocks/>
          </p:cNvGrpSpPr>
          <p:nvPr/>
        </p:nvGrpSpPr>
        <p:grpSpPr bwMode="auto">
          <a:xfrm>
            <a:off x="7467600" y="2895600"/>
            <a:ext cx="1219200" cy="685800"/>
            <a:chOff x="914400" y="2590800"/>
            <a:chExt cx="1295400" cy="989052"/>
          </a:xfrm>
        </p:grpSpPr>
        <p:sp>
          <p:nvSpPr>
            <p:cNvPr id="71" name="Rectangle 70"/>
            <p:cNvSpPr/>
            <p:nvPr/>
          </p:nvSpPr>
          <p:spPr>
            <a:xfrm>
              <a:off x="914400" y="2819747"/>
              <a:ext cx="457101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flipH="1">
              <a:off x="1219697" y="2895301"/>
              <a:ext cx="45541" cy="1533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23306" y="2590800"/>
              <a:ext cx="534689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90303" y="2590800"/>
              <a:ext cx="153491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H="1">
              <a:off x="1934865" y="2590800"/>
              <a:ext cx="45541" cy="4578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95598" y="2590800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23306" y="2590800"/>
              <a:ext cx="77589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1676797" y="2819747"/>
              <a:ext cx="75903" cy="3800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00895" y="2819747"/>
              <a:ext cx="303609" cy="915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447403" y="2819747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057995" y="2819747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57995" y="2590800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oup 167"/>
          <p:cNvGrpSpPr>
            <a:grpSpLocks/>
          </p:cNvGrpSpPr>
          <p:nvPr/>
        </p:nvGrpSpPr>
        <p:grpSpPr bwMode="auto">
          <a:xfrm>
            <a:off x="1143000" y="5334000"/>
            <a:ext cx="1219200" cy="762000"/>
            <a:chOff x="914400" y="2590800"/>
            <a:chExt cx="1295400" cy="989052"/>
          </a:xfrm>
        </p:grpSpPr>
        <p:sp>
          <p:nvSpPr>
            <p:cNvPr id="85" name="Rectangle 84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Rectangle 92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219200" y="5105400"/>
            <a:ext cx="2286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TextBox 183"/>
          <p:cNvSpPr txBox="1">
            <a:spLocks noChangeArrowheads="1"/>
          </p:cNvSpPr>
          <p:nvPr/>
        </p:nvSpPr>
        <p:spPr bwMode="auto">
          <a:xfrm>
            <a:off x="1143000" y="50292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p</a:t>
            </a:r>
            <a:endParaRPr lang="en-US" sz="1400" b="1" dirty="0">
              <a:latin typeface="Arial Narrow" pitchFamily="34" charset="0"/>
            </a:endParaRPr>
          </a:p>
        </p:txBody>
      </p:sp>
      <p:grpSp>
        <p:nvGrpSpPr>
          <p:cNvPr id="100" name="Group 185"/>
          <p:cNvGrpSpPr>
            <a:grpSpLocks/>
          </p:cNvGrpSpPr>
          <p:nvPr/>
        </p:nvGrpSpPr>
        <p:grpSpPr bwMode="auto">
          <a:xfrm>
            <a:off x="4572000" y="5410200"/>
            <a:ext cx="1219200" cy="762000"/>
            <a:chOff x="914400" y="2590800"/>
            <a:chExt cx="1295400" cy="989052"/>
          </a:xfrm>
        </p:grpSpPr>
        <p:sp>
          <p:nvSpPr>
            <p:cNvPr id="101" name="Rectangle 100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Rectangle 108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4" name="TextBox 42"/>
          <p:cNvSpPr txBox="1">
            <a:spLocks noChangeArrowheads="1"/>
          </p:cNvSpPr>
          <p:nvPr/>
        </p:nvSpPr>
        <p:spPr bwMode="auto">
          <a:xfrm>
            <a:off x="3460646" y="3595669"/>
            <a:ext cx="3165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latin typeface="Arial Narrow" pitchFamily="34" charset="0"/>
              </a:rPr>
              <a:t>Idea 3</a:t>
            </a:r>
            <a:r>
              <a:rPr lang="en-US" sz="1600" b="1" dirty="0" smtClean="0">
                <a:latin typeface="Arial Narrow" pitchFamily="34" charset="0"/>
              </a:rPr>
              <a:t>: Silicon layer very thin (&lt;100nm), so transparent, can align perfectly to features on bottom wafer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15" name="TextBox 23"/>
          <p:cNvSpPr txBox="1">
            <a:spLocks noChangeArrowheads="1"/>
          </p:cNvSpPr>
          <p:nvPr/>
        </p:nvSpPr>
        <p:spPr bwMode="auto">
          <a:xfrm>
            <a:off x="6705600" y="1828800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Layer transfer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Recessed channel transistors used in manufacturing today</a:t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 easier adoption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2704508"/>
            <a:ext cx="24384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475908"/>
            <a:ext cx="2438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apezoid 7"/>
          <p:cNvSpPr/>
          <p:nvPr/>
        </p:nvSpPr>
        <p:spPr>
          <a:xfrm rot="10800000">
            <a:off x="1676400" y="2475908"/>
            <a:ext cx="914400" cy="457200"/>
          </a:xfrm>
          <a:prstGeom prst="trapezoid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2399708"/>
            <a:ext cx="1219200" cy="762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rapezoid 9"/>
          <p:cNvSpPr/>
          <p:nvPr/>
        </p:nvSpPr>
        <p:spPr>
          <a:xfrm rot="10800000">
            <a:off x="1676400" y="2171108"/>
            <a:ext cx="914400" cy="685800"/>
          </a:xfrm>
          <a:prstGeom prst="trapezoid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2171108"/>
            <a:ext cx="1219200" cy="2286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6"/>
          <p:cNvSpPr txBox="1">
            <a:spLocks noChangeArrowheads="1"/>
          </p:cNvSpPr>
          <p:nvPr/>
        </p:nvSpPr>
        <p:spPr bwMode="auto">
          <a:xfrm>
            <a:off x="1143000" y="25521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13" name="TextBox 117"/>
          <p:cNvSpPr txBox="1">
            <a:spLocks noChangeArrowheads="1"/>
          </p:cNvSpPr>
          <p:nvPr/>
        </p:nvSpPr>
        <p:spPr bwMode="auto">
          <a:xfrm>
            <a:off x="2743200" y="25521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14" name="TextBox 118"/>
          <p:cNvSpPr txBox="1">
            <a:spLocks noChangeArrowheads="1"/>
          </p:cNvSpPr>
          <p:nvPr/>
        </p:nvSpPr>
        <p:spPr bwMode="auto">
          <a:xfrm>
            <a:off x="1981200" y="3009308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5" name="TextBox 119"/>
          <p:cNvSpPr txBox="1">
            <a:spLocks noChangeArrowheads="1"/>
          </p:cNvSpPr>
          <p:nvPr/>
        </p:nvSpPr>
        <p:spPr bwMode="auto">
          <a:xfrm>
            <a:off x="1800663" y="2194560"/>
            <a:ext cx="956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GATE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2704508"/>
            <a:ext cx="24384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0200" y="2475908"/>
            <a:ext cx="2438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9800" y="2399708"/>
            <a:ext cx="1219200" cy="762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9800" y="2171108"/>
            <a:ext cx="1219200" cy="2286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27"/>
          <p:cNvSpPr txBox="1">
            <a:spLocks noChangeArrowheads="1"/>
          </p:cNvSpPr>
          <p:nvPr/>
        </p:nvSpPr>
        <p:spPr bwMode="auto">
          <a:xfrm>
            <a:off x="5638800" y="25521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21" name="TextBox 128"/>
          <p:cNvSpPr txBox="1">
            <a:spLocks noChangeArrowheads="1"/>
          </p:cNvSpPr>
          <p:nvPr/>
        </p:nvSpPr>
        <p:spPr bwMode="auto">
          <a:xfrm>
            <a:off x="7239000" y="25521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22" name="TextBox 129"/>
          <p:cNvSpPr txBox="1">
            <a:spLocks noChangeArrowheads="1"/>
          </p:cNvSpPr>
          <p:nvPr/>
        </p:nvSpPr>
        <p:spPr bwMode="auto">
          <a:xfrm>
            <a:off x="5632940" y="3085508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3" name="TextBox 130"/>
          <p:cNvSpPr txBox="1">
            <a:spLocks noChangeArrowheads="1"/>
          </p:cNvSpPr>
          <p:nvPr/>
        </p:nvSpPr>
        <p:spPr bwMode="auto">
          <a:xfrm>
            <a:off x="6324600" y="22473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GATE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24600" y="2399708"/>
            <a:ext cx="685800" cy="6858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00800" y="2323508"/>
            <a:ext cx="533400" cy="7620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lowchart: Delay 25"/>
          <p:cNvSpPr/>
          <p:nvPr/>
        </p:nvSpPr>
        <p:spPr>
          <a:xfrm rot="5400000">
            <a:off x="6477000" y="2856908"/>
            <a:ext cx="381000" cy="685800"/>
          </a:xfrm>
          <a:prstGeom prst="flowChartDelay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lowchart: Delay 26"/>
          <p:cNvSpPr/>
          <p:nvPr/>
        </p:nvSpPr>
        <p:spPr>
          <a:xfrm rot="5400000">
            <a:off x="6477000" y="2856908"/>
            <a:ext cx="381000" cy="533400"/>
          </a:xfrm>
          <a:prstGeom prst="flowChartDelay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136"/>
          <p:cNvSpPr txBox="1">
            <a:spLocks noChangeArrowheads="1"/>
          </p:cNvSpPr>
          <p:nvPr/>
        </p:nvSpPr>
        <p:spPr bwMode="auto">
          <a:xfrm>
            <a:off x="6324599" y="2110154"/>
            <a:ext cx="962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GATE</a:t>
            </a:r>
          </a:p>
        </p:txBody>
      </p:sp>
      <p:sp>
        <p:nvSpPr>
          <p:cNvPr id="29" name="TextBox 137"/>
          <p:cNvSpPr txBox="1">
            <a:spLocks noChangeArrowheads="1"/>
          </p:cNvSpPr>
          <p:nvPr/>
        </p:nvSpPr>
        <p:spPr bwMode="auto">
          <a:xfrm>
            <a:off x="228600" y="3963573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V-groove recessed channel transistor:                             Used in the </a:t>
            </a:r>
            <a:r>
              <a:rPr lang="en-US" b="1" dirty="0">
                <a:latin typeface="Arial Narrow" pitchFamily="34" charset="0"/>
              </a:rPr>
              <a:t>TFT industry </a:t>
            </a:r>
            <a:r>
              <a:rPr lang="en-US" dirty="0">
                <a:latin typeface="Arial Narrow" pitchFamily="34" charset="0"/>
              </a:rPr>
              <a:t>today</a:t>
            </a:r>
          </a:p>
        </p:txBody>
      </p:sp>
      <p:sp>
        <p:nvSpPr>
          <p:cNvPr id="30" name="TextBox 138"/>
          <p:cNvSpPr txBox="1">
            <a:spLocks noChangeArrowheads="1"/>
          </p:cNvSpPr>
          <p:nvPr/>
        </p:nvSpPr>
        <p:spPr bwMode="auto">
          <a:xfrm>
            <a:off x="4719712" y="3816030"/>
            <a:ext cx="35802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RCAT recessed channel transistor:                          </a:t>
            </a:r>
          </a:p>
          <a:p>
            <a:pPr algn="ctr"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 Used in </a:t>
            </a:r>
            <a:r>
              <a:rPr lang="en-US" b="1" dirty="0">
                <a:latin typeface="Arial Narrow" pitchFamily="34" charset="0"/>
              </a:rPr>
              <a:t>DRAM production </a:t>
            </a:r>
            <a:endParaRPr lang="en-US" b="1" dirty="0" smtClean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@ </a:t>
            </a:r>
            <a:r>
              <a:rPr lang="en-US" dirty="0">
                <a:latin typeface="Arial Narrow" pitchFamily="34" charset="0"/>
              </a:rPr>
              <a:t>90nm, 60nm, 50nm nodes</a:t>
            </a:r>
          </a:p>
          <a:p>
            <a:pPr algn="ctr"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Longer channel length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low leakage, at same footprint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4908447" y="5367996"/>
            <a:ext cx="333521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 Narrow" pitchFamily="34" charset="0"/>
              </a:rPr>
              <a:t>   J. Kim, et al. Samsung,  VLSI 2003</a:t>
            </a:r>
          </a:p>
          <a:p>
            <a:pPr algn="ctr"/>
            <a:r>
              <a:rPr lang="en-US" dirty="0">
                <a:latin typeface="Arial Narrow" pitchFamily="34" charset="0"/>
              </a:rPr>
              <a:t>ITRS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RCATs vs. Planar Transistors:</a:t>
            </a:r>
            <a:br>
              <a:rPr lang="en-US" sz="2400" dirty="0" smtClean="0"/>
            </a:br>
            <a:r>
              <a:rPr lang="en-US" sz="2400" dirty="0" smtClean="0"/>
              <a:t>Experimental data from 88nm DRAM chips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15729" y="2349304"/>
            <a:ext cx="4192173" cy="3643533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4996" y="17830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[J. Y. Kim, et al. (Samsung), VLSI Symposium, 2003]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212" y="2321169"/>
            <a:ext cx="4033908" cy="3698631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547" y="3180472"/>
            <a:ext cx="34385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04936" y="2486464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RCATs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Less DIBL i.e. short-channel effects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539425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RCATs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Less junction leakage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24" y="3123027"/>
            <a:ext cx="3419475" cy="274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RCATs vs. Planar Transistors (contd.):</a:t>
            </a:r>
            <a:br>
              <a:rPr lang="en-US" sz="2400" dirty="0" smtClean="0"/>
            </a:br>
            <a:r>
              <a:rPr lang="en-US" sz="2400" dirty="0" smtClean="0"/>
              <a:t>Experimental data from 88nm DRAM chips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4996" y="17830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[J. Y. Kim, et al. (Samsung), VLSI Symposium, 2003]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0" y="2384476"/>
            <a:ext cx="4191000" cy="3733800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73392" y="261307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RCATs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Higher I/P capacitance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988" y="3146476"/>
            <a:ext cx="3400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422030" y="2398544"/>
            <a:ext cx="4037427" cy="3734970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9744" y="2599008"/>
            <a:ext cx="3833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RCATs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Similar drive current to standard MOSFETs  Mobility improvement (lower doping) compensates for longer L</a:t>
            </a:r>
            <a:r>
              <a:rPr lang="en-US" baseline="-25000" dirty="0" smtClean="0">
                <a:latin typeface="Arial Narrow" pitchFamily="34" charset="0"/>
                <a:sym typeface="Wingdings" pitchFamily="2" charset="2"/>
              </a:rPr>
              <a:t>eff</a:t>
            </a:r>
            <a:endParaRPr lang="en-US" baseline="-25000" dirty="0">
              <a:latin typeface="Arial Narrow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24" y="3597816"/>
            <a:ext cx="3590782" cy="231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650" y="2517456"/>
            <a:ext cx="2975024" cy="13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2544" y="1786600"/>
            <a:ext cx="429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First 2D-IC, Jack </a:t>
            </a:r>
            <a:r>
              <a:rPr lang="en-US" b="1" dirty="0" err="1" smtClean="0">
                <a:latin typeface="+mn-lt"/>
              </a:rPr>
              <a:t>Kilby</a:t>
            </a:r>
            <a:r>
              <a:rPr lang="en-US" b="1" dirty="0" smtClean="0">
                <a:latin typeface="+mn-lt"/>
              </a:rPr>
              <a:t>, 1958</a:t>
            </a:r>
          </a:p>
          <a:p>
            <a:pPr algn="ctr"/>
            <a:r>
              <a:rPr lang="en-US" dirty="0" smtClean="0">
                <a:latin typeface="+mn-lt"/>
              </a:rPr>
              <a:t>Connections not integrated, low density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78" y="4189825"/>
            <a:ext cx="455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First Monolithic 2D-IC, Bob </a:t>
            </a:r>
            <a:r>
              <a:rPr lang="en-US" b="1" dirty="0" err="1" smtClean="0">
                <a:latin typeface="+mn-lt"/>
              </a:rPr>
              <a:t>Noyce</a:t>
            </a:r>
            <a:r>
              <a:rPr lang="en-US" b="1" dirty="0" smtClean="0">
                <a:latin typeface="+mn-lt"/>
              </a:rPr>
              <a:t>, 1961</a:t>
            </a:r>
          </a:p>
          <a:p>
            <a:pPr algn="ctr"/>
            <a:r>
              <a:rPr lang="en-US" dirty="0" smtClean="0">
                <a:latin typeface="+mn-lt"/>
              </a:rPr>
              <a:t>Integrated connections, high density</a:t>
            </a:r>
            <a:endParaRPr lang="en-US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81" y="4994032"/>
            <a:ext cx="1270749" cy="126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713" y="2560329"/>
            <a:ext cx="2711548" cy="129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625926" y="1798323"/>
            <a:ext cx="429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First 3D-ICs, with TSV Technology</a:t>
            </a:r>
          </a:p>
          <a:p>
            <a:pPr algn="ctr"/>
            <a:r>
              <a:rPr lang="en-US" dirty="0" smtClean="0">
                <a:latin typeface="+mn-lt"/>
              </a:rPr>
              <a:t>Connections not integrated, low density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7546" y="4159344"/>
            <a:ext cx="455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Monolithic 3D-ICs (our company)</a:t>
            </a:r>
          </a:p>
          <a:p>
            <a:pPr algn="ctr"/>
            <a:r>
              <a:rPr lang="en-US" dirty="0" smtClean="0">
                <a:latin typeface="+mn-lt"/>
              </a:rPr>
              <a:t>Integrated connections, high density</a:t>
            </a:r>
            <a:endParaRPr lang="en-US" dirty="0">
              <a:latin typeface="+mn-lt"/>
            </a:endParaRPr>
          </a:p>
        </p:txBody>
      </p:sp>
      <p:pic>
        <p:nvPicPr>
          <p:cNvPr id="13" name="Picture 12" descr="ro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6105" y="4923696"/>
            <a:ext cx="3157108" cy="133643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3822" y="4965895"/>
            <a:ext cx="965982" cy="127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454852" y="27229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3A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Before we start, a Historical Perspective...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3A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Another path to solving the </a:t>
            </a:r>
            <a:r>
              <a:rPr lang="en-US" sz="2400" dirty="0" err="1" smtClean="0"/>
              <a:t>dopant</a:t>
            </a:r>
            <a:r>
              <a:rPr lang="en-US" sz="2400" dirty="0" smtClean="0"/>
              <a:t> activation problem:</a:t>
            </a:r>
            <a:br>
              <a:rPr lang="en-US" sz="2400" dirty="0" smtClean="0"/>
            </a:br>
            <a:r>
              <a:rPr lang="en-US" sz="2400" dirty="0" err="1" smtClean="0"/>
              <a:t>Dopant</a:t>
            </a:r>
            <a:r>
              <a:rPr lang="en-US" sz="2400" dirty="0" smtClean="0"/>
              <a:t> Segregated </a:t>
            </a:r>
            <a:r>
              <a:rPr lang="en-US" sz="2400" dirty="0" err="1" smtClean="0"/>
              <a:t>Schottky</a:t>
            </a:r>
            <a:r>
              <a:rPr lang="en-US" sz="2400" dirty="0" smtClean="0"/>
              <a:t> Transistors with Layer Transfer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7811" y="4009271"/>
            <a:ext cx="8229600" cy="1856948"/>
          </a:xfrm>
        </p:spPr>
        <p:txBody>
          <a:bodyPr/>
          <a:lstStyle/>
          <a:p>
            <a:r>
              <a:rPr lang="en-US" dirty="0" smtClean="0"/>
              <a:t>Arsenic not soluble in Ni, moves to interface. </a:t>
            </a:r>
          </a:p>
          <a:p>
            <a:pPr>
              <a:buNone/>
            </a:pPr>
            <a:r>
              <a:rPr lang="en-US" dirty="0" smtClean="0"/>
              <a:t>	Cannot diffuse in p Si since temperature (400-500</a:t>
            </a:r>
            <a:r>
              <a:rPr lang="en-US" baseline="30000" dirty="0" smtClean="0"/>
              <a:t>o</a:t>
            </a:r>
            <a:r>
              <a:rPr lang="en-US" dirty="0" smtClean="0"/>
              <a:t>C) low.</a:t>
            </a:r>
          </a:p>
          <a:p>
            <a:pPr>
              <a:buNone/>
            </a:pPr>
            <a:endParaRPr lang="en-US" sz="2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r>
              <a:rPr lang="en-US" dirty="0" smtClean="0"/>
              <a:t>Explored by </a:t>
            </a:r>
            <a:r>
              <a:rPr lang="en-US" dirty="0" err="1" smtClean="0"/>
              <a:t>Globalfoundries</a:t>
            </a:r>
            <a:r>
              <a:rPr lang="en-US" dirty="0" smtClean="0"/>
              <a:t>, TSMC, Toshiba, IBM, possibly Intel, etc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 their application = low resistance contacts to </a:t>
            </a:r>
            <a:r>
              <a:rPr lang="en-US" dirty="0" err="1" smtClean="0">
                <a:sym typeface="Wingdings" pitchFamily="2" charset="2"/>
              </a:rPr>
              <a:t>Finfet</a:t>
            </a:r>
            <a:r>
              <a:rPr lang="en-US" dirty="0" smtClean="0">
                <a:sym typeface="Wingdings" pitchFamily="2" charset="2"/>
              </a:rPr>
              <a:t> and FD-SOI devices</a:t>
            </a:r>
          </a:p>
          <a:p>
            <a:pPr>
              <a:buNone/>
            </a:pPr>
            <a:endParaRPr lang="en-US" sz="200" dirty="0" smtClean="0">
              <a:sym typeface="Wingdings" pitchFamily="2" charset="2"/>
            </a:endParaRPr>
          </a:p>
          <a:p>
            <a:pPr>
              <a:buNone/>
            </a:pPr>
            <a:endParaRPr lang="en-US" sz="200" dirty="0" smtClean="0">
              <a:sym typeface="Wingdings" pitchFamily="2" charset="2"/>
            </a:endParaRPr>
          </a:p>
          <a:p>
            <a:pPr>
              <a:buNone/>
            </a:pPr>
            <a:endParaRPr lang="en-US" sz="2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Our application = 400-450</a:t>
            </a:r>
            <a:r>
              <a:rPr lang="en-US" baseline="30000" dirty="0" smtClean="0"/>
              <a:t>o</a:t>
            </a:r>
            <a:r>
              <a:rPr lang="en-US" dirty="0" smtClean="0">
                <a:sym typeface="Wingdings" pitchFamily="2" charset="2"/>
              </a:rPr>
              <a:t>C 3D stacked transistors with layer transfer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2670" y="2989626"/>
            <a:ext cx="2242810" cy="684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44203" y="2631313"/>
            <a:ext cx="899702" cy="347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42091" y="2844063"/>
            <a:ext cx="914484" cy="156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09616" y="3209125"/>
            <a:ext cx="1074811" cy="2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 Si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75852" y="2549899"/>
            <a:ext cx="108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Gate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482" y="1842305"/>
            <a:ext cx="188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Form NiSi @ 400</a:t>
            </a:r>
            <a:r>
              <a:rPr lang="en-US" b="1" baseline="30000" dirty="0" smtClean="0">
                <a:latin typeface="Arial Narrow" pitchFamily="34" charset="0"/>
              </a:rPr>
              <a:t>o</a:t>
            </a:r>
            <a:r>
              <a:rPr lang="en-US" b="1" dirty="0" smtClean="0">
                <a:latin typeface="Arial Narrow" pitchFamily="34" charset="0"/>
              </a:rPr>
              <a:t>C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13" name="Group 38"/>
          <p:cNvGrpSpPr/>
          <p:nvPr/>
        </p:nvGrpSpPr>
        <p:grpSpPr>
          <a:xfrm>
            <a:off x="669952" y="2998670"/>
            <a:ext cx="701692" cy="407480"/>
            <a:chOff x="3821113" y="3174244"/>
            <a:chExt cx="1096962" cy="511931"/>
          </a:xfrm>
        </p:grpSpPr>
        <p:sp>
          <p:nvSpPr>
            <p:cNvPr id="14" name="Rectangle 2" descr="Dark downward diagonal"/>
            <p:cNvSpPr>
              <a:spLocks noChangeArrowheads="1"/>
            </p:cNvSpPr>
            <p:nvPr/>
          </p:nvSpPr>
          <p:spPr bwMode="auto">
            <a:xfrm>
              <a:off x="3821113" y="3176588"/>
              <a:ext cx="684212" cy="509587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3" descr="Dark downward diagonal"/>
            <p:cNvSpPr>
              <a:spLocks noChangeArrowheads="1"/>
            </p:cNvSpPr>
            <p:nvPr/>
          </p:nvSpPr>
          <p:spPr bwMode="auto">
            <a:xfrm>
              <a:off x="3859213" y="3176588"/>
              <a:ext cx="1058862" cy="509587"/>
            </a:xfrm>
            <a:prstGeom prst="roundRect">
              <a:avLst>
                <a:gd name="adj" fmla="val 16667"/>
              </a:avLst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" descr="Dark downward diagonal"/>
            <p:cNvSpPr>
              <a:spLocks noChangeArrowheads="1"/>
            </p:cNvSpPr>
            <p:nvPr/>
          </p:nvSpPr>
          <p:spPr bwMode="auto">
            <a:xfrm>
              <a:off x="4226732" y="3174244"/>
              <a:ext cx="684212" cy="37081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39"/>
          <p:cNvGrpSpPr/>
          <p:nvPr/>
        </p:nvGrpSpPr>
        <p:grpSpPr>
          <a:xfrm>
            <a:off x="2220619" y="2976271"/>
            <a:ext cx="726463" cy="428010"/>
            <a:chOff x="3778789" y="3148452"/>
            <a:chExt cx="1213270" cy="537724"/>
          </a:xfrm>
        </p:grpSpPr>
        <p:sp>
          <p:nvSpPr>
            <p:cNvPr id="18" name="Rectangle 2" descr="Dark downward diagonal"/>
            <p:cNvSpPr>
              <a:spLocks noChangeArrowheads="1"/>
            </p:cNvSpPr>
            <p:nvPr/>
          </p:nvSpPr>
          <p:spPr bwMode="auto">
            <a:xfrm>
              <a:off x="4307848" y="3148452"/>
              <a:ext cx="684211" cy="509587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3" descr="Dark downward diagonal"/>
            <p:cNvSpPr>
              <a:spLocks noChangeArrowheads="1"/>
            </p:cNvSpPr>
            <p:nvPr/>
          </p:nvSpPr>
          <p:spPr bwMode="auto">
            <a:xfrm>
              <a:off x="3778789" y="3153512"/>
              <a:ext cx="1160450" cy="532664"/>
            </a:xfrm>
            <a:prstGeom prst="roundRect">
              <a:avLst>
                <a:gd name="adj" fmla="val 16667"/>
              </a:avLst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" descr="Dark downward diagonal"/>
            <p:cNvSpPr>
              <a:spLocks noChangeArrowheads="1"/>
            </p:cNvSpPr>
            <p:nvPr/>
          </p:nvSpPr>
          <p:spPr bwMode="auto">
            <a:xfrm>
              <a:off x="4226732" y="3174244"/>
              <a:ext cx="684212" cy="37081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08600" y="3024554"/>
            <a:ext cx="5471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NiSi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66597" y="2987757"/>
            <a:ext cx="2242810" cy="686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8130" y="2629444"/>
            <a:ext cx="899702" cy="347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6019" y="2842194"/>
            <a:ext cx="914484" cy="156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13422" y="3370331"/>
            <a:ext cx="1074811" cy="2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 Si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83847" y="2590235"/>
            <a:ext cx="1083437" cy="2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Gate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7" name="Group 38"/>
          <p:cNvGrpSpPr/>
          <p:nvPr/>
        </p:nvGrpSpPr>
        <p:grpSpPr>
          <a:xfrm>
            <a:off x="3363879" y="2996801"/>
            <a:ext cx="701692" cy="407480"/>
            <a:chOff x="3821113" y="3174244"/>
            <a:chExt cx="1096962" cy="511931"/>
          </a:xfrm>
        </p:grpSpPr>
        <p:sp>
          <p:nvSpPr>
            <p:cNvPr id="28" name="Rectangle 2" descr="Dark downward diagonal"/>
            <p:cNvSpPr>
              <a:spLocks noChangeArrowheads="1"/>
            </p:cNvSpPr>
            <p:nvPr/>
          </p:nvSpPr>
          <p:spPr bwMode="auto">
            <a:xfrm>
              <a:off x="3821113" y="3176588"/>
              <a:ext cx="684212" cy="509587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" descr="Dark downward diagonal"/>
            <p:cNvSpPr>
              <a:spLocks noChangeArrowheads="1"/>
            </p:cNvSpPr>
            <p:nvPr/>
          </p:nvSpPr>
          <p:spPr bwMode="auto">
            <a:xfrm>
              <a:off x="3859213" y="3176588"/>
              <a:ext cx="1058862" cy="509587"/>
            </a:xfrm>
            <a:prstGeom prst="roundRect">
              <a:avLst>
                <a:gd name="adj" fmla="val 16667"/>
              </a:avLst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" descr="Dark downward diagonal"/>
            <p:cNvSpPr>
              <a:spLocks noChangeArrowheads="1"/>
            </p:cNvSpPr>
            <p:nvPr/>
          </p:nvSpPr>
          <p:spPr bwMode="auto">
            <a:xfrm>
              <a:off x="4226732" y="3174244"/>
              <a:ext cx="684212" cy="37081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9"/>
          <p:cNvGrpSpPr/>
          <p:nvPr/>
        </p:nvGrpSpPr>
        <p:grpSpPr>
          <a:xfrm>
            <a:off x="4914547" y="2974403"/>
            <a:ext cx="726463" cy="428010"/>
            <a:chOff x="3778789" y="3148452"/>
            <a:chExt cx="1213270" cy="537724"/>
          </a:xfrm>
        </p:grpSpPr>
        <p:sp>
          <p:nvSpPr>
            <p:cNvPr id="32" name="Rectangle 2" descr="Dark downward diagonal"/>
            <p:cNvSpPr>
              <a:spLocks noChangeArrowheads="1"/>
            </p:cNvSpPr>
            <p:nvPr/>
          </p:nvSpPr>
          <p:spPr bwMode="auto">
            <a:xfrm>
              <a:off x="4307848" y="3148452"/>
              <a:ext cx="684211" cy="509587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" descr="Dark downward diagonal"/>
            <p:cNvSpPr>
              <a:spLocks noChangeArrowheads="1"/>
            </p:cNvSpPr>
            <p:nvPr/>
          </p:nvSpPr>
          <p:spPr bwMode="auto">
            <a:xfrm>
              <a:off x="3778789" y="3153512"/>
              <a:ext cx="1160450" cy="532664"/>
            </a:xfrm>
            <a:prstGeom prst="roundRect">
              <a:avLst>
                <a:gd name="adj" fmla="val 16667"/>
              </a:avLst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" descr="Dark downward diagonal"/>
            <p:cNvSpPr>
              <a:spLocks noChangeArrowheads="1"/>
            </p:cNvSpPr>
            <p:nvPr/>
          </p:nvSpPr>
          <p:spPr bwMode="auto">
            <a:xfrm>
              <a:off x="4226732" y="3174244"/>
              <a:ext cx="684212" cy="37081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988459" y="2990329"/>
            <a:ext cx="582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NiSi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40036" y="2631310"/>
            <a:ext cx="899702" cy="347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37925" y="2844061"/>
            <a:ext cx="914484" cy="156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71685" y="2555638"/>
            <a:ext cx="108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Gate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3298523" y="2692156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435795" y="2701485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587853" y="2690288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725125" y="2699616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905691" y="2712683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5042963" y="2722012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5195021" y="2710814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5332293" y="2720143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471360" y="1802971"/>
            <a:ext cx="218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Implant Arsenic at surface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01163" y="2978429"/>
            <a:ext cx="2242810" cy="707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772696" y="2620114"/>
            <a:ext cx="899702" cy="347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770584" y="2832865"/>
            <a:ext cx="914484" cy="156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947988" y="3372199"/>
            <a:ext cx="1074811" cy="2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 Si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960617" y="2538701"/>
            <a:ext cx="108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Gate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84159" y="1802969"/>
            <a:ext cx="213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Drive-in anneal             @ 400-500</a:t>
            </a:r>
            <a:r>
              <a:rPr lang="en-US" b="1" baseline="30000" dirty="0" smtClean="0">
                <a:latin typeface="Arial Narrow" pitchFamily="34" charset="0"/>
              </a:rPr>
              <a:t>o</a:t>
            </a:r>
            <a:r>
              <a:rPr lang="en-US" b="1" dirty="0" smtClean="0">
                <a:latin typeface="Arial Narrow" pitchFamily="34" charset="0"/>
              </a:rPr>
              <a:t>C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4" name="AutoShape 4" descr="80%"/>
          <p:cNvSpPr>
            <a:spLocks noChangeArrowheads="1"/>
          </p:cNvSpPr>
          <p:nvPr/>
        </p:nvSpPr>
        <p:spPr bwMode="auto">
          <a:xfrm>
            <a:off x="6102297" y="2991494"/>
            <a:ext cx="773869" cy="481488"/>
          </a:xfrm>
          <a:prstGeom prst="roundRect">
            <a:avLst>
              <a:gd name="adj" fmla="val 16667"/>
            </a:avLst>
          </a:prstGeom>
          <a:pattFill prst="pct80">
            <a:fgClr>
              <a:srgbClr val="000000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98445" y="2987472"/>
            <a:ext cx="701692" cy="407480"/>
            <a:chOff x="3821113" y="3174244"/>
            <a:chExt cx="1096962" cy="511931"/>
          </a:xfrm>
        </p:grpSpPr>
        <p:sp>
          <p:nvSpPr>
            <p:cNvPr id="56" name="Rectangle 2" descr="Dark downward diagonal"/>
            <p:cNvSpPr>
              <a:spLocks noChangeArrowheads="1"/>
            </p:cNvSpPr>
            <p:nvPr/>
          </p:nvSpPr>
          <p:spPr bwMode="auto">
            <a:xfrm>
              <a:off x="3821113" y="3176588"/>
              <a:ext cx="684212" cy="509587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AutoShape 3" descr="Dark downward diagonal"/>
            <p:cNvSpPr>
              <a:spLocks noChangeArrowheads="1"/>
            </p:cNvSpPr>
            <p:nvPr/>
          </p:nvSpPr>
          <p:spPr bwMode="auto">
            <a:xfrm>
              <a:off x="3859213" y="3176588"/>
              <a:ext cx="1058862" cy="509587"/>
            </a:xfrm>
            <a:prstGeom prst="roundRect">
              <a:avLst>
                <a:gd name="adj" fmla="val 16667"/>
              </a:avLst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" descr="Dark downward diagonal"/>
            <p:cNvSpPr>
              <a:spLocks noChangeArrowheads="1"/>
            </p:cNvSpPr>
            <p:nvPr/>
          </p:nvSpPr>
          <p:spPr bwMode="auto">
            <a:xfrm>
              <a:off x="4226732" y="3174244"/>
              <a:ext cx="684212" cy="37081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AutoShape 4" descr="80%"/>
          <p:cNvSpPr>
            <a:spLocks noChangeArrowheads="1"/>
          </p:cNvSpPr>
          <p:nvPr/>
        </p:nvSpPr>
        <p:spPr bwMode="auto">
          <a:xfrm>
            <a:off x="7585756" y="2965075"/>
            <a:ext cx="783504" cy="485513"/>
          </a:xfrm>
          <a:prstGeom prst="roundRect">
            <a:avLst>
              <a:gd name="adj" fmla="val 16667"/>
            </a:avLst>
          </a:prstGeom>
          <a:pattFill prst="pct80">
            <a:fgClr>
              <a:srgbClr val="000000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7649112" y="2965073"/>
            <a:ext cx="726463" cy="428010"/>
            <a:chOff x="3778789" y="3148452"/>
            <a:chExt cx="1213270" cy="537724"/>
          </a:xfrm>
        </p:grpSpPr>
        <p:sp>
          <p:nvSpPr>
            <p:cNvPr id="61" name="Rectangle 2" descr="Dark downward diagonal"/>
            <p:cNvSpPr>
              <a:spLocks noChangeArrowheads="1"/>
            </p:cNvSpPr>
            <p:nvPr/>
          </p:nvSpPr>
          <p:spPr bwMode="auto">
            <a:xfrm>
              <a:off x="4307848" y="3148452"/>
              <a:ext cx="684211" cy="509587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AutoShape 3" descr="Dark downward diagonal"/>
            <p:cNvSpPr>
              <a:spLocks noChangeArrowheads="1"/>
            </p:cNvSpPr>
            <p:nvPr/>
          </p:nvSpPr>
          <p:spPr bwMode="auto">
            <a:xfrm>
              <a:off x="3778789" y="3153512"/>
              <a:ext cx="1160450" cy="532664"/>
            </a:xfrm>
            <a:prstGeom prst="roundRect">
              <a:avLst>
                <a:gd name="adj" fmla="val 16667"/>
              </a:avLst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" descr="Dark downward diagonal"/>
            <p:cNvSpPr>
              <a:spLocks noChangeArrowheads="1"/>
            </p:cNvSpPr>
            <p:nvPr/>
          </p:nvSpPr>
          <p:spPr bwMode="auto">
            <a:xfrm>
              <a:off x="4226732" y="3174244"/>
              <a:ext cx="684212" cy="37081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723025" y="2995067"/>
            <a:ext cx="576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NiSi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8189112" y="3105091"/>
            <a:ext cx="503882" cy="164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008181" y="2595833"/>
            <a:ext cx="7560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n+ Si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366"/>
            <a:ext cx="8229600" cy="1143000"/>
          </a:xfrm>
        </p:spPr>
        <p:txBody>
          <a:bodyPr/>
          <a:lstStyle/>
          <a:p>
            <a:r>
              <a:rPr lang="en-US" sz="2400" dirty="0" smtClean="0"/>
              <a:t>Yet another path to solving the </a:t>
            </a:r>
            <a:r>
              <a:rPr lang="en-US" sz="2400" dirty="0" err="1" smtClean="0"/>
              <a:t>dopant</a:t>
            </a:r>
            <a:r>
              <a:rPr lang="en-US" sz="2400" dirty="0" smtClean="0"/>
              <a:t> activation problem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992" y="2701001"/>
            <a:ext cx="3223553" cy="2180487"/>
          </a:xfrm>
          <a:ln>
            <a:solidFill>
              <a:srgbClr val="0066CC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u="sng" dirty="0" smtClean="0"/>
              <a:t>Repeating layouts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u="sng" dirty="0" smtClean="0"/>
              <a:t>like in a gate array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To tackle misalignment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while bonding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9911" y="2740849"/>
            <a:ext cx="3871074" cy="2168774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replacement</a:t>
            </a:r>
            <a:r>
              <a:rPr lang="en-US" sz="2200" b="1" u="sng" kern="0" dirty="0" smtClean="0">
                <a:solidFill>
                  <a:srgbClr val="0066CC"/>
                </a:solidFill>
                <a:latin typeface="+mn-lt"/>
                <a:cs typeface="+mn-cs"/>
              </a:rPr>
              <a:t>-gate </a:t>
            </a: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transistors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200" b="1" kern="0" dirty="0" smtClean="0">
                <a:solidFill>
                  <a:srgbClr val="0066CC"/>
                </a:solidFill>
                <a:latin typeface="+mn-lt"/>
                <a:cs typeface="+mn-cs"/>
              </a:rPr>
              <a:t>Bond pre-fabricated wafers with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200" b="1" kern="0" dirty="0" smtClean="0">
                <a:solidFill>
                  <a:srgbClr val="0066CC"/>
                </a:solidFill>
                <a:latin typeface="+mn-lt"/>
                <a:cs typeface="+mn-cs"/>
              </a:rPr>
              <a:t>some tricks to get thin Silicon</a:t>
            </a:r>
            <a:endParaRPr kumimoji="0" lang="en-US" sz="2200" b="1" i="0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2674" y="3530989"/>
            <a:ext cx="118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4910" y="5401994"/>
            <a:ext cx="801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details of this technique, visit our website www.monolithic 3d.com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80504"/>
            <a:ext cx="8229600" cy="4678363"/>
          </a:xfrm>
        </p:spPr>
        <p:txBody>
          <a:bodyPr/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Paths to Monolithic 3D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/>
              <a:t>Implications of Monolithic 3D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Conclusions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How does Monolithic 3D impact chip performance, power, die size?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8150" y="4430713"/>
            <a:ext cx="8229600" cy="8874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dirty="0" smtClean="0"/>
              <a:t>Monolithic 3D </a:t>
            </a:r>
            <a:r>
              <a:rPr lang="en-US" sz="1800" dirty="0" smtClean="0">
                <a:sym typeface="Wingdings" pitchFamily="2" charset="2"/>
              </a:rPr>
              <a:t> Circuits built in three dimensions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dirty="0" smtClean="0">
                <a:sym typeface="Wingdings" pitchFamily="2" charset="2"/>
              </a:rPr>
              <a:t>Therefore, </a:t>
            </a:r>
            <a:r>
              <a:rPr lang="en-US" sz="1800" dirty="0" smtClean="0"/>
              <a:t>Shorter wires with less capacitance. So, gates that drive wires </a:t>
            </a:r>
            <a:r>
              <a:rPr lang="en-US" sz="1800" dirty="0" smtClean="0">
                <a:sym typeface="Wingdings" pitchFamily="2" charset="2"/>
              </a:rPr>
              <a:t>smaller.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dirty="0" smtClean="0">
                <a:sym typeface="Wingdings" pitchFamily="2" charset="2"/>
              </a:rPr>
              <a:t>Die size and power reduce for a certain performance, due to these reasons. Chips today severely wire-limited, so anything that reduces wire problems  big benefits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 Inc. Confidential,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176970-C25F-48E3-BEBA-B70154499D9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963" y="1804988"/>
            <a:ext cx="644683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D2BE33-61C7-4D34-A8E2-34901187DC8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4340" name="Title 1"/>
          <p:cNvSpPr>
            <a:spLocks noGrp="1"/>
          </p:cNvSpPr>
          <p:nvPr>
            <p:ph type="title" idx="4294967295"/>
          </p:nvPr>
        </p:nvSpPr>
        <p:spPr>
          <a:xfrm>
            <a:off x="447675" y="303213"/>
            <a:ext cx="8245475" cy="1143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Technical Literature: </a:t>
            </a:r>
            <a:br>
              <a:rPr lang="en-US" sz="2400" b="1" dirty="0" smtClean="0"/>
            </a:br>
            <a:r>
              <a:rPr lang="en-US" sz="2400" b="1" dirty="0" smtClean="0"/>
              <a:t>[J. Davis, J. </a:t>
            </a:r>
            <a:r>
              <a:rPr lang="en-US" sz="2400" b="1" dirty="0" err="1" smtClean="0"/>
              <a:t>Meindl</a:t>
            </a:r>
            <a:r>
              <a:rPr lang="en-US" sz="2400" b="1" dirty="0" smtClean="0"/>
              <a:t>, K. </a:t>
            </a:r>
            <a:r>
              <a:rPr lang="en-US" sz="2400" b="1" dirty="0" err="1" smtClean="0"/>
              <a:t>Saraswat</a:t>
            </a:r>
            <a:r>
              <a:rPr lang="en-US" sz="2400" b="1" dirty="0" smtClean="0"/>
              <a:t>, R. </a:t>
            </a:r>
            <a:r>
              <a:rPr lang="en-US" sz="2400" b="1" dirty="0" err="1" smtClean="0"/>
              <a:t>Reif</a:t>
            </a:r>
            <a:r>
              <a:rPr lang="en-US" sz="2400" b="1" dirty="0" smtClean="0"/>
              <a:t>, et al., Proc. IEEE, 2001]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4294967295"/>
          </p:nvPr>
        </p:nvSpPr>
        <p:spPr>
          <a:xfrm>
            <a:off x="171450" y="4816475"/>
            <a:ext cx="8353425" cy="12954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2000" b="1" i="1" dirty="0" smtClean="0">
                <a:sym typeface="Wingdings" pitchFamily="2" charset="2"/>
              </a:rPr>
              <a:t>Tremendous benefits when vertical connectivity ~ horizontal connectivity.                                                                   3x reduction in total silicon area + 12x reduction in footprint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2000" b="1" i="1" dirty="0" smtClean="0">
                <a:sym typeface="Wingdings" pitchFamily="2" charset="2"/>
              </a:rPr>
              <a:t>vs. a 2D implementation, even @ 180nm node</a:t>
            </a: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2073275"/>
            <a:ext cx="465931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5205413" y="2722563"/>
            <a:ext cx="320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Simulation study:</a:t>
            </a:r>
          </a:p>
          <a:p>
            <a:r>
              <a:rPr lang="en-US">
                <a:latin typeface="Arial Narrow" pitchFamily="34" charset="0"/>
              </a:rPr>
              <a:t>Frequency = 450MHz, 180nm node</a:t>
            </a:r>
          </a:p>
          <a:p>
            <a:r>
              <a:rPr lang="en-US">
                <a:latin typeface="Arial Narrow" pitchFamily="34" charset="0"/>
              </a:rPr>
              <a:t>ASIC-like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D4FA37-139C-4F14-9D7D-5F52C57D314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5364" name="Title 1"/>
          <p:cNvSpPr>
            <a:spLocks noGrp="1"/>
          </p:cNvSpPr>
          <p:nvPr>
            <p:ph type="title" idx="4294967295"/>
          </p:nvPr>
        </p:nvSpPr>
        <p:spPr>
          <a:xfrm>
            <a:off x="438150" y="295275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Technical Literature:</a:t>
            </a:r>
            <a:br>
              <a:rPr lang="en-US" sz="2400" b="1" dirty="0" smtClean="0"/>
            </a:br>
            <a:r>
              <a:rPr lang="en-US" sz="2400" b="1" dirty="0" smtClean="0"/>
              <a:t>[L. Zhou, R. Shi, et al, Proc. ICCD 2007]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3" y="1754188"/>
            <a:ext cx="78009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6088" y="5894388"/>
            <a:ext cx="6977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66CC"/>
                </a:solidFill>
                <a:latin typeface="+mn-lt"/>
              </a:rPr>
              <a:t>Did layout of 2D and 3D-ICs, and showed more than 10x benefit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3F0BEA-495B-46EA-8996-297ABCAC49F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6388" name="Title 1"/>
          <p:cNvSpPr>
            <a:spLocks noGrp="1"/>
          </p:cNvSpPr>
          <p:nvPr>
            <p:ph type="title" idx="4294967295"/>
          </p:nvPr>
        </p:nvSpPr>
        <p:spPr>
          <a:xfrm>
            <a:off x="485775" y="31115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Technical Literature:</a:t>
            </a:r>
            <a:br>
              <a:rPr lang="en-US" sz="2400" b="1" dirty="0" smtClean="0"/>
            </a:br>
            <a:r>
              <a:rPr lang="en-US" sz="2400" b="1" dirty="0" smtClean="0"/>
              <a:t>Synopsys @ RTI 3D Workshop, Dec. 2010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1803400"/>
            <a:ext cx="73247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technical literature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38150" y="1863725"/>
            <a:ext cx="8229600" cy="46783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dirty="0" smtClean="0"/>
              <a:t>Many papers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ym typeface="Wingdings" pitchFamily="2" charset="2"/>
              </a:rPr>
              <a:t> S</a:t>
            </a:r>
            <a:r>
              <a:rPr lang="en-US" sz="2000" dirty="0" smtClean="0"/>
              <a:t>tudy 3D-TSV technology where via sizes 1um and on-chip wires &lt;50nm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	 not much benefit in that case, since few wires move to the 3</a:t>
            </a:r>
            <a:r>
              <a:rPr lang="en-US" sz="2000" baseline="30000" dirty="0" smtClean="0">
                <a:sym typeface="Wingdings" pitchFamily="2" charset="2"/>
              </a:rPr>
              <a:t>rd</a:t>
            </a:r>
            <a:r>
              <a:rPr lang="en-US" sz="2000" dirty="0" smtClean="0">
                <a:sym typeface="Wingdings" pitchFamily="2" charset="2"/>
              </a:rPr>
              <a:t> dimension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dirty="0" smtClean="0"/>
              <a:t>We did our own study to estimate performance/power/die size benefits of monolithic 3D: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	- Latest process technology (22nm node)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	- Uses well-referenced simulation framework (more details in next slide)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 Inc. Confidential,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2DCD6B-7D54-4F7B-B28A-3BAC940C748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IntSim: The CAD tool used for our simulation study</a:t>
            </a:r>
            <a:br>
              <a:rPr lang="en-US" sz="2400" dirty="0" smtClean="0"/>
            </a:br>
            <a:r>
              <a:rPr lang="en-US" sz="2400" dirty="0" smtClean="0"/>
              <a:t>[D. C. </a:t>
            </a:r>
            <a:r>
              <a:rPr lang="en-US" sz="2400" dirty="0" err="1" smtClean="0"/>
              <a:t>Sekar</a:t>
            </a:r>
            <a:r>
              <a:rPr lang="en-US" sz="2400" dirty="0" smtClean="0"/>
              <a:t>, J. D. </a:t>
            </a:r>
            <a:r>
              <a:rPr lang="en-US" sz="2400" dirty="0" err="1" smtClean="0"/>
              <a:t>Meindl</a:t>
            </a:r>
            <a:r>
              <a:rPr lang="en-US" sz="2400" dirty="0" smtClean="0"/>
              <a:t>, et al., ICCAD 2007]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12725" y="5557179"/>
            <a:ext cx="8832850" cy="7318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600" dirty="0" smtClean="0"/>
              <a:t>IntSim v1.0: Built at Georgia Tech in Prof. James </a:t>
            </a:r>
            <a:r>
              <a:rPr lang="en-US" sz="1600" dirty="0" err="1" smtClean="0"/>
              <a:t>Meindl’s</a:t>
            </a:r>
            <a:r>
              <a:rPr lang="en-US" sz="1600" dirty="0" smtClean="0"/>
              <a:t> group (by Deepak </a:t>
            </a:r>
            <a:r>
              <a:rPr lang="en-US" sz="1600" dirty="0" err="1" smtClean="0"/>
              <a:t>Sekar</a:t>
            </a:r>
            <a:r>
              <a:rPr lang="en-US" sz="1600" dirty="0" smtClean="0"/>
              <a:t>, now @ </a:t>
            </a:r>
            <a:r>
              <a:rPr lang="en-US" sz="1600" dirty="0" err="1" smtClean="0"/>
              <a:t>MonolithIC</a:t>
            </a:r>
            <a:r>
              <a:rPr lang="en-US" sz="1600" dirty="0" smtClean="0"/>
              <a:t> 3D)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600" dirty="0" smtClean="0"/>
              <a:t>IntSim v2.0: Extended IntSim v1.0 to monolithic 3D using 3D wire length distribution models in the literature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 Inc. Confidential,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15305C-B378-49DD-8434-A5233CC1EAC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88" y="1774825"/>
            <a:ext cx="7591425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97650" y="4600575"/>
            <a:ext cx="2109788" cy="83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Open-source tool, available for use at www.monolithic3d.com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9065" y="3108932"/>
            <a:ext cx="81534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b="1" u="sng" dirty="0">
                <a:solidFill>
                  <a:srgbClr val="0066CC"/>
                </a:solidFill>
                <a:latin typeface="Arial Narrow" pitchFamily="34" charset="0"/>
              </a:rPr>
              <a:t>Utility of </a:t>
            </a:r>
            <a:r>
              <a:rPr lang="en-US" b="1" u="sng" dirty="0" smtClean="0">
                <a:solidFill>
                  <a:srgbClr val="0066CC"/>
                </a:solidFill>
                <a:latin typeface="Arial Narrow" pitchFamily="34" charset="0"/>
              </a:rPr>
              <a:t>IntSim v2.0:</a:t>
            </a:r>
            <a:endParaRPr lang="en-US" b="1" u="sng" dirty="0">
              <a:solidFill>
                <a:srgbClr val="0066CC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 Pre-silicon optimization and estimation of frequency, power, die size, supply voltage, threshold voltage and multilevel interconnect pitches 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 Study scaling trends and estimate benefits of different technology and design modifications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 Undergraduate and graduate courses in universities for intuitive understanding of how a VLSI chip works</a:t>
            </a:r>
          </a:p>
          <a:p>
            <a:pPr>
              <a:spcBef>
                <a:spcPct val="50000"/>
              </a:spcBef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7" name="Rounded Rectangle 6">
            <a:hlinkClick r:id="rId2"/>
          </p:cNvPr>
          <p:cNvSpPr/>
          <p:nvPr/>
        </p:nvSpPr>
        <p:spPr>
          <a:xfrm>
            <a:off x="3474737" y="1871002"/>
            <a:ext cx="1983533" cy="970671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IntSim v2.0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App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9700"/>
            <a:ext cx="8229600" cy="1143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600" u="sng" dirty="0" smtClean="0">
                <a:solidFill>
                  <a:srgbClr val="0066CC"/>
                </a:solidFill>
              </a:rPr>
              <a:t>This talk: </a:t>
            </a:r>
            <a:r>
              <a:rPr lang="en-US" sz="2600" dirty="0" smtClean="0">
                <a:solidFill>
                  <a:srgbClr val="0066CC"/>
                </a:solidFill>
              </a:rPr>
              <a:t/>
            </a:r>
            <a:br>
              <a:rPr lang="en-US" sz="2600" dirty="0" smtClean="0">
                <a:solidFill>
                  <a:srgbClr val="0066CC"/>
                </a:solidFill>
              </a:rPr>
            </a:br>
            <a:r>
              <a:rPr lang="en-US" sz="2600" dirty="0" smtClean="0">
                <a:solidFill>
                  <a:srgbClr val="0066CC"/>
                </a:solidFill>
              </a:rPr>
              <a:t>How can we get practical Monolithic 3D-ICs?</a:t>
            </a:r>
            <a:br>
              <a:rPr lang="en-US" sz="2600" dirty="0" smtClean="0">
                <a:solidFill>
                  <a:srgbClr val="0066CC"/>
                </a:solidFill>
              </a:rPr>
            </a:br>
            <a:r>
              <a:rPr lang="en-US" sz="2600" dirty="0" smtClean="0">
                <a:solidFill>
                  <a:srgbClr val="0066CC"/>
                </a:solidFill>
              </a:rPr>
              <a:t>Implications for Optical Integration with Logic Technologies?</a:t>
            </a:r>
            <a:endParaRPr lang="en-US" sz="2600" dirty="0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Compare 2D and 3D-IC versions of the same logic core with IntSim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38150" y="5935933"/>
            <a:ext cx="8229600" cy="4794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3D with 2 device layers </a:t>
            </a:r>
            <a:r>
              <a:rPr lang="en-US" sz="1800" dirty="0" smtClean="0">
                <a:sym typeface="Wingdings" pitchFamily="2" charset="2"/>
              </a:rPr>
              <a:t> 2x power reduction, ~2x active silicon area reduction vs. 2D</a:t>
            </a:r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AA38C-D64B-4FEB-A704-16301497832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87363" y="1690688"/>
          <a:ext cx="8229600" cy="417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1295400"/>
                <a:gridCol w="1459519"/>
                <a:gridCol w="3188681"/>
              </a:tblGrid>
              <a:tr h="5206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22nm node</a:t>
                      </a:r>
                    </a:p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600MHz logic core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2D-IC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3D-IC</a:t>
                      </a:r>
                    </a:p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 Device Layers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Comments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Metal Levels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Average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 Length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6um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3.1um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Av. Gate Size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6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Since less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 cap. to drive</a:t>
                      </a:r>
                    </a:p>
                  </a:txBody>
                  <a:tcPr/>
                </a:tc>
              </a:tr>
              <a:tr h="3014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Die Size (active silicon area)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50mm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aseline="30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24mm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3D-IC </a:t>
                      </a:r>
                      <a:r>
                        <a:rPr lang="en-US" sz="1600" dirty="0" smtClean="0">
                          <a:latin typeface="Arial Narrow" pitchFamily="34" charset="0"/>
                          <a:sym typeface="Wingdings" pitchFamily="2" charset="2"/>
                        </a:rPr>
                        <a:t> Shorter wires  smaller gates  lower die area  wires even shorter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latin typeface="Arial Narrow" pitchFamily="34" charset="0"/>
                        </a:rPr>
                        <a:t>3D-IC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itchFamily="34" charset="0"/>
                        </a:rPr>
                        <a:t>footprint = 12mm</a:t>
                      </a:r>
                      <a:r>
                        <a:rPr lang="en-US" sz="1600" b="1" baseline="30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301435">
                <a:tc row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Power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Logic = 0.21W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Logic =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0.1W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to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 smaller Gate Size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Reps.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= 0.17W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Reps. = 0.04W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to s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horter wires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Wires = 0.87W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Wires = 0.44W 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 to shorter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Clock = 0.33W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Clock = 0.19W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 to less wire cap. to drive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Total = 1.6W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Total = 0.8W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Scaling with 3D or conventional 0.7x scaling?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4914900"/>
            <a:ext cx="8509782" cy="6397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dirty="0" smtClean="0"/>
              <a:t>One 3D folding can give you similar benefits vis-à-vis a generation of scaling for logic!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dirty="0" smtClean="0"/>
              <a:t>Without the need for costly lithography upgrades!!!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dirty="0" smtClean="0"/>
              <a:t>Let’s understand this better…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347663" y="1749425"/>
          <a:ext cx="8382001" cy="301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01107"/>
                <a:gridCol w="1404816"/>
                <a:gridCol w="1826847"/>
                <a:gridCol w="2149231"/>
              </a:tblGrid>
              <a:tr h="5206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Analysis with IntSim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v2.0</a:t>
                      </a:r>
                      <a:endParaRPr lang="en-US" sz="1600" dirty="0" smtClean="0">
                        <a:latin typeface="Arial Narrow" pitchFamily="34" charset="0"/>
                      </a:endParaRPr>
                    </a:p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Same logic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core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 scaled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2D-IC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@22nm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2D-IC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@ 15nm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3D-IC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 Device Layers @ 22nm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Frequency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600MHz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600MHz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600MHz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Metal Levels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Footprint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50mm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aseline="30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25mm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12mm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Total Silicon Area (</a:t>
                      </a:r>
                      <a:r>
                        <a:rPr lang="en-US" sz="1600" b="1" dirty="0" err="1" smtClean="0">
                          <a:latin typeface="Arial Narrow" pitchFamily="34" charset="0"/>
                        </a:rPr>
                        <a:t>a.k.a</a:t>
                      </a:r>
                      <a:r>
                        <a:rPr lang="en-US" sz="1600" b="1" dirty="0" smtClean="0">
                          <a:latin typeface="Arial Narrow" pitchFamily="34" charset="0"/>
                        </a:rPr>
                        <a:t> “Die size”)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50mm</a:t>
                      </a:r>
                      <a:r>
                        <a:rPr lang="en-US" sz="1600" b="1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="1" baseline="30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itchFamily="34" charset="0"/>
                        </a:rPr>
                        <a:t>25mm</a:t>
                      </a:r>
                      <a:r>
                        <a:rPr lang="en-US" sz="1600" b="1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="1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24mm</a:t>
                      </a:r>
                      <a:r>
                        <a:rPr lang="en-US" sz="1600" b="1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Average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 Length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6um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4.2um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3.1um</a:t>
                      </a: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Av. Gate Size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4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3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Power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1.6W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0.7W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0.8W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Theory: 2D Scaling vs. 3D Scaling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82A00-3579-408B-80DD-5B121C91D22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030" name="Content Placeholder 2"/>
          <p:cNvSpPr>
            <a:spLocks noGrp="1"/>
          </p:cNvSpPr>
          <p:nvPr>
            <p:ph idx="1"/>
          </p:nvPr>
        </p:nvSpPr>
        <p:spPr>
          <a:xfrm>
            <a:off x="423863" y="5367338"/>
            <a:ext cx="8229600" cy="5635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u="sng" dirty="0" smtClean="0"/>
              <a:t>2D scaling scores</a:t>
            </a:r>
            <a:r>
              <a:rPr lang="en-US" sz="1800" dirty="0" smtClean="0"/>
              <a:t>: Gate capacitance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u="sng" dirty="0" smtClean="0"/>
              <a:t>3D scaling scores</a:t>
            </a:r>
            <a:r>
              <a:rPr lang="en-US" sz="1800" dirty="0" smtClean="0"/>
              <a:t>: Wire resistance, driver resistance, wire capacitance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31800" y="1789113"/>
          <a:ext cx="8276490" cy="32994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3142"/>
                <a:gridCol w="1125415"/>
                <a:gridCol w="1786597"/>
                <a:gridCol w="2771336"/>
              </a:tblGrid>
              <a:tr h="381000">
                <a:tc rowSpan="2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2D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Scaling (0.7x </a:t>
                      </a:r>
                      <a:r>
                        <a:rPr lang="en-US" sz="1600" baseline="0" dirty="0" err="1" smtClean="0">
                          <a:latin typeface="Arial Narrow" pitchFamily="34" charset="0"/>
                        </a:rPr>
                        <a:t>Dennard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scaling)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Monolithic 3D Scaling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(2 device layers)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3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Ideal</a:t>
                      </a:r>
                      <a:endParaRPr lang="en-US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Today,                              V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dd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scales slower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Chip Footprint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2x reduction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 Narrow" pitchFamily="34" charset="0"/>
                        </a:rPr>
                        <a:t>2x-4x reduction</a:t>
                      </a:r>
                      <a:r>
                        <a:rPr lang="en-US" sz="1600" i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(see slide 18)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0.7x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reduction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0.7x-2x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reduction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Long wire capacitance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0.7x reduction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0.7x-2x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reduction</a:t>
                      </a:r>
                      <a:endParaRPr lang="en-US" sz="16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Long wire resistance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&gt;0.7x </a:t>
                      </a:r>
                      <a:r>
                        <a:rPr lang="en-US" sz="1600" i="1" dirty="0" smtClean="0">
                          <a:latin typeface="Arial Narrow" pitchFamily="34" charset="0"/>
                        </a:rPr>
                        <a:t>increase</a:t>
                      </a:r>
                      <a:endParaRPr lang="en-US" sz="1600" i="1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0.7x-2x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i="1" baseline="0" dirty="0" smtClean="0">
                          <a:latin typeface="Arial Narrow" pitchFamily="34" charset="0"/>
                        </a:rPr>
                        <a:t>reduction</a:t>
                      </a:r>
                      <a:endParaRPr lang="en-US" sz="1600" i="1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Gate Capacitance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 Narrow" pitchFamily="34" charset="0"/>
                        </a:rPr>
                        <a:t>0.7x reduction</a:t>
                      </a:r>
                      <a:endParaRPr lang="en-US" sz="1600" i="1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 Narrow" pitchFamily="34" charset="0"/>
                        </a:rPr>
                        <a:t>Same</a:t>
                      </a: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rial Narrow" pitchFamily="34" charset="0"/>
                        </a:rPr>
                        <a:t>Driver (Gate) Resistance (Vdd/</a:t>
                      </a:r>
                      <a:r>
                        <a:rPr lang="en-US" sz="1600" baseline="0" dirty="0" err="1" smtClean="0">
                          <a:latin typeface="Arial Narrow" pitchFamily="34" charset="0"/>
                        </a:rPr>
                        <a:t>Idsat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Arial Narrow" pitchFamily="34" charset="0"/>
                        </a:rPr>
                        <a:t>Same</a:t>
                      </a:r>
                      <a:endParaRPr lang="en-US" sz="1600" i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 Narrow" pitchFamily="34" charset="0"/>
                        </a:rPr>
                        <a:t>Increases</a:t>
                      </a:r>
                      <a:endParaRPr lang="en-US" sz="1600" i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 Narrow" pitchFamily="34" charset="0"/>
                        </a:rPr>
                        <a:t>Same</a:t>
                      </a:r>
                      <a:endParaRPr lang="en-US" sz="1600" i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8475" y="3084513"/>
          <a:ext cx="2527300" cy="304800"/>
        </p:xfrm>
        <a:graphic>
          <a:graphicData uri="http://schemas.openxmlformats.org/presentationml/2006/ole">
            <p:oleObj spid="_x0000_s50178" name="Equation" r:id="rId3" imgW="2527200" imgH="304560" progId="Equation.3">
              <p:embed/>
            </p:oleObj>
          </a:graphicData>
        </a:graphic>
      </p:graphicFrame>
      <p:sp>
        <p:nvSpPr>
          <p:cNvPr id="1077" name="TextBox 8"/>
          <p:cNvSpPr txBox="1">
            <a:spLocks noChangeArrowheads="1"/>
          </p:cNvSpPr>
          <p:nvPr/>
        </p:nvSpPr>
        <p:spPr bwMode="auto">
          <a:xfrm>
            <a:off x="6147582" y="5241047"/>
            <a:ext cx="2631293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 Narrow" pitchFamily="34" charset="0"/>
              </a:rPr>
              <a:t>Overall benefits seen with IntSim have basis in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0DACFD-FA1A-4BC5-B302-1F4043889B18}" type="slidenum">
              <a:rPr lang="en-US"/>
              <a:pPr/>
              <a:t>33</a:t>
            </a:fld>
            <a:endParaRPr lang="en-US"/>
          </a:p>
        </p:txBody>
      </p:sp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476250" y="323850"/>
            <a:ext cx="8229600" cy="1143000"/>
          </a:xfrm>
        </p:spPr>
        <p:txBody>
          <a:bodyPr/>
          <a:lstStyle/>
          <a:p>
            <a:pPr algn="l"/>
            <a:r>
              <a:rPr lang="en-US" sz="2800"/>
              <a:t>3D-ICs: The Heat Removal Question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466725" y="1657350"/>
            <a:ext cx="8466260" cy="46783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en-US" sz="1700" b="1" dirty="0" smtClean="0">
                <a:latin typeface="Arial Narrow" pitchFamily="34" charset="0"/>
              </a:rPr>
              <a:t>Sub-1W </a:t>
            </a:r>
            <a:r>
              <a:rPr lang="en-US" sz="1700" b="1" dirty="0" err="1">
                <a:latin typeface="Arial Narrow" pitchFamily="34" charset="0"/>
              </a:rPr>
              <a:t>smartphones</a:t>
            </a:r>
            <a:r>
              <a:rPr lang="en-US" sz="1700" b="1" dirty="0">
                <a:latin typeface="Arial Narrow" pitchFamily="34" charset="0"/>
              </a:rPr>
              <a:t>, </a:t>
            </a:r>
            <a:r>
              <a:rPr lang="en-US" sz="1700" b="1" dirty="0" err="1">
                <a:latin typeface="Arial Narrow" pitchFamily="34" charset="0"/>
              </a:rPr>
              <a:t>cellphones</a:t>
            </a:r>
            <a:r>
              <a:rPr lang="en-US" sz="1700" b="1" dirty="0">
                <a:latin typeface="Arial Narrow" pitchFamily="34" charset="0"/>
              </a:rPr>
              <a:t> and tablets the wave of the </a:t>
            </a:r>
            <a:r>
              <a:rPr lang="en-US" sz="1700" b="1" dirty="0" smtClean="0">
                <a:latin typeface="Arial Narrow" pitchFamily="34" charset="0"/>
              </a:rPr>
              <a:t>future.</a:t>
            </a:r>
            <a:endParaRPr lang="en-US" sz="1700" b="1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en-US" sz="1700" b="1" dirty="0">
                <a:latin typeface="Arial Narrow" pitchFamily="34" charset="0"/>
              </a:rPr>
              <a:t>Heat removal not a key issue there </a:t>
            </a:r>
            <a:r>
              <a:rPr lang="en-US" sz="1700" b="1" dirty="0">
                <a:latin typeface="Arial Narrow" pitchFamily="34" charset="0"/>
                <a:sym typeface="Wingdings" pitchFamily="2" charset="2"/>
              </a:rPr>
              <a:t> can 3D stack. Also, shorter wires  net power </a:t>
            </a:r>
            <a:r>
              <a:rPr lang="en-US" sz="1700" b="1" dirty="0" smtClean="0">
                <a:latin typeface="Arial Narrow" pitchFamily="34" charset="0"/>
                <a:sym typeface="Wingdings" pitchFamily="2" charset="2"/>
              </a:rPr>
              <a:t>less.</a:t>
            </a:r>
            <a:endParaRPr lang="en-US" sz="1700" b="1" dirty="0">
              <a:latin typeface="Arial Narrow" pitchFamily="34" charset="0"/>
            </a:endParaRPr>
          </a:p>
        </p:txBody>
      </p:sp>
      <p:pic>
        <p:nvPicPr>
          <p:cNvPr id="64516" name="Picture 2" descr="C:\Users\Public\Pictures\Sample Pictures\morgan_stanley_proje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2619375"/>
            <a:ext cx="74104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If future logic transistors are sub-400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 processed, easy integration with silicon photonics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7815" y="2546236"/>
            <a:ext cx="2461846" cy="63304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Sub-400</a:t>
            </a:r>
            <a:r>
              <a:rPr lang="en-US" sz="2800" baseline="30000" dirty="0" smtClean="0">
                <a:solidFill>
                  <a:schemeClr val="tx1"/>
                </a:solidFill>
              </a:rPr>
              <a:t>o</a:t>
            </a:r>
            <a:r>
              <a:rPr lang="en-US" sz="2800" dirty="0" smtClean="0">
                <a:solidFill>
                  <a:schemeClr val="tx1"/>
                </a:solidFill>
              </a:rPr>
              <a:t>C Logic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467" y="3191016"/>
            <a:ext cx="2464193" cy="6330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Optical I/O, etc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16963" y="3826396"/>
            <a:ext cx="211016" cy="2110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8179" y="3824048"/>
            <a:ext cx="211016" cy="2110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33607" y="3824048"/>
            <a:ext cx="211016" cy="2110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54823" y="3821700"/>
            <a:ext cx="211016" cy="2110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80735" y="3824048"/>
            <a:ext cx="211016" cy="2110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1951" y="3821700"/>
            <a:ext cx="211016" cy="2110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97379" y="3821700"/>
            <a:ext cx="211016" cy="2110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50828" y="4051485"/>
            <a:ext cx="4431317" cy="1069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Substrate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80504"/>
            <a:ext cx="8229600" cy="4678363"/>
          </a:xfrm>
        </p:spPr>
        <p:txBody>
          <a:bodyPr/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Paths to Monolithic 3D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Implications of Monolithic 3D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Conclusions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891524"/>
            <a:ext cx="8229600" cy="46783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u="sng" dirty="0" smtClean="0"/>
              <a:t>Monolithic 3D Technology possible and practical: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	- Recessed Channel Transistors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	- </a:t>
            </a:r>
            <a:r>
              <a:rPr lang="en-US" dirty="0" err="1" smtClean="0"/>
              <a:t>Dopant</a:t>
            </a:r>
            <a:r>
              <a:rPr lang="en-US" dirty="0" smtClean="0"/>
              <a:t> segregated </a:t>
            </a:r>
            <a:r>
              <a:rPr lang="en-US" dirty="0" err="1" smtClean="0"/>
              <a:t>Schottky</a:t>
            </a:r>
            <a:r>
              <a:rPr lang="en-US" dirty="0" smtClean="0"/>
              <a:t> transistors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      - Standard transistors + repeating layouts</a:t>
            </a:r>
          </a:p>
          <a:p>
            <a:pPr>
              <a:lnSpc>
                <a:spcPct val="150000"/>
              </a:lnSpc>
              <a:buNone/>
            </a:pPr>
            <a:endParaRPr lang="en-US" sz="1500" dirty="0" smtClean="0"/>
          </a:p>
          <a:p>
            <a:pPr>
              <a:lnSpc>
                <a:spcPct val="150000"/>
              </a:lnSpc>
              <a:buNone/>
            </a:pPr>
            <a:endParaRPr lang="en-US" sz="15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u="sng" dirty="0" smtClean="0"/>
              <a:t>3D scaling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sym typeface="Wingdings" pitchFamily="2" charset="2"/>
              </a:rPr>
              <a:t>	 Benefits similar to 2D scaling, but without costly litho upgrades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sym typeface="Wingdings" pitchFamily="2" charset="2"/>
              </a:rPr>
              <a:t>	 Easy integration of silicon photonics with logic technologies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80504"/>
            <a:ext cx="8229600" cy="4678363"/>
          </a:xfrm>
        </p:spPr>
        <p:txBody>
          <a:bodyPr/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/>
              <a:t>Background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/>
              <a:t>Paths to Monolithic 3D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/>
              <a:t>Implications of Monolithic 3D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80504"/>
            <a:ext cx="8229600" cy="4678363"/>
          </a:xfrm>
        </p:spPr>
        <p:txBody>
          <a:bodyPr/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/>
              <a:t>Background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Paths to Monolithic 3D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Implications of Monolithic 3D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Conclusions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" name="Content Placeholder 13" descr="gate_w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936" y="1969481"/>
            <a:ext cx="8125426" cy="2912008"/>
          </a:xfr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38150" y="5205040"/>
            <a:ext cx="8229600" cy="81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kern="0" noProof="0" dirty="0" smtClean="0">
                <a:solidFill>
                  <a:srgbClr val="0066CC"/>
                </a:solidFill>
                <a:latin typeface="+mn-lt"/>
                <a:cs typeface="+mn-cs"/>
              </a:rPr>
              <a:t>Transistors improve with scaling, interconnects do not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</a:t>
            </a:r>
            <a:r>
              <a:rPr kumimoji="0" lang="en-US" sz="2000" b="1" i="0" u="none" strike="noStrike" kern="0" cap="none" spc="0" normalizeH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repeaters, 1mm wire delay ~50x gate delay at 22nm 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repeater solution consumes power and area…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557915"/>
            <a:ext cx="8229600" cy="98500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900" b="1" dirty="0" smtClean="0"/>
              <a:t>Repeater count increases exponentially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900" b="1" dirty="0" smtClean="0"/>
              <a:t>At 45nm, repeaters  &gt;50% of total leakage power of chip [IBM].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900" b="1" dirty="0" smtClean="0"/>
              <a:t>Future chip power, area could be dominated by interconnect repeaters 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900" b="1" dirty="0" smtClean="0"/>
              <a:t>      [P. </a:t>
            </a:r>
            <a:r>
              <a:rPr lang="en-US" sz="1900" b="1" dirty="0" err="1" smtClean="0"/>
              <a:t>Saxena</a:t>
            </a:r>
            <a:r>
              <a:rPr lang="en-US" sz="1900" b="1" dirty="0" smtClean="0"/>
              <a:t>, et al. (Intel), IEEE J. for CAD of Circuits and Systems, 2004]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649" y="1825288"/>
            <a:ext cx="4880207" cy="21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04868" y="395646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  </a:t>
            </a:r>
            <a:r>
              <a:rPr lang="en-US" sz="2400" dirty="0" smtClean="0">
                <a:latin typeface="Arial Narrow" pitchFamily="34" charset="0"/>
              </a:rPr>
              <a:t>130nm    90nm    65nm   45nm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52046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Repeater count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5116" y="2072632"/>
            <a:ext cx="2057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IBM POWER processors</a:t>
            </a:r>
          </a:p>
          <a:p>
            <a:r>
              <a:rPr lang="en-US" dirty="0" smtClean="0">
                <a:latin typeface="Arial Narrow" pitchFamily="34" charset="0"/>
              </a:rPr>
              <a:t>R. </a:t>
            </a:r>
            <a:r>
              <a:rPr lang="en-US" dirty="0" err="1" smtClean="0">
                <a:latin typeface="Arial Narrow" pitchFamily="34" charset="0"/>
              </a:rPr>
              <a:t>Puri</a:t>
            </a:r>
            <a:r>
              <a:rPr lang="en-US" dirty="0" smtClean="0">
                <a:latin typeface="Arial Narrow" pitchFamily="34" charset="0"/>
              </a:rPr>
              <a:t>, et al., SRC Interconnect Forum, 2006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 have a serious interconnect problem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864560"/>
            <a:ext cx="8229600" cy="46783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200000"/>
              </a:lnSpc>
              <a:buNone/>
            </a:pPr>
            <a:r>
              <a:rPr lang="en-US" sz="3200" dirty="0" smtClean="0"/>
              <a:t>                          </a:t>
            </a:r>
            <a:r>
              <a:rPr lang="en-US" sz="3200" u="sng" dirty="0" smtClean="0"/>
              <a:t>What’s the solution?</a:t>
            </a:r>
          </a:p>
          <a:p>
            <a:pPr>
              <a:lnSpc>
                <a:spcPct val="200000"/>
              </a:lnSpc>
              <a:buNone/>
            </a:pPr>
            <a:r>
              <a:rPr lang="en-US" sz="3200" dirty="0" smtClean="0"/>
              <a:t>                  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22221"/>
            <a:ext cx="8991600" cy="208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4354" y="4187192"/>
            <a:ext cx="1114059" cy="17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95420" y="5247251"/>
            <a:ext cx="6850967" cy="707886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CC"/>
                </a:solidFill>
                <a:latin typeface="+mn-lt"/>
              </a:rPr>
              <a:t>Arrange components in the form of a 3D cube </a:t>
            </a:r>
            <a:r>
              <a:rPr lang="en-US" sz="2000" b="1" dirty="0" smtClean="0">
                <a:solidFill>
                  <a:srgbClr val="0066CC"/>
                </a:solidFill>
                <a:latin typeface="+mn-lt"/>
                <a:sym typeface="Wingdings" pitchFamily="2" charset="2"/>
              </a:rPr>
              <a:t> short wires</a:t>
            </a:r>
          </a:p>
          <a:p>
            <a:pPr algn="ctr"/>
            <a:r>
              <a:rPr lang="en-US" sz="2000" b="1" dirty="0" smtClean="0">
                <a:solidFill>
                  <a:srgbClr val="0066CC"/>
                </a:solidFill>
                <a:latin typeface="+mn-lt"/>
                <a:sym typeface="Wingdings" pitchFamily="2" charset="2"/>
              </a:rPr>
              <a:t>James Early, ISSCC 1960</a:t>
            </a:r>
            <a:endParaRPr lang="en-US" sz="2000" b="1" dirty="0">
              <a:solidFill>
                <a:srgbClr val="0066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18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EBB642-CFDA-4EE7-A8FB-42CC734EF6A8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457200" y="342900"/>
            <a:ext cx="8229600" cy="1143000"/>
          </a:xfrm>
        </p:spPr>
        <p:txBody>
          <a:bodyPr/>
          <a:lstStyle/>
          <a:p>
            <a:r>
              <a:rPr lang="en-US" sz="2400" dirty="0" smtClean="0"/>
              <a:t>3D with Through-Silicon Via (TSV) Technology</a:t>
            </a:r>
            <a:endParaRPr lang="en-US" sz="2400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390525" y="2179638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18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18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10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TSV size typically &gt;1um: L</a:t>
            </a:r>
            <a:r>
              <a:rPr lang="en-US" sz="2000" b="1" dirty="0">
                <a:latin typeface="Arial Narrow" pitchFamily="34" charset="0"/>
                <a:sym typeface="Wingdings" pitchFamily="2" charset="2"/>
              </a:rPr>
              <a:t>imited by alignment accuracy and silicon thickness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2" name="Group 182"/>
          <p:cNvGrpSpPr>
            <a:grpSpLocks/>
          </p:cNvGrpSpPr>
          <p:nvPr/>
        </p:nvGrpSpPr>
        <p:grpSpPr bwMode="auto">
          <a:xfrm>
            <a:off x="304800" y="2057400"/>
            <a:ext cx="8102600" cy="3200400"/>
            <a:chOff x="192" y="1296"/>
            <a:chExt cx="5104" cy="2016"/>
          </a:xfrm>
        </p:grpSpPr>
        <p:sp>
          <p:nvSpPr>
            <p:cNvPr id="36869" name="TextBox 353"/>
            <p:cNvSpPr txBox="1">
              <a:spLocks noChangeArrowheads="1"/>
            </p:cNvSpPr>
            <p:nvPr/>
          </p:nvSpPr>
          <p:spPr bwMode="auto">
            <a:xfrm>
              <a:off x="192" y="1587"/>
              <a:ext cx="869" cy="368"/>
            </a:xfrm>
            <a:prstGeom prst="rect">
              <a:avLst/>
            </a:prstGeom>
            <a:noFill/>
            <a:ln w="9525">
              <a:solidFill>
                <a:srgbClr val="7D642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Processed Top Wafer </a:t>
              </a:r>
            </a:p>
          </p:txBody>
        </p:sp>
        <p:sp>
          <p:nvSpPr>
            <p:cNvPr id="36870" name="TextBox 354"/>
            <p:cNvSpPr txBox="1">
              <a:spLocks noChangeArrowheads="1"/>
            </p:cNvSpPr>
            <p:nvPr/>
          </p:nvSpPr>
          <p:spPr bwMode="auto">
            <a:xfrm>
              <a:off x="192" y="2668"/>
              <a:ext cx="819" cy="369"/>
            </a:xfrm>
            <a:prstGeom prst="rect">
              <a:avLst/>
            </a:prstGeom>
            <a:noFill/>
            <a:ln w="9525">
              <a:solidFill>
                <a:srgbClr val="7D642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Processed Bottom Wafer </a:t>
              </a:r>
            </a:p>
          </p:txBody>
        </p:sp>
        <p:sp>
          <p:nvSpPr>
            <p:cNvPr id="356" name="Up-Down Arrow 355"/>
            <p:cNvSpPr/>
            <p:nvPr/>
          </p:nvSpPr>
          <p:spPr>
            <a:xfrm>
              <a:off x="1313" y="2352"/>
              <a:ext cx="252" cy="301"/>
            </a:xfrm>
            <a:prstGeom prst="upDownArrow">
              <a:avLst/>
            </a:prstGeom>
            <a:solidFill>
              <a:srgbClr val="7D6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6872" name="TextBox 356"/>
            <p:cNvSpPr txBox="1">
              <a:spLocks noChangeArrowheads="1"/>
            </p:cNvSpPr>
            <p:nvPr/>
          </p:nvSpPr>
          <p:spPr bwMode="auto">
            <a:xfrm>
              <a:off x="1565" y="2400"/>
              <a:ext cx="120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Align and bond</a:t>
              </a:r>
            </a:p>
          </p:txBody>
        </p:sp>
        <p:cxnSp>
          <p:nvCxnSpPr>
            <p:cNvPr id="358" name="Straight Arrow Connector 357"/>
            <p:cNvCxnSpPr/>
            <p:nvPr/>
          </p:nvCxnSpPr>
          <p:spPr>
            <a:xfrm flipV="1">
              <a:off x="2880" y="2317"/>
              <a:ext cx="336" cy="10"/>
            </a:xfrm>
            <a:prstGeom prst="straightConnector1">
              <a:avLst/>
            </a:prstGeom>
            <a:ln w="38100">
              <a:solidFill>
                <a:srgbClr val="7D6427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498"/>
            <p:cNvGrpSpPr>
              <a:grpSpLocks/>
            </p:cNvGrpSpPr>
            <p:nvPr/>
          </p:nvGrpSpPr>
          <p:grpSpPr bwMode="auto">
            <a:xfrm>
              <a:off x="1200" y="1296"/>
              <a:ext cx="1488" cy="995"/>
              <a:chOff x="1905000" y="2286000"/>
              <a:chExt cx="2514600" cy="1580073"/>
            </a:xfrm>
          </p:grpSpPr>
          <p:sp>
            <p:nvSpPr>
              <p:cNvPr id="422" name="Rectangle 421"/>
              <p:cNvSpPr/>
              <p:nvPr/>
            </p:nvSpPr>
            <p:spPr>
              <a:xfrm>
                <a:off x="1905000" y="3022838"/>
                <a:ext cx="2514600" cy="843235"/>
              </a:xfrm>
              <a:prstGeom prst="rect">
                <a:avLst/>
              </a:prstGeom>
              <a:solidFill>
                <a:srgbClr val="9292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1915140" y="2676651"/>
                <a:ext cx="175752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 flipH="1">
                <a:off x="2031744" y="2752876"/>
                <a:ext cx="16899" cy="1556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2148348" y="2444801"/>
                <a:ext cx="204481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1943869" y="2444801"/>
                <a:ext cx="59147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 flipH="1">
                <a:off x="2307201" y="2444801"/>
                <a:ext cx="16899" cy="4637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2060473" y="2444801"/>
                <a:ext cx="30419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2239604" y="2684592"/>
                <a:ext cx="10140" cy="37635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2178767" y="2676651"/>
                <a:ext cx="116605" cy="9210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2119620" y="2676651"/>
                <a:ext cx="28728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2352829" y="2676651"/>
                <a:ext cx="28728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2352829" y="2444801"/>
                <a:ext cx="28728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2160178" y="2286000"/>
                <a:ext cx="449519" cy="797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5" name="Trapezoid 434"/>
              <p:cNvSpPr/>
              <p:nvPr/>
            </p:nvSpPr>
            <p:spPr>
              <a:xfrm rot="10800000">
                <a:off x="2128069" y="3022838"/>
                <a:ext cx="2291531" cy="843235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2393387" y="3022838"/>
                <a:ext cx="1722027" cy="8432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 flipV="1">
                <a:off x="2148348" y="2468622"/>
                <a:ext cx="366713" cy="460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 flipH="1">
                <a:off x="2496472" y="2525790"/>
                <a:ext cx="18590" cy="55739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1905000" y="3022838"/>
                <a:ext cx="76047" cy="1683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2058783" y="3022838"/>
                <a:ext cx="76046" cy="1683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1981047" y="2854508"/>
                <a:ext cx="77736" cy="16832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981047" y="2854508"/>
                <a:ext cx="77736" cy="84165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4" name="Group 496"/>
            <p:cNvGrpSpPr>
              <a:grpSpLocks/>
            </p:cNvGrpSpPr>
            <p:nvPr/>
          </p:nvGrpSpPr>
          <p:grpSpPr bwMode="auto">
            <a:xfrm>
              <a:off x="1164" y="2640"/>
              <a:ext cx="1524" cy="672"/>
              <a:chOff x="1848030" y="4419600"/>
              <a:chExt cx="5086170" cy="1066800"/>
            </a:xfrm>
          </p:grpSpPr>
          <p:grpSp>
            <p:nvGrpSpPr>
              <p:cNvPr id="5" name="Group 358"/>
              <p:cNvGrpSpPr>
                <a:grpSpLocks/>
              </p:cNvGrpSpPr>
              <p:nvPr/>
            </p:nvGrpSpPr>
            <p:grpSpPr bwMode="auto">
              <a:xfrm>
                <a:off x="1848030" y="4419600"/>
                <a:ext cx="2683077" cy="1066800"/>
                <a:chOff x="1848030" y="4269539"/>
                <a:chExt cx="3612716" cy="1196735"/>
              </a:xfrm>
            </p:grpSpPr>
            <p:sp>
              <p:nvSpPr>
                <p:cNvPr id="360" name="Rectangle 359"/>
                <p:cNvSpPr/>
                <p:nvPr/>
              </p:nvSpPr>
              <p:spPr bwMode="auto">
                <a:xfrm>
                  <a:off x="1848030" y="4716534"/>
                  <a:ext cx="530260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 flipH="1">
                  <a:off x="2203036" y="4789549"/>
                  <a:ext cx="53925" cy="1478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2558039" y="4495708"/>
                  <a:ext cx="62013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1937905" y="4495708"/>
                  <a:ext cx="175257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 flipH="1">
                  <a:off x="3034374" y="4495708"/>
                  <a:ext cx="53925" cy="44165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2288415" y="4495708"/>
                  <a:ext cx="89875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2558039" y="4495708"/>
                  <a:ext cx="85382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36905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848030" y="4953000"/>
                  <a:ext cx="1513137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8" name="Rectangle 367"/>
                <p:cNvSpPr/>
                <p:nvPr/>
              </p:nvSpPr>
              <p:spPr bwMode="auto">
                <a:xfrm>
                  <a:off x="2832158" y="4723658"/>
                  <a:ext cx="31455" cy="359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2643421" y="4716534"/>
                  <a:ext cx="355003" cy="872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468164" y="4716534"/>
                  <a:ext cx="89875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178173" y="4716534"/>
                  <a:ext cx="85382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2" name="Rectangle 371"/>
                <p:cNvSpPr/>
                <p:nvPr/>
              </p:nvSpPr>
              <p:spPr bwMode="auto">
                <a:xfrm>
                  <a:off x="3178173" y="4495708"/>
                  <a:ext cx="85382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3" name="Trapezoid 372"/>
                <p:cNvSpPr/>
                <p:nvPr/>
              </p:nvSpPr>
              <p:spPr>
                <a:xfrm rot="10800000">
                  <a:off x="2378290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200643" y="4269539"/>
                  <a:ext cx="44937" cy="22616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3600584" y="4716534"/>
                  <a:ext cx="530260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 flipH="1">
                  <a:off x="3955589" y="4789549"/>
                  <a:ext cx="53925" cy="1478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4310592" y="4495708"/>
                  <a:ext cx="62013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90458" y="4495708"/>
                  <a:ext cx="175257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 flipH="1">
                  <a:off x="4786928" y="4495708"/>
                  <a:ext cx="53925" cy="44165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4040969" y="4495708"/>
                  <a:ext cx="89875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1" name="Rectangle 380"/>
                <p:cNvSpPr/>
                <p:nvPr/>
              </p:nvSpPr>
              <p:spPr bwMode="auto">
                <a:xfrm>
                  <a:off x="4310592" y="4495708"/>
                  <a:ext cx="85382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36920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600629" y="4937031"/>
                  <a:ext cx="1860117" cy="529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3" name="Rectangle 382"/>
                <p:cNvSpPr/>
                <p:nvPr/>
              </p:nvSpPr>
              <p:spPr bwMode="auto">
                <a:xfrm>
                  <a:off x="4584711" y="4723658"/>
                  <a:ext cx="31455" cy="359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4395975" y="4716534"/>
                  <a:ext cx="355003" cy="872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4220718" y="4716534"/>
                  <a:ext cx="89875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4930727" y="4716534"/>
                  <a:ext cx="85382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4930727" y="4495708"/>
                  <a:ext cx="85382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8" name="Trapezoid 387"/>
                <p:cNvSpPr/>
                <p:nvPr/>
              </p:nvSpPr>
              <p:spPr>
                <a:xfrm rot="10800000">
                  <a:off x="4290132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9" name="Trapezoid 388"/>
                <p:cNvSpPr/>
                <p:nvPr/>
              </p:nvSpPr>
              <p:spPr>
                <a:xfrm rot="10800000">
                  <a:off x="3277035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6" name="Group 464"/>
              <p:cNvGrpSpPr>
                <a:grpSpLocks/>
              </p:cNvGrpSpPr>
              <p:nvPr/>
            </p:nvGrpSpPr>
            <p:grpSpPr bwMode="auto">
              <a:xfrm>
                <a:off x="4515030" y="4419600"/>
                <a:ext cx="2419170" cy="1066800"/>
                <a:chOff x="1848030" y="4269539"/>
                <a:chExt cx="3257370" cy="1196735"/>
              </a:xfrm>
            </p:grpSpPr>
            <p:sp>
              <p:nvSpPr>
                <p:cNvPr id="466" name="Rectangle 465"/>
                <p:cNvSpPr/>
                <p:nvPr/>
              </p:nvSpPr>
              <p:spPr bwMode="auto">
                <a:xfrm>
                  <a:off x="1847450" y="4716534"/>
                  <a:ext cx="530260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7" name="Rectangle 466"/>
                <p:cNvSpPr/>
                <p:nvPr/>
              </p:nvSpPr>
              <p:spPr bwMode="auto">
                <a:xfrm flipH="1">
                  <a:off x="2202453" y="4789549"/>
                  <a:ext cx="53925" cy="1478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8" name="Rectangle 467"/>
                <p:cNvSpPr/>
                <p:nvPr/>
              </p:nvSpPr>
              <p:spPr bwMode="auto">
                <a:xfrm>
                  <a:off x="2557458" y="4495708"/>
                  <a:ext cx="62013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9" name="Rectangle 468"/>
                <p:cNvSpPr/>
                <p:nvPr/>
              </p:nvSpPr>
              <p:spPr bwMode="auto">
                <a:xfrm>
                  <a:off x="1937324" y="4495708"/>
                  <a:ext cx="17525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0" name="Rectangle 469"/>
                <p:cNvSpPr/>
                <p:nvPr/>
              </p:nvSpPr>
              <p:spPr bwMode="auto">
                <a:xfrm flipH="1">
                  <a:off x="3033794" y="4495708"/>
                  <a:ext cx="53925" cy="44165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1" name="Rectangle 470"/>
                <p:cNvSpPr/>
                <p:nvPr/>
              </p:nvSpPr>
              <p:spPr bwMode="auto">
                <a:xfrm>
                  <a:off x="2287835" y="4495708"/>
                  <a:ext cx="89875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2" name="Rectangle 471"/>
                <p:cNvSpPr/>
                <p:nvPr/>
              </p:nvSpPr>
              <p:spPr bwMode="auto">
                <a:xfrm>
                  <a:off x="2557458" y="4495708"/>
                  <a:ext cx="85379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36936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848030" y="4953000"/>
                  <a:ext cx="1513137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4" name="Rectangle 473"/>
                <p:cNvSpPr/>
                <p:nvPr/>
              </p:nvSpPr>
              <p:spPr bwMode="auto">
                <a:xfrm>
                  <a:off x="2831574" y="4723658"/>
                  <a:ext cx="31458" cy="359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5" name="Rectangle 474"/>
                <p:cNvSpPr/>
                <p:nvPr/>
              </p:nvSpPr>
              <p:spPr bwMode="auto">
                <a:xfrm>
                  <a:off x="2642838" y="4716534"/>
                  <a:ext cx="355006" cy="872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6" name="Rectangle 475"/>
                <p:cNvSpPr/>
                <p:nvPr/>
              </p:nvSpPr>
              <p:spPr bwMode="auto">
                <a:xfrm>
                  <a:off x="2467584" y="4716534"/>
                  <a:ext cx="89875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7" name="Rectangle 476"/>
                <p:cNvSpPr/>
                <p:nvPr/>
              </p:nvSpPr>
              <p:spPr bwMode="auto">
                <a:xfrm>
                  <a:off x="3177593" y="4716534"/>
                  <a:ext cx="85379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8" name="Rectangle 477"/>
                <p:cNvSpPr/>
                <p:nvPr/>
              </p:nvSpPr>
              <p:spPr bwMode="auto">
                <a:xfrm>
                  <a:off x="3177593" y="4495708"/>
                  <a:ext cx="85379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9" name="Trapezoid 478"/>
                <p:cNvSpPr/>
                <p:nvPr/>
              </p:nvSpPr>
              <p:spPr>
                <a:xfrm rot="10800000">
                  <a:off x="2377709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0" name="Rectangle 479"/>
                <p:cNvSpPr/>
                <p:nvPr/>
              </p:nvSpPr>
              <p:spPr bwMode="auto">
                <a:xfrm>
                  <a:off x="3200060" y="4269539"/>
                  <a:ext cx="44937" cy="22616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1" name="Rectangle 480"/>
                <p:cNvSpPr/>
                <p:nvPr/>
              </p:nvSpPr>
              <p:spPr bwMode="auto">
                <a:xfrm>
                  <a:off x="3600003" y="4716534"/>
                  <a:ext cx="530260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2" name="Rectangle 481"/>
                <p:cNvSpPr/>
                <p:nvPr/>
              </p:nvSpPr>
              <p:spPr bwMode="auto">
                <a:xfrm flipH="1">
                  <a:off x="3955006" y="4789549"/>
                  <a:ext cx="53925" cy="1478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3" name="Rectangle 482"/>
                <p:cNvSpPr/>
                <p:nvPr/>
              </p:nvSpPr>
              <p:spPr bwMode="auto">
                <a:xfrm>
                  <a:off x="4310012" y="4495708"/>
                  <a:ext cx="62013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4" name="Rectangle 483"/>
                <p:cNvSpPr/>
                <p:nvPr/>
              </p:nvSpPr>
              <p:spPr bwMode="auto">
                <a:xfrm>
                  <a:off x="3689878" y="4495708"/>
                  <a:ext cx="17525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5" name="Rectangle 484"/>
                <p:cNvSpPr/>
                <p:nvPr/>
              </p:nvSpPr>
              <p:spPr bwMode="auto">
                <a:xfrm flipH="1">
                  <a:off x="4786347" y="4495708"/>
                  <a:ext cx="53925" cy="44165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6" name="Rectangle 485"/>
                <p:cNvSpPr/>
                <p:nvPr/>
              </p:nvSpPr>
              <p:spPr bwMode="auto">
                <a:xfrm>
                  <a:off x="4040388" y="4495708"/>
                  <a:ext cx="89875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7" name="Rectangle 486"/>
                <p:cNvSpPr/>
                <p:nvPr/>
              </p:nvSpPr>
              <p:spPr bwMode="auto">
                <a:xfrm>
                  <a:off x="4310012" y="4495708"/>
                  <a:ext cx="85379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36951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600630" y="4937031"/>
                  <a:ext cx="1504770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9" name="Rectangle 488"/>
                <p:cNvSpPr/>
                <p:nvPr/>
              </p:nvSpPr>
              <p:spPr bwMode="auto">
                <a:xfrm>
                  <a:off x="4584128" y="4723658"/>
                  <a:ext cx="31458" cy="359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0" name="Rectangle 489"/>
                <p:cNvSpPr/>
                <p:nvPr/>
              </p:nvSpPr>
              <p:spPr bwMode="auto">
                <a:xfrm>
                  <a:off x="4395391" y="4716534"/>
                  <a:ext cx="355006" cy="872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1" name="Rectangle 490"/>
                <p:cNvSpPr/>
                <p:nvPr/>
              </p:nvSpPr>
              <p:spPr bwMode="auto">
                <a:xfrm>
                  <a:off x="4220137" y="4716534"/>
                  <a:ext cx="89875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2" name="Rectangle 491"/>
                <p:cNvSpPr/>
                <p:nvPr/>
              </p:nvSpPr>
              <p:spPr bwMode="auto">
                <a:xfrm>
                  <a:off x="4930146" y="4716534"/>
                  <a:ext cx="85379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3" name="Rectangle 492"/>
                <p:cNvSpPr/>
                <p:nvPr/>
              </p:nvSpPr>
              <p:spPr bwMode="auto">
                <a:xfrm>
                  <a:off x="4930146" y="4495708"/>
                  <a:ext cx="85379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4" name="Trapezoid 493"/>
                <p:cNvSpPr/>
                <p:nvPr/>
              </p:nvSpPr>
              <p:spPr>
                <a:xfrm rot="10800000">
                  <a:off x="4130263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5" name="Trapezoid 494"/>
                <p:cNvSpPr/>
                <p:nvPr/>
              </p:nvSpPr>
              <p:spPr>
                <a:xfrm rot="10800000">
                  <a:off x="3276455" y="5104761"/>
                  <a:ext cx="435890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</p:grpSp>
          <p:sp>
            <p:nvSpPr>
              <p:cNvPr id="496" name="Trapezoid 495"/>
              <p:cNvSpPr/>
              <p:nvPr/>
            </p:nvSpPr>
            <p:spPr>
              <a:xfrm rot="10800000">
                <a:off x="4250945" y="5178425"/>
                <a:ext cx="320389" cy="307975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7" name="Group 501"/>
            <p:cNvGrpSpPr>
              <a:grpSpLocks/>
            </p:cNvGrpSpPr>
            <p:nvPr/>
          </p:nvGrpSpPr>
          <p:grpSpPr bwMode="auto">
            <a:xfrm>
              <a:off x="3706" y="1440"/>
              <a:ext cx="1488" cy="995"/>
              <a:chOff x="1905000" y="2286000"/>
              <a:chExt cx="2514600" cy="1580073"/>
            </a:xfrm>
          </p:grpSpPr>
          <p:sp>
            <p:nvSpPr>
              <p:cNvPr id="503" name="Rectangle 502"/>
              <p:cNvSpPr/>
              <p:nvPr/>
            </p:nvSpPr>
            <p:spPr>
              <a:xfrm>
                <a:off x="1905000" y="3022838"/>
                <a:ext cx="2514600" cy="843235"/>
              </a:xfrm>
              <a:prstGeom prst="rect">
                <a:avLst/>
              </a:prstGeom>
              <a:solidFill>
                <a:srgbClr val="9292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>
                <a:off x="1915140" y="2676651"/>
                <a:ext cx="175752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5" name="Rectangle 504"/>
              <p:cNvSpPr/>
              <p:nvPr/>
            </p:nvSpPr>
            <p:spPr bwMode="auto">
              <a:xfrm flipH="1">
                <a:off x="2031744" y="2752876"/>
                <a:ext cx="16899" cy="1556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6" name="Rectangle 505"/>
              <p:cNvSpPr/>
              <p:nvPr/>
            </p:nvSpPr>
            <p:spPr bwMode="auto">
              <a:xfrm>
                <a:off x="2148348" y="2444801"/>
                <a:ext cx="204481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7" name="Rectangle 506"/>
              <p:cNvSpPr/>
              <p:nvPr/>
            </p:nvSpPr>
            <p:spPr bwMode="auto">
              <a:xfrm>
                <a:off x="1943869" y="2444801"/>
                <a:ext cx="59147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8" name="Rectangle 507"/>
              <p:cNvSpPr/>
              <p:nvPr/>
            </p:nvSpPr>
            <p:spPr bwMode="auto">
              <a:xfrm flipH="1">
                <a:off x="2307201" y="2444801"/>
                <a:ext cx="16899" cy="4637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>
                <a:off x="2060473" y="2444801"/>
                <a:ext cx="30419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2239604" y="2684592"/>
                <a:ext cx="10140" cy="37635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1" name="Rectangle 510"/>
              <p:cNvSpPr/>
              <p:nvPr/>
            </p:nvSpPr>
            <p:spPr bwMode="auto">
              <a:xfrm>
                <a:off x="2178767" y="2676651"/>
                <a:ext cx="116605" cy="9210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2" name="Rectangle 511"/>
              <p:cNvSpPr/>
              <p:nvPr/>
            </p:nvSpPr>
            <p:spPr bwMode="auto">
              <a:xfrm>
                <a:off x="2119620" y="2676651"/>
                <a:ext cx="28728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3" name="Rectangle 512"/>
              <p:cNvSpPr/>
              <p:nvPr/>
            </p:nvSpPr>
            <p:spPr bwMode="auto">
              <a:xfrm>
                <a:off x="2352829" y="2676651"/>
                <a:ext cx="28728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4" name="Rectangle 513"/>
              <p:cNvSpPr/>
              <p:nvPr/>
            </p:nvSpPr>
            <p:spPr bwMode="auto">
              <a:xfrm>
                <a:off x="2352829" y="2444801"/>
                <a:ext cx="28728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2160178" y="2286000"/>
                <a:ext cx="449519" cy="797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6" name="Trapezoid 515"/>
              <p:cNvSpPr/>
              <p:nvPr/>
            </p:nvSpPr>
            <p:spPr>
              <a:xfrm rot="10800000">
                <a:off x="2128069" y="3022838"/>
                <a:ext cx="2291531" cy="843235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7" name="Rectangle 516"/>
              <p:cNvSpPr/>
              <p:nvPr/>
            </p:nvSpPr>
            <p:spPr bwMode="auto">
              <a:xfrm>
                <a:off x="2393387" y="3022838"/>
                <a:ext cx="1722027" cy="8432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8" name="Rectangle 517"/>
              <p:cNvSpPr/>
              <p:nvPr/>
            </p:nvSpPr>
            <p:spPr bwMode="auto">
              <a:xfrm flipV="1">
                <a:off x="2148348" y="2468622"/>
                <a:ext cx="366713" cy="460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9" name="Rectangle 518"/>
              <p:cNvSpPr/>
              <p:nvPr/>
            </p:nvSpPr>
            <p:spPr bwMode="auto">
              <a:xfrm flipH="1">
                <a:off x="2496472" y="2525790"/>
                <a:ext cx="18590" cy="55739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1905000" y="3022838"/>
                <a:ext cx="76047" cy="1683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2058783" y="3022838"/>
                <a:ext cx="76046" cy="1683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1981047" y="2854508"/>
                <a:ext cx="77736" cy="16832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1981047" y="2854508"/>
                <a:ext cx="77736" cy="84165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8" name="Group 358"/>
            <p:cNvGrpSpPr>
              <a:grpSpLocks/>
            </p:cNvGrpSpPr>
            <p:nvPr/>
          </p:nvGrpSpPr>
          <p:grpSpPr bwMode="auto">
            <a:xfrm>
              <a:off x="3706" y="2427"/>
              <a:ext cx="839" cy="672"/>
              <a:chOff x="1848030" y="4269539"/>
              <a:chExt cx="3612716" cy="1196735"/>
            </a:xfrm>
          </p:grpSpPr>
          <p:sp>
            <p:nvSpPr>
              <p:cNvPr id="558" name="Rectangle 557"/>
              <p:cNvSpPr/>
              <p:nvPr/>
            </p:nvSpPr>
            <p:spPr bwMode="auto">
              <a:xfrm>
                <a:off x="1848030" y="4716533"/>
                <a:ext cx="529637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9" name="Rectangle 558"/>
              <p:cNvSpPr/>
              <p:nvPr/>
            </p:nvSpPr>
            <p:spPr bwMode="auto">
              <a:xfrm flipH="1">
                <a:off x="2201120" y="4789549"/>
                <a:ext cx="55979" cy="14781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0" name="Rectangle 559"/>
              <p:cNvSpPr/>
              <p:nvPr/>
            </p:nvSpPr>
            <p:spPr bwMode="auto">
              <a:xfrm>
                <a:off x="2558518" y="4495707"/>
                <a:ext cx="62006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1" name="Rectangle 560"/>
              <p:cNvSpPr/>
              <p:nvPr/>
            </p:nvSpPr>
            <p:spPr bwMode="auto">
              <a:xfrm>
                <a:off x="1938457" y="4495707"/>
                <a:ext cx="17654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2" name="Rectangle 561"/>
              <p:cNvSpPr/>
              <p:nvPr/>
            </p:nvSpPr>
            <p:spPr bwMode="auto">
              <a:xfrm flipH="1">
                <a:off x="3036480" y="4495707"/>
                <a:ext cx="51672" cy="4416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3" name="Rectangle 562"/>
              <p:cNvSpPr/>
              <p:nvPr/>
            </p:nvSpPr>
            <p:spPr bwMode="auto">
              <a:xfrm>
                <a:off x="2287240" y="4495707"/>
                <a:ext cx="90427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4" name="Rectangle 563"/>
              <p:cNvSpPr/>
              <p:nvPr/>
            </p:nvSpPr>
            <p:spPr bwMode="auto">
              <a:xfrm>
                <a:off x="2558518" y="4495707"/>
                <a:ext cx="86120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3699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48030" y="4953000"/>
                <a:ext cx="1513137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6" name="Rectangle 565"/>
              <p:cNvSpPr/>
              <p:nvPr/>
            </p:nvSpPr>
            <p:spPr bwMode="auto">
              <a:xfrm>
                <a:off x="2834100" y="4723657"/>
                <a:ext cx="30140" cy="359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7" name="Rectangle 566"/>
              <p:cNvSpPr/>
              <p:nvPr/>
            </p:nvSpPr>
            <p:spPr bwMode="auto">
              <a:xfrm>
                <a:off x="2644637" y="4716533"/>
                <a:ext cx="353090" cy="872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8" name="Rectangle 567"/>
              <p:cNvSpPr/>
              <p:nvPr/>
            </p:nvSpPr>
            <p:spPr bwMode="auto">
              <a:xfrm>
                <a:off x="2468091" y="4716533"/>
                <a:ext cx="90427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9" name="Rectangle 568"/>
              <p:cNvSpPr/>
              <p:nvPr/>
            </p:nvSpPr>
            <p:spPr bwMode="auto">
              <a:xfrm>
                <a:off x="3178578" y="4716533"/>
                <a:ext cx="86120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0" name="Rectangle 569"/>
              <p:cNvSpPr/>
              <p:nvPr/>
            </p:nvSpPr>
            <p:spPr bwMode="auto">
              <a:xfrm>
                <a:off x="3178578" y="4495707"/>
                <a:ext cx="86120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1" name="Trapezoid 570"/>
              <p:cNvSpPr/>
              <p:nvPr/>
            </p:nvSpPr>
            <p:spPr>
              <a:xfrm rot="10800000">
                <a:off x="2377667" y="5104760"/>
                <a:ext cx="430598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2" name="Rectangle 571"/>
              <p:cNvSpPr/>
              <p:nvPr/>
            </p:nvSpPr>
            <p:spPr bwMode="auto">
              <a:xfrm>
                <a:off x="3200107" y="4269539"/>
                <a:ext cx="47367" cy="22616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3" name="Rectangle 572"/>
              <p:cNvSpPr/>
              <p:nvPr/>
            </p:nvSpPr>
            <p:spPr bwMode="auto">
              <a:xfrm>
                <a:off x="3600564" y="4716533"/>
                <a:ext cx="52963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4" name="Rectangle 573"/>
              <p:cNvSpPr/>
              <p:nvPr/>
            </p:nvSpPr>
            <p:spPr bwMode="auto">
              <a:xfrm flipH="1">
                <a:off x="3953654" y="4789549"/>
                <a:ext cx="55976" cy="14781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5" name="Rectangle 574"/>
              <p:cNvSpPr/>
              <p:nvPr/>
            </p:nvSpPr>
            <p:spPr bwMode="auto">
              <a:xfrm>
                <a:off x="4311049" y="4495707"/>
                <a:ext cx="62006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6" name="Rectangle 575"/>
              <p:cNvSpPr/>
              <p:nvPr/>
            </p:nvSpPr>
            <p:spPr bwMode="auto">
              <a:xfrm>
                <a:off x="3690988" y="4495707"/>
                <a:ext cx="176546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7" name="Rectangle 576"/>
              <p:cNvSpPr/>
              <p:nvPr/>
            </p:nvSpPr>
            <p:spPr bwMode="auto">
              <a:xfrm flipH="1">
                <a:off x="4789014" y="4495707"/>
                <a:ext cx="51672" cy="4416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8" name="Rectangle 577"/>
              <p:cNvSpPr/>
              <p:nvPr/>
            </p:nvSpPr>
            <p:spPr bwMode="auto">
              <a:xfrm>
                <a:off x="4039774" y="4495707"/>
                <a:ext cx="9042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9" name="Rectangle 578"/>
              <p:cNvSpPr/>
              <p:nvPr/>
            </p:nvSpPr>
            <p:spPr bwMode="auto">
              <a:xfrm>
                <a:off x="4311049" y="4495707"/>
                <a:ext cx="86120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3700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00629" y="4937031"/>
                <a:ext cx="1860117" cy="529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1" name="Rectangle 580"/>
              <p:cNvSpPr/>
              <p:nvPr/>
            </p:nvSpPr>
            <p:spPr bwMode="auto">
              <a:xfrm>
                <a:off x="4586631" y="4723657"/>
                <a:ext cx="30143" cy="359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2" name="Rectangle 581"/>
              <p:cNvSpPr/>
              <p:nvPr/>
            </p:nvSpPr>
            <p:spPr bwMode="auto">
              <a:xfrm>
                <a:off x="4397168" y="4716533"/>
                <a:ext cx="353090" cy="872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3" name="Rectangle 582"/>
              <p:cNvSpPr/>
              <p:nvPr/>
            </p:nvSpPr>
            <p:spPr bwMode="auto">
              <a:xfrm>
                <a:off x="4220625" y="4716533"/>
                <a:ext cx="9042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4" name="Rectangle 583"/>
              <p:cNvSpPr/>
              <p:nvPr/>
            </p:nvSpPr>
            <p:spPr bwMode="auto">
              <a:xfrm>
                <a:off x="4931109" y="4716533"/>
                <a:ext cx="86120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5" name="Rectangle 584"/>
              <p:cNvSpPr/>
              <p:nvPr/>
            </p:nvSpPr>
            <p:spPr bwMode="auto">
              <a:xfrm>
                <a:off x="4931109" y="4495707"/>
                <a:ext cx="86120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6" name="Trapezoid 585"/>
              <p:cNvSpPr/>
              <p:nvPr/>
            </p:nvSpPr>
            <p:spPr>
              <a:xfrm rot="10800000">
                <a:off x="4282831" y="5104760"/>
                <a:ext cx="430598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7" name="Trapezoid 586"/>
              <p:cNvSpPr/>
              <p:nvPr/>
            </p:nvSpPr>
            <p:spPr>
              <a:xfrm rot="10800000">
                <a:off x="3277614" y="5104760"/>
                <a:ext cx="430598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9" name="Group 464"/>
            <p:cNvGrpSpPr>
              <a:grpSpLocks/>
            </p:cNvGrpSpPr>
            <p:nvPr/>
          </p:nvGrpSpPr>
          <p:grpSpPr bwMode="auto">
            <a:xfrm>
              <a:off x="4540" y="2427"/>
              <a:ext cx="756" cy="672"/>
              <a:chOff x="1848030" y="4269539"/>
              <a:chExt cx="3257370" cy="1196735"/>
            </a:xfrm>
          </p:grpSpPr>
          <p:sp>
            <p:nvSpPr>
              <p:cNvPr id="528" name="Rectangle 527"/>
              <p:cNvSpPr/>
              <p:nvPr/>
            </p:nvSpPr>
            <p:spPr bwMode="auto">
              <a:xfrm>
                <a:off x="1848030" y="4716533"/>
                <a:ext cx="529970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9" name="Rectangle 528"/>
              <p:cNvSpPr/>
              <p:nvPr/>
            </p:nvSpPr>
            <p:spPr bwMode="auto">
              <a:xfrm flipH="1">
                <a:off x="2201343" y="4789549"/>
                <a:ext cx="56014" cy="14781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0" name="Rectangle 529"/>
              <p:cNvSpPr/>
              <p:nvPr/>
            </p:nvSpPr>
            <p:spPr bwMode="auto">
              <a:xfrm>
                <a:off x="2558965" y="4495707"/>
                <a:ext cx="62045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1" name="Rectangle 530"/>
              <p:cNvSpPr/>
              <p:nvPr/>
            </p:nvSpPr>
            <p:spPr bwMode="auto">
              <a:xfrm>
                <a:off x="1938514" y="4495707"/>
                <a:ext cx="172348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2" name="Rectangle 531"/>
              <p:cNvSpPr/>
              <p:nvPr/>
            </p:nvSpPr>
            <p:spPr bwMode="auto">
              <a:xfrm flipH="1">
                <a:off x="3032921" y="4495707"/>
                <a:ext cx="56012" cy="4416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3" name="Rectangle 532"/>
              <p:cNvSpPr/>
              <p:nvPr/>
            </p:nvSpPr>
            <p:spPr bwMode="auto">
              <a:xfrm>
                <a:off x="2287516" y="4495707"/>
                <a:ext cx="9048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2558965" y="4495707"/>
                <a:ext cx="8186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37021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48030" y="4953000"/>
                <a:ext cx="1513137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6" name="Rectangle 535"/>
              <p:cNvSpPr/>
              <p:nvPr/>
            </p:nvSpPr>
            <p:spPr bwMode="auto">
              <a:xfrm>
                <a:off x="2830411" y="4723657"/>
                <a:ext cx="34470" cy="359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7" name="Rectangle 536"/>
              <p:cNvSpPr/>
              <p:nvPr/>
            </p:nvSpPr>
            <p:spPr bwMode="auto">
              <a:xfrm>
                <a:off x="2640829" y="4716533"/>
                <a:ext cx="357623" cy="872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>
                <a:off x="2468481" y="4716533"/>
                <a:ext cx="9048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9" name="Rectangle 538"/>
              <p:cNvSpPr/>
              <p:nvPr/>
            </p:nvSpPr>
            <p:spPr bwMode="auto">
              <a:xfrm>
                <a:off x="3179417" y="4716533"/>
                <a:ext cx="8186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0" name="Rectangle 539"/>
              <p:cNvSpPr/>
              <p:nvPr/>
            </p:nvSpPr>
            <p:spPr bwMode="auto">
              <a:xfrm>
                <a:off x="3179417" y="4495707"/>
                <a:ext cx="8186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1" name="Trapezoid 540"/>
              <p:cNvSpPr/>
              <p:nvPr/>
            </p:nvSpPr>
            <p:spPr>
              <a:xfrm rot="10800000">
                <a:off x="2378000" y="5104760"/>
                <a:ext cx="430869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2" name="Rectangle 541"/>
              <p:cNvSpPr/>
              <p:nvPr/>
            </p:nvSpPr>
            <p:spPr bwMode="auto">
              <a:xfrm>
                <a:off x="3200959" y="4269539"/>
                <a:ext cx="43087" cy="22616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3" name="Rectangle 542"/>
              <p:cNvSpPr/>
              <p:nvPr/>
            </p:nvSpPr>
            <p:spPr bwMode="auto">
              <a:xfrm>
                <a:off x="3601668" y="4716533"/>
                <a:ext cx="529968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 flipH="1">
                <a:off x="3954981" y="4789549"/>
                <a:ext cx="56012" cy="14781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5" name="Rectangle 544"/>
              <p:cNvSpPr/>
              <p:nvPr/>
            </p:nvSpPr>
            <p:spPr bwMode="auto">
              <a:xfrm>
                <a:off x="4308294" y="4495707"/>
                <a:ext cx="62045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6" name="Rectangle 545"/>
              <p:cNvSpPr/>
              <p:nvPr/>
            </p:nvSpPr>
            <p:spPr bwMode="auto">
              <a:xfrm>
                <a:off x="3687842" y="4495707"/>
                <a:ext cx="176655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7" name="Rectangle 546"/>
              <p:cNvSpPr/>
              <p:nvPr/>
            </p:nvSpPr>
            <p:spPr bwMode="auto">
              <a:xfrm flipH="1">
                <a:off x="4786557" y="4495707"/>
                <a:ext cx="51704" cy="4416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8" name="Rectangle 547"/>
              <p:cNvSpPr/>
              <p:nvPr/>
            </p:nvSpPr>
            <p:spPr bwMode="auto">
              <a:xfrm>
                <a:off x="4041155" y="4495707"/>
                <a:ext cx="9048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9" name="Rectangle 548"/>
              <p:cNvSpPr/>
              <p:nvPr/>
            </p:nvSpPr>
            <p:spPr bwMode="auto">
              <a:xfrm>
                <a:off x="4308294" y="4495707"/>
                <a:ext cx="8617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3703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00630" y="4937031"/>
                <a:ext cx="1504770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1" name="Rectangle 550"/>
              <p:cNvSpPr/>
              <p:nvPr/>
            </p:nvSpPr>
            <p:spPr bwMode="auto">
              <a:xfrm>
                <a:off x="4584050" y="4723657"/>
                <a:ext cx="30159" cy="359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2" name="Rectangle 551"/>
              <p:cNvSpPr/>
              <p:nvPr/>
            </p:nvSpPr>
            <p:spPr bwMode="auto">
              <a:xfrm>
                <a:off x="4394467" y="4716533"/>
                <a:ext cx="357620" cy="872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3" name="Rectangle 552"/>
              <p:cNvSpPr/>
              <p:nvPr/>
            </p:nvSpPr>
            <p:spPr bwMode="auto">
              <a:xfrm>
                <a:off x="4222120" y="4716533"/>
                <a:ext cx="8617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4" name="Rectangle 553"/>
              <p:cNvSpPr/>
              <p:nvPr/>
            </p:nvSpPr>
            <p:spPr bwMode="auto">
              <a:xfrm>
                <a:off x="4928745" y="4716533"/>
                <a:ext cx="8617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5" name="Rectangle 554"/>
              <p:cNvSpPr/>
              <p:nvPr/>
            </p:nvSpPr>
            <p:spPr bwMode="auto">
              <a:xfrm>
                <a:off x="4928745" y="4495707"/>
                <a:ext cx="8617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6" name="Trapezoid 555"/>
              <p:cNvSpPr/>
              <p:nvPr/>
            </p:nvSpPr>
            <p:spPr>
              <a:xfrm rot="10800000">
                <a:off x="4131636" y="5104760"/>
                <a:ext cx="430869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7" name="Trapezoid 556"/>
              <p:cNvSpPr/>
              <p:nvPr/>
            </p:nvSpPr>
            <p:spPr>
              <a:xfrm rot="10800000">
                <a:off x="3278515" y="5104760"/>
                <a:ext cx="435179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sp>
          <p:nvSpPr>
            <p:cNvPr id="527" name="Trapezoid 526"/>
            <p:cNvSpPr/>
            <p:nvPr/>
          </p:nvSpPr>
          <p:spPr>
            <a:xfrm rot="10800000">
              <a:off x="4457" y="2905"/>
              <a:ext cx="100" cy="19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7045" name="Rectangle 181"/>
            <p:cNvSpPr>
              <a:spLocks noChangeArrowheads="1"/>
            </p:cNvSpPr>
            <p:nvPr/>
          </p:nvSpPr>
          <p:spPr bwMode="auto">
            <a:xfrm>
              <a:off x="3957" y="2448"/>
              <a:ext cx="147" cy="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ten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4435</TotalTime>
  <Words>1866</Words>
  <Application>Microsoft Office PowerPoint</Application>
  <PresentationFormat>On-screen Show (4:3)</PresentationFormat>
  <Paragraphs>450</Paragraphs>
  <Slides>36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Equation</vt:lpstr>
      <vt:lpstr>Monolithic 3D Integrated Circuits</vt:lpstr>
      <vt:lpstr>Slide 2</vt:lpstr>
      <vt:lpstr>This talk:  How can we get practical Monolithic 3D-ICs? Implications for Optical Integration with Logic Technologies?</vt:lpstr>
      <vt:lpstr>Outline</vt:lpstr>
      <vt:lpstr>Outline</vt:lpstr>
      <vt:lpstr>Introduction</vt:lpstr>
      <vt:lpstr>The repeater solution consumes power and area…</vt:lpstr>
      <vt:lpstr>We have a serious interconnect problem</vt:lpstr>
      <vt:lpstr>3D with Through-Silicon Via (TSV) Technology</vt:lpstr>
      <vt:lpstr>Industry Roadmap for 3D with TSV Technology</vt:lpstr>
      <vt:lpstr>Slide 11</vt:lpstr>
      <vt:lpstr>Outline</vt:lpstr>
      <vt:lpstr>Getting sub-50nm vertical connections</vt:lpstr>
      <vt:lpstr>Layer Transfer Technology (or “Smart-Cut”)  Defect-free c-Si films formed @ &lt;400oC</vt:lpstr>
      <vt:lpstr>Sub-400oC Transistors</vt:lpstr>
      <vt:lpstr>One path to solving the dopant activation problem: Recessed Channel Transistors with Activation before Layer Transfer</vt:lpstr>
      <vt:lpstr>Recessed channel transistors used in manufacturing today  easier adoption</vt:lpstr>
      <vt:lpstr>RCATs vs. Planar Transistors: Experimental data from 88nm DRAM chips</vt:lpstr>
      <vt:lpstr>RCATs vs. Planar Transistors (contd.): Experimental data from 88nm DRAM chips</vt:lpstr>
      <vt:lpstr>Another path to solving the dopant activation problem: Dopant Segregated Schottky Transistors with Layer Transfer</vt:lpstr>
      <vt:lpstr>Yet another path to solving the dopant activation problem</vt:lpstr>
      <vt:lpstr>Outline</vt:lpstr>
      <vt:lpstr>How does Monolithic 3D impact chip performance, power, die size?</vt:lpstr>
      <vt:lpstr>Technical Literature:  [J. Davis, J. Meindl, K. Saraswat, R. Reif, et al., Proc. IEEE, 2001]</vt:lpstr>
      <vt:lpstr>Technical Literature: [L. Zhou, R. Shi, et al, Proc. ICCD 2007]</vt:lpstr>
      <vt:lpstr>Technical Literature: Synopsys @ RTI 3D Workshop, Dec. 2010</vt:lpstr>
      <vt:lpstr>Other technical literature</vt:lpstr>
      <vt:lpstr>IntSim: The CAD tool used for our simulation study [D. C. Sekar, J. D. Meindl, et al., ICCAD 2007]</vt:lpstr>
      <vt:lpstr>Demo</vt:lpstr>
      <vt:lpstr>Compare 2D and 3D-IC versions of the same logic core with IntSim</vt:lpstr>
      <vt:lpstr>Scaling with 3D or conventional 0.7x scaling?</vt:lpstr>
      <vt:lpstr>Theory: 2D Scaling vs. 3D Scaling</vt:lpstr>
      <vt:lpstr>3D-ICs: The Heat Removal Question</vt:lpstr>
      <vt:lpstr>If future logic transistors are sub-400oC processed, easy integration with silicon photonics</vt:lpstr>
      <vt:lpstr>Outline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Deepak Sekar</dc:creator>
  <cp:lastModifiedBy>Windows User</cp:lastModifiedBy>
  <cp:revision>85</cp:revision>
  <dcterms:created xsi:type="dcterms:W3CDTF">2011-03-11T04:15:11Z</dcterms:created>
  <dcterms:modified xsi:type="dcterms:W3CDTF">2011-07-20T16:40:51Z</dcterms:modified>
</cp:coreProperties>
</file>