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33" r:id="rId2"/>
    <p:sldId id="892" r:id="rId3"/>
    <p:sldId id="569" r:id="rId4"/>
    <p:sldId id="926" r:id="rId5"/>
    <p:sldId id="921" r:id="rId6"/>
    <p:sldId id="925" r:id="rId7"/>
    <p:sldId id="894" r:id="rId8"/>
    <p:sldId id="895" r:id="rId9"/>
    <p:sldId id="737" r:id="rId10"/>
    <p:sldId id="652" r:id="rId11"/>
    <p:sldId id="826" r:id="rId12"/>
    <p:sldId id="827" r:id="rId13"/>
    <p:sldId id="823" r:id="rId14"/>
    <p:sldId id="896" r:id="rId15"/>
    <p:sldId id="880" r:id="rId16"/>
    <p:sldId id="881" r:id="rId17"/>
    <p:sldId id="882" r:id="rId18"/>
    <p:sldId id="883" r:id="rId19"/>
    <p:sldId id="884" r:id="rId20"/>
    <p:sldId id="885" r:id="rId21"/>
    <p:sldId id="886" r:id="rId22"/>
    <p:sldId id="876" r:id="rId23"/>
    <p:sldId id="878" r:id="rId24"/>
    <p:sldId id="879" r:id="rId25"/>
    <p:sldId id="916" r:id="rId26"/>
    <p:sldId id="917" r:id="rId27"/>
    <p:sldId id="918" r:id="rId28"/>
    <p:sldId id="919" r:id="rId29"/>
    <p:sldId id="923" r:id="rId30"/>
    <p:sldId id="924" r:id="rId31"/>
    <p:sldId id="842" r:id="rId32"/>
    <p:sldId id="849" r:id="rId33"/>
    <p:sldId id="850" r:id="rId34"/>
    <p:sldId id="851" r:id="rId35"/>
    <p:sldId id="852" r:id="rId36"/>
    <p:sldId id="770" r:id="rId37"/>
    <p:sldId id="848" r:id="rId38"/>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0066"/>
    <a:srgbClr val="33CC33"/>
    <a:srgbClr val="996600"/>
    <a:srgbClr val="339966"/>
    <a:srgbClr val="9900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0" autoAdjust="0"/>
    <p:restoredTop sz="94737" autoAdjust="0"/>
  </p:normalViewPr>
  <p:slideViewPr>
    <p:cSldViewPr snapToGrid="0">
      <p:cViewPr varScale="1">
        <p:scale>
          <a:sx n="77" d="100"/>
          <a:sy n="77" d="100"/>
        </p:scale>
        <p:origin x="1326" y="90"/>
      </p:cViewPr>
      <p:guideLst>
        <p:guide orient="horz" pos="2160"/>
        <p:guide pos="2880"/>
      </p:guideLst>
    </p:cSldViewPr>
  </p:slideViewPr>
  <p:outlineViewPr>
    <p:cViewPr>
      <p:scale>
        <a:sx n="33" d="100"/>
        <a:sy n="33" d="100"/>
      </p:scale>
      <p:origin x="0" y="4650"/>
    </p:cViewPr>
  </p:outlineViewPr>
  <p:notesTextViewPr>
    <p:cViewPr>
      <p:scale>
        <a:sx n="100" d="100"/>
        <a:sy n="100" d="100"/>
      </p:scale>
      <p:origin x="0" y="0"/>
    </p:cViewPr>
  </p:notesTextViewPr>
  <p:sorterViewPr>
    <p:cViewPr varScale="1">
      <p:scale>
        <a:sx n="100" d="100"/>
        <a:sy n="100" d="100"/>
      </p:scale>
      <p:origin x="0" y="-2064"/>
    </p:cViewPr>
  </p:sorterViewPr>
  <p:notesViewPr>
    <p:cSldViewPr snapToGrid="0">
      <p:cViewPr varScale="1">
        <p:scale>
          <a:sx n="71" d="100"/>
          <a:sy n="71" d="100"/>
        </p:scale>
        <p:origin x="-279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3" name="Date Placeholder 2"/>
          <p:cNvSpPr>
            <a:spLocks noGrp="1"/>
          </p:cNvSpPr>
          <p:nvPr>
            <p:ph type="dt" sz="quarter" idx="1"/>
          </p:nvPr>
        </p:nvSpPr>
        <p:spPr bwMode="auto">
          <a:xfrm>
            <a:off x="4022725"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a:defRPr sz="1200"/>
            </a:lvl1pPr>
          </a:lstStyle>
          <a:p>
            <a:pPr>
              <a:defRPr/>
            </a:pPr>
            <a:fld id="{35126D05-7525-41D5-BC96-6DD265A08B75}" type="datetimeFigureOut">
              <a:rPr lang="en-US"/>
              <a:pPr>
                <a:defRPr/>
              </a:pPr>
              <a:t>4/22/2015</a:t>
            </a:fld>
            <a:endParaRPr lang="en-US"/>
          </a:p>
        </p:txBody>
      </p:sp>
      <p:sp>
        <p:nvSpPr>
          <p:cNvPr id="4" name="Footer Placeholder 3"/>
          <p:cNvSpPr>
            <a:spLocks noGrp="1"/>
          </p:cNvSpPr>
          <p:nvPr>
            <p:ph type="ftr" sz="quarter" idx="2"/>
          </p:nvPr>
        </p:nvSpPr>
        <p:spPr bwMode="auto">
          <a:xfrm>
            <a:off x="0"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5" name="Slide Number Placeholder 4"/>
          <p:cNvSpPr>
            <a:spLocks noGrp="1"/>
          </p:cNvSpPr>
          <p:nvPr>
            <p:ph type="sldNum" sz="quarter" idx="3"/>
          </p:nvPr>
        </p:nvSpPr>
        <p:spPr bwMode="auto">
          <a:xfrm>
            <a:off x="4022725"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4D1717CB-4E80-439B-9B48-2D5BA835D0A3}" type="slidenum">
              <a:rPr lang="en-US"/>
              <a:pPr>
                <a:defRPr/>
              </a:pPr>
              <a:t>‹#›</a:t>
            </a:fld>
            <a:endParaRPr lang="en-US"/>
          </a:p>
        </p:txBody>
      </p:sp>
    </p:spTree>
    <p:extLst>
      <p:ext uri="{BB962C8B-B14F-4D97-AF65-F5344CB8AC3E}">
        <p14:creationId xmlns:p14="http://schemas.microsoft.com/office/powerpoint/2010/main" val="31776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26627" name="Rectangle 3"/>
          <p:cNvSpPr>
            <a:spLocks noGrp="1" noChangeArrowheads="1"/>
          </p:cNvSpPr>
          <p:nvPr>
            <p:ph type="dt" idx="1"/>
          </p:nvPr>
        </p:nvSpPr>
        <p:spPr bwMode="auto">
          <a:xfrm>
            <a:off x="4022725"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26631"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5E18C9BB-347B-45FF-B345-A7D210B6CBDA}" type="slidenum">
              <a:rPr lang="en-US"/>
              <a:pPr>
                <a:defRPr/>
              </a:pPr>
              <a:t>‹#›</a:t>
            </a:fld>
            <a:endParaRPr lang="en-US"/>
          </a:p>
        </p:txBody>
      </p:sp>
    </p:spTree>
    <p:extLst>
      <p:ext uri="{BB962C8B-B14F-4D97-AF65-F5344CB8AC3E}">
        <p14:creationId xmlns:p14="http://schemas.microsoft.com/office/powerpoint/2010/main" val="1958333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8356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86967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90977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noFill/>
          <a:ln/>
        </p:spPr>
        <p:txBody>
          <a:bodyPr/>
          <a:lstStyle/>
          <a:p>
            <a:pPr eaLnBrk="1" hangingPunct="1"/>
            <a:endParaRPr lang="en-US" altLang="en-US" smtClean="0">
              <a:latin typeface="Arial" charset="0"/>
              <a:cs typeface="Arial" charset="0"/>
            </a:endParaRPr>
          </a:p>
        </p:txBody>
      </p:sp>
    </p:spTree>
    <p:extLst>
      <p:ext uri="{BB962C8B-B14F-4D97-AF65-F5344CB8AC3E}">
        <p14:creationId xmlns:p14="http://schemas.microsoft.com/office/powerpoint/2010/main" val="348239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180279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65641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57921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5974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08017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48864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6384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41843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16589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44042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155459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18463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a:ln/>
        </p:spPr>
      </p:sp>
      <p:sp>
        <p:nvSpPr>
          <p:cNvPr id="16998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4017537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a:ln/>
        </p:spPr>
      </p:sp>
      <p:sp>
        <p:nvSpPr>
          <p:cNvPr id="17203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145401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924577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47946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680052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644460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676932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4093027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93462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710244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037615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595788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Grp="1" noRot="1" noChangeAspect="1" noChangeArrowheads="1" noTextEdit="1"/>
          </p:cNvSpPr>
          <p:nvPr>
            <p:ph type="sldImg"/>
          </p:nvPr>
        </p:nvSpPr>
        <p:spPr>
          <a:ln/>
        </p:spPr>
      </p:sp>
      <p:sp>
        <p:nvSpPr>
          <p:cNvPr id="32973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999864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356016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ln/>
        </p:spPr>
      </p:sp>
      <p:sp>
        <p:nvSpPr>
          <p:cNvPr id="333826" name="Rectangle 3"/>
          <p:cNvSpPr>
            <a:spLocks noGrp="1" noChangeArrowheads="1"/>
          </p:cNvSpPr>
          <p:nvPr>
            <p:ph type="body" idx="1"/>
          </p:nvPr>
        </p:nvSpPr>
        <p:spPr>
          <a:xfrm>
            <a:off x="947738" y="4459288"/>
            <a:ext cx="5207000" cy="4224337"/>
          </a:xfrm>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904243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Rot="1" noChangeAspect="1" noChangeArrowheads="1" noTextEdit="1"/>
          </p:cNvSpPr>
          <p:nvPr>
            <p:ph type="sldImg"/>
          </p:nvPr>
        </p:nvSpPr>
        <p:spPr>
          <a:ln/>
        </p:spPr>
      </p:sp>
      <p:sp>
        <p:nvSpPr>
          <p:cNvPr id="33587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785583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p:spPr>
      </p:sp>
      <p:sp>
        <p:nvSpPr>
          <p:cNvPr id="20275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964877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Rot="1" noChangeAspect="1" noChangeArrowheads="1" noTextEdit="1"/>
          </p:cNvSpPr>
          <p:nvPr>
            <p:ph type="sldImg"/>
          </p:nvPr>
        </p:nvSpPr>
        <p:spPr>
          <a:ln/>
        </p:spPr>
      </p:sp>
      <p:sp>
        <p:nvSpPr>
          <p:cNvPr id="34406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402071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18970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24241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26627" name="Slide Number Placeholder 3"/>
          <p:cNvSpPr>
            <a:spLocks noGrp="1"/>
          </p:cNvSpPr>
          <p:nvPr>
            <p:ph type="sldNum" sz="quarter" idx="5"/>
          </p:nvPr>
        </p:nvSpPr>
        <p:spPr>
          <a:noFill/>
        </p:spPr>
        <p:txBody>
          <a:bodyPr/>
          <a:lstStyle/>
          <a:p>
            <a:fld id="{A87B5B4F-E20A-4BE6-B312-F0FD7F6BF503}" type="slidenum">
              <a:rPr lang="en-US" smtClean="0"/>
              <a:pPr/>
              <a:t>6</a:t>
            </a:fld>
            <a:endParaRPr lang="en-US" smtClean="0"/>
          </a:p>
        </p:txBody>
      </p:sp>
    </p:spTree>
    <p:extLst>
      <p:ext uri="{BB962C8B-B14F-4D97-AF65-F5344CB8AC3E}">
        <p14:creationId xmlns:p14="http://schemas.microsoft.com/office/powerpoint/2010/main" val="239379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05896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77492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55887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E003B180-D520-45EA-900E-71443DA063DE}"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35F76434-E428-4014-ADB1-64F191E99994}"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62162"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274638"/>
            <a:ext cx="6034088"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77AD0A60-AB27-4D1C-B5DC-A9AA9CAF46FA}"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8150" y="16383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6383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012EE38C-7B1D-472F-A0B8-FCBC3A06D35D}"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8150" y="274638"/>
            <a:ext cx="824865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4" name="Rectangle 6"/>
          <p:cNvSpPr>
            <a:spLocks noGrp="1" noChangeArrowheads="1"/>
          </p:cNvSpPr>
          <p:nvPr>
            <p:ph type="sldNum" sz="quarter" idx="11"/>
          </p:nvPr>
        </p:nvSpPr>
        <p:spPr>
          <a:ln/>
        </p:spPr>
        <p:txBody>
          <a:bodyPr/>
          <a:lstStyle>
            <a:lvl1pPr>
              <a:defRPr/>
            </a:lvl1pPr>
          </a:lstStyle>
          <a:p>
            <a:pPr>
              <a:defRPr/>
            </a:pPr>
            <a:fld id="{83295ECB-7224-4597-BBF8-2F6B7A29CA28}" type="slidenum">
              <a:rPr lang="en-US"/>
              <a:pPr>
                <a:defRPr/>
              </a:pPr>
              <a:t>‹#›</a:t>
            </a:fld>
            <a:endParaRPr lang="en-US"/>
          </a:p>
        </p:txBody>
      </p:sp>
      <p:sp>
        <p:nvSpPr>
          <p:cNvPr id="5"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2F3EC819-006B-4DAB-8C31-390206D42EC6}"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CFC57509-8FE5-411E-9AD9-482EA9DF8F78}"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150" y="16383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6383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0BCB255C-2F92-4CD2-B674-387188991B49}"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8" name="Rectangle 6"/>
          <p:cNvSpPr>
            <a:spLocks noGrp="1" noChangeArrowheads="1"/>
          </p:cNvSpPr>
          <p:nvPr>
            <p:ph type="sldNum" sz="quarter" idx="11"/>
          </p:nvPr>
        </p:nvSpPr>
        <p:spPr>
          <a:ln/>
        </p:spPr>
        <p:txBody>
          <a:bodyPr/>
          <a:lstStyle>
            <a:lvl1pPr>
              <a:defRPr/>
            </a:lvl1pPr>
          </a:lstStyle>
          <a:p>
            <a:pPr>
              <a:defRPr/>
            </a:pPr>
            <a:fld id="{7C8213D8-B1F5-4694-9C35-D927CA9DA7F3}" type="slidenum">
              <a:rPr lang="en-US"/>
              <a:pPr>
                <a:defRPr/>
              </a:pPr>
              <a:t>‹#›</a:t>
            </a:fld>
            <a:endParaRPr lang="en-US"/>
          </a:p>
        </p:txBody>
      </p:sp>
      <p:sp>
        <p:nvSpPr>
          <p:cNvPr id="9"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4" name="Rectangle 6"/>
          <p:cNvSpPr>
            <a:spLocks noGrp="1" noChangeArrowheads="1"/>
          </p:cNvSpPr>
          <p:nvPr>
            <p:ph type="sldNum" sz="quarter" idx="11"/>
          </p:nvPr>
        </p:nvSpPr>
        <p:spPr>
          <a:ln/>
        </p:spPr>
        <p:txBody>
          <a:bodyPr/>
          <a:lstStyle>
            <a:lvl1pPr>
              <a:defRPr/>
            </a:lvl1pPr>
          </a:lstStyle>
          <a:p>
            <a:pPr>
              <a:defRPr/>
            </a:pPr>
            <a:fld id="{24FB946E-2B49-4885-B8C0-CE716C1EE3A0}" type="slidenum">
              <a:rPr lang="en-US"/>
              <a:pPr>
                <a:defRPr/>
              </a:pPr>
              <a:t>‹#›</a:t>
            </a:fld>
            <a:endParaRPr lang="en-US"/>
          </a:p>
        </p:txBody>
      </p:sp>
      <p:sp>
        <p:nvSpPr>
          <p:cNvPr id="5"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3" name="Rectangle 6"/>
          <p:cNvSpPr>
            <a:spLocks noGrp="1" noChangeArrowheads="1"/>
          </p:cNvSpPr>
          <p:nvPr>
            <p:ph type="sldNum" sz="quarter" idx="11"/>
          </p:nvPr>
        </p:nvSpPr>
        <p:spPr>
          <a:ln/>
        </p:spPr>
        <p:txBody>
          <a:bodyPr/>
          <a:lstStyle>
            <a:lvl1pPr>
              <a:defRPr/>
            </a:lvl1pPr>
          </a:lstStyle>
          <a:p>
            <a:pPr>
              <a:defRPr/>
            </a:pPr>
            <a:fld id="{E6CB124C-5073-4320-9924-31E9FBCFD429}" type="slidenum">
              <a:rPr lang="en-US"/>
              <a:pPr>
                <a:defRPr/>
              </a:pPr>
              <a:t>‹#›</a:t>
            </a:fld>
            <a:endParaRPr lang="en-US"/>
          </a:p>
        </p:txBody>
      </p:sp>
      <p:sp>
        <p:nvSpPr>
          <p:cNvPr id="4"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CFA28244-3D16-4C2E-ADC2-5F864750E3B1}"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42681BF6-52AA-48AD-B469-FE70BBCA6E61}"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Master Title Style</a:t>
            </a:r>
          </a:p>
        </p:txBody>
      </p:sp>
      <p:sp>
        <p:nvSpPr>
          <p:cNvPr id="1027" name="Rectangle 3"/>
          <p:cNvSpPr>
            <a:spLocks noGrp="1" noChangeArrowheads="1"/>
          </p:cNvSpPr>
          <p:nvPr>
            <p:ph type="body" idx="1"/>
          </p:nvPr>
        </p:nvSpPr>
        <p:spPr bwMode="auto">
          <a:xfrm>
            <a:off x="438150" y="16383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Master Text Style</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048000" y="6435725"/>
            <a:ext cx="2895600"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solidFill>
                  <a:srgbClr val="0073AE"/>
                </a:solidFill>
                <a:latin typeface="+mj-lt"/>
                <a:cs typeface="Arial" pitchFamily="34" charset="0"/>
              </a:defRPr>
            </a:lvl1pPr>
          </a:lstStyle>
          <a:p>
            <a:pPr>
              <a:defRPr/>
            </a:pPr>
            <a:r>
              <a:rPr lang="en-US"/>
              <a:t>MonolithIC 3D</a:t>
            </a:r>
            <a:r>
              <a:rPr lang="en-US">
                <a:sym typeface="Symbol" pitchFamily="18" charset="2"/>
              </a:rPr>
              <a:t></a:t>
            </a:r>
            <a:r>
              <a:rPr lang="en-US"/>
              <a:t> Inc. Patents Pending</a:t>
            </a:r>
          </a:p>
        </p:txBody>
      </p:sp>
      <p:pic>
        <p:nvPicPr>
          <p:cNvPr id="2" name="Picture 7" descr="bar"/>
          <p:cNvPicPr>
            <a:picLocks noChangeAspect="1" noChangeArrowheads="1"/>
          </p:cNvPicPr>
          <p:nvPr/>
        </p:nvPicPr>
        <p:blipFill>
          <a:blip r:embed="rId15"/>
          <a:srcRect/>
          <a:stretch>
            <a:fillRect/>
          </a:stretch>
        </p:blipFill>
        <p:spPr bwMode="auto">
          <a:xfrm>
            <a:off x="457200" y="1422400"/>
            <a:ext cx="8229600" cy="196850"/>
          </a:xfrm>
          <a:prstGeom prst="rect">
            <a:avLst/>
          </a:prstGeom>
          <a:noFill/>
          <a:ln w="9525">
            <a:noFill/>
            <a:miter lim="800000"/>
            <a:headEnd/>
            <a:tailEnd/>
          </a:ln>
        </p:spPr>
      </p:pic>
      <p:pic>
        <p:nvPicPr>
          <p:cNvPr id="1030" name="Picture 8" descr="logo Large"/>
          <p:cNvPicPr>
            <a:picLocks noChangeAspect="1" noChangeArrowheads="1"/>
          </p:cNvPicPr>
          <p:nvPr/>
        </p:nvPicPr>
        <p:blipFill>
          <a:blip r:embed="rId16"/>
          <a:srcRect t="5380" b="5380"/>
          <a:stretch>
            <a:fillRect/>
          </a:stretch>
        </p:blipFill>
        <p:spPr bwMode="auto">
          <a:xfrm>
            <a:off x="381000" y="6296025"/>
            <a:ext cx="1524000" cy="561975"/>
          </a:xfrm>
          <a:prstGeom prst="rect">
            <a:avLst/>
          </a:prstGeom>
          <a:noFill/>
          <a:ln w="9525">
            <a:noFill/>
            <a:miter lim="800000"/>
            <a:headEnd/>
            <a:tailEnd/>
          </a:ln>
        </p:spPr>
      </p:pic>
      <p:sp>
        <p:nvSpPr>
          <p:cNvPr id="3" name="Rectangle 6"/>
          <p:cNvSpPr>
            <a:spLocks noGrp="1" noChangeArrowheads="1"/>
          </p:cNvSpPr>
          <p:nvPr>
            <p:ph type="sldNum" sz="quarter" idx="4"/>
          </p:nvPr>
        </p:nvSpPr>
        <p:spPr bwMode="auto">
          <a:xfrm>
            <a:off x="7667625" y="6426200"/>
            <a:ext cx="1019175"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20000"/>
              </a:spcBef>
              <a:buFont typeface="Wingdings" pitchFamily="2" charset="2"/>
              <a:buNone/>
              <a:defRPr sz="1000">
                <a:latin typeface="+mj-lt"/>
                <a:cs typeface="Arial" pitchFamily="34" charset="0"/>
              </a:defRPr>
            </a:lvl1pPr>
          </a:lstStyle>
          <a:p>
            <a:pPr>
              <a:defRPr/>
            </a:pPr>
            <a:fld id="{EA628532-568B-45C5-8BF3-1CA9559B7FEC}" type="slidenum">
              <a:rPr lang="en-US"/>
              <a:pPr>
                <a:defRPr/>
              </a:pPr>
              <a:t>‹#›</a:t>
            </a:fld>
            <a:endParaRPr lang="en-US"/>
          </a:p>
        </p:txBody>
      </p:sp>
      <p:sp>
        <p:nvSpPr>
          <p:cNvPr id="1036" name="Rectangle 12"/>
          <p:cNvSpPr>
            <a:spLocks noGrp="1" noChangeArrowheads="1"/>
          </p:cNvSpPr>
          <p:nvPr>
            <p:ph type="dt" sz="half" idx="2"/>
          </p:nvPr>
        </p:nvSpPr>
        <p:spPr bwMode="auto">
          <a:xfrm>
            <a:off x="6324600" y="6381750"/>
            <a:ext cx="101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dt="0"/>
  <p:txStyles>
    <p:titleStyle>
      <a:lvl1pPr algn="ctr" rtl="0" eaLnBrk="0" fontAlgn="base" hangingPunct="0">
        <a:spcBef>
          <a:spcPct val="0"/>
        </a:spcBef>
        <a:spcAft>
          <a:spcPct val="0"/>
        </a:spcAft>
        <a:defRPr sz="4000">
          <a:solidFill>
            <a:srgbClr val="0073AE"/>
          </a:solidFill>
          <a:latin typeface="+mj-lt"/>
          <a:ea typeface="+mj-ea"/>
          <a:cs typeface="+mj-cs"/>
        </a:defRPr>
      </a:lvl1pPr>
      <a:lvl2pPr algn="ctr" rtl="0" eaLnBrk="0" fontAlgn="base" hangingPunct="0">
        <a:spcBef>
          <a:spcPct val="0"/>
        </a:spcBef>
        <a:spcAft>
          <a:spcPct val="0"/>
        </a:spcAft>
        <a:defRPr sz="4000">
          <a:solidFill>
            <a:srgbClr val="0073AE"/>
          </a:solidFill>
          <a:latin typeface="Helvetica" charset="0"/>
        </a:defRPr>
      </a:lvl2pPr>
      <a:lvl3pPr algn="ctr" rtl="0" eaLnBrk="0" fontAlgn="base" hangingPunct="0">
        <a:spcBef>
          <a:spcPct val="0"/>
        </a:spcBef>
        <a:spcAft>
          <a:spcPct val="0"/>
        </a:spcAft>
        <a:defRPr sz="4000">
          <a:solidFill>
            <a:srgbClr val="0073AE"/>
          </a:solidFill>
          <a:latin typeface="Helvetica" charset="0"/>
        </a:defRPr>
      </a:lvl3pPr>
      <a:lvl4pPr algn="ctr" rtl="0" eaLnBrk="0" fontAlgn="base" hangingPunct="0">
        <a:spcBef>
          <a:spcPct val="0"/>
        </a:spcBef>
        <a:spcAft>
          <a:spcPct val="0"/>
        </a:spcAft>
        <a:defRPr sz="4000">
          <a:solidFill>
            <a:srgbClr val="0073AE"/>
          </a:solidFill>
          <a:latin typeface="Helvetica" charset="0"/>
        </a:defRPr>
      </a:lvl4pPr>
      <a:lvl5pPr algn="ctr" rtl="0" eaLnBrk="0" fontAlgn="base" hangingPunct="0">
        <a:spcBef>
          <a:spcPct val="0"/>
        </a:spcBef>
        <a:spcAft>
          <a:spcPct val="0"/>
        </a:spcAft>
        <a:defRPr sz="4000">
          <a:solidFill>
            <a:srgbClr val="0073AE"/>
          </a:solidFill>
          <a:latin typeface="Helvetica" charset="0"/>
        </a:defRPr>
      </a:lvl5pPr>
      <a:lvl6pPr marL="457200" algn="ctr" rtl="0" fontAlgn="base">
        <a:spcBef>
          <a:spcPct val="0"/>
        </a:spcBef>
        <a:spcAft>
          <a:spcPct val="0"/>
        </a:spcAft>
        <a:defRPr sz="4000">
          <a:solidFill>
            <a:srgbClr val="0073AE"/>
          </a:solidFill>
          <a:latin typeface="Helvetica" charset="0"/>
        </a:defRPr>
      </a:lvl6pPr>
      <a:lvl7pPr marL="914400" algn="ctr" rtl="0" fontAlgn="base">
        <a:spcBef>
          <a:spcPct val="0"/>
        </a:spcBef>
        <a:spcAft>
          <a:spcPct val="0"/>
        </a:spcAft>
        <a:defRPr sz="4000">
          <a:solidFill>
            <a:srgbClr val="0073AE"/>
          </a:solidFill>
          <a:latin typeface="Helvetica" charset="0"/>
        </a:defRPr>
      </a:lvl7pPr>
      <a:lvl8pPr marL="1371600" algn="ctr" rtl="0" fontAlgn="base">
        <a:spcBef>
          <a:spcPct val="0"/>
        </a:spcBef>
        <a:spcAft>
          <a:spcPct val="0"/>
        </a:spcAft>
        <a:defRPr sz="4000">
          <a:solidFill>
            <a:srgbClr val="0073AE"/>
          </a:solidFill>
          <a:latin typeface="Helvetica" charset="0"/>
        </a:defRPr>
      </a:lvl8pPr>
      <a:lvl9pPr marL="1828800" algn="ctr" rtl="0" fontAlgn="base">
        <a:spcBef>
          <a:spcPct val="0"/>
        </a:spcBef>
        <a:spcAft>
          <a:spcPct val="0"/>
        </a:spcAft>
        <a:defRPr sz="4000">
          <a:solidFill>
            <a:srgbClr val="0073AE"/>
          </a:solidFill>
          <a:latin typeface="Helvetica"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rgbClr val="0066CC"/>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rgbClr val="006699"/>
          </a:solidFill>
          <a:latin typeface="+mn-lt"/>
          <a:cs typeface="Arial" pitchFamily="34" charset="0"/>
        </a:defRPr>
      </a:lvl2pPr>
      <a:lvl3pPr marL="1143000" indent="-228600" algn="l" rtl="0" eaLnBrk="0" fontAlgn="base" hangingPunct="0">
        <a:spcBef>
          <a:spcPct val="20000"/>
        </a:spcBef>
        <a:spcAft>
          <a:spcPct val="0"/>
        </a:spcAft>
        <a:buFont typeface="Wingdings" pitchFamily="2" charset="2"/>
        <a:buChar char="Ø"/>
        <a:defRPr sz="2400">
          <a:solidFill>
            <a:srgbClr val="008080"/>
          </a:solidFill>
          <a:latin typeface="+mj-lt"/>
          <a:cs typeface="Arial" pitchFamily="34" charset="0"/>
        </a:defRPr>
      </a:lvl3pPr>
      <a:lvl4pPr marL="1600200" indent="-228600" algn="l" rtl="0" eaLnBrk="0" fontAlgn="base" hangingPunct="0">
        <a:spcBef>
          <a:spcPct val="20000"/>
        </a:spcBef>
        <a:spcAft>
          <a:spcPct val="0"/>
        </a:spcAft>
        <a:buFont typeface="Wingdings" pitchFamily="2" charset="2"/>
        <a:buChar char="Ø"/>
        <a:defRPr sz="1600">
          <a:solidFill>
            <a:srgbClr val="339966"/>
          </a:solidFill>
          <a:latin typeface="+mj-lt"/>
          <a:cs typeface="Arial" pitchFamily="34" charset="0"/>
        </a:defRPr>
      </a:lvl4pPr>
      <a:lvl5pPr marL="2057400" indent="-228600" algn="l" rtl="0" eaLnBrk="0" fontAlgn="base" hangingPunct="0">
        <a:spcBef>
          <a:spcPct val="20000"/>
        </a:spcBef>
        <a:spcAft>
          <a:spcPct val="0"/>
        </a:spcAft>
        <a:buFont typeface="Wingdings" pitchFamily="2" charset="2"/>
        <a:buChar char="Ø"/>
        <a:defRPr sz="1400" i="1">
          <a:solidFill>
            <a:srgbClr val="00CC66"/>
          </a:solidFill>
          <a:latin typeface="Helvetica-Oblique" charset="0"/>
          <a:cs typeface="Arial" pitchFamily="34" charset="0"/>
        </a:defRPr>
      </a:lvl5pPr>
      <a:lvl6pPr marL="25146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6pPr>
      <a:lvl7pPr marL="29718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7pPr>
      <a:lvl8pPr marL="34290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8pPr>
      <a:lvl9pPr marL="38862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emf"/><Relationship Id="rId9"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etimes.com/document.asp?print=yes&amp;doc_id=1326174&amp;image_number=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9" name="Slide Number Placeholder 4"/>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BF482BB0-E653-435C-8BAA-11504CD04B6E}" type="slidenum">
              <a:rPr lang="en-US" sz="1000">
                <a:latin typeface="+mj-lt"/>
                <a:cs typeface="Arial" pitchFamily="34" charset="0"/>
              </a:rPr>
              <a:pPr algn="r">
                <a:spcBef>
                  <a:spcPct val="20000"/>
                </a:spcBef>
                <a:buFont typeface="Wingdings" pitchFamily="2" charset="2"/>
                <a:buNone/>
                <a:defRPr/>
              </a:pPr>
              <a:t>1</a:t>
            </a:fld>
            <a:endParaRPr lang="en-US" sz="1000">
              <a:latin typeface="+mj-lt"/>
              <a:cs typeface="Arial" pitchFamily="34" charset="0"/>
            </a:endParaRPr>
          </a:p>
        </p:txBody>
      </p:sp>
      <p:sp>
        <p:nvSpPr>
          <p:cNvPr id="17412" name="Rectangle 5"/>
          <p:cNvSpPr>
            <a:spLocks noChangeArrowheads="1"/>
          </p:cNvSpPr>
          <p:nvPr/>
        </p:nvSpPr>
        <p:spPr bwMode="auto">
          <a:xfrm>
            <a:off x="2971800" y="6362700"/>
            <a:ext cx="3076575" cy="371475"/>
          </a:xfrm>
          <a:prstGeom prst="rect">
            <a:avLst/>
          </a:prstGeom>
          <a:solidFill>
            <a:schemeClr val="bg1"/>
          </a:solidFill>
          <a:ln w="9525">
            <a:noFill/>
            <a:miter lim="800000"/>
            <a:headEnd/>
            <a:tailEnd/>
          </a:ln>
        </p:spPr>
        <p:txBody>
          <a:bodyPr wrap="none" anchor="ctr"/>
          <a:lstStyle/>
          <a:p>
            <a:endParaRPr lang="en-US"/>
          </a:p>
        </p:txBody>
      </p:sp>
      <p:pic>
        <p:nvPicPr>
          <p:cNvPr id="15367" name="Picture 6" descr="logo Large"/>
          <p:cNvPicPr>
            <a:picLocks noChangeAspect="1" noChangeArrowheads="1"/>
          </p:cNvPicPr>
          <p:nvPr/>
        </p:nvPicPr>
        <p:blipFill>
          <a:blip r:embed="rId3" cstate="print"/>
          <a:srcRect t="3587"/>
          <a:stretch>
            <a:fillRect/>
          </a:stretch>
        </p:blipFill>
        <p:spPr bwMode="auto">
          <a:xfrm>
            <a:off x="4955963" y="3639960"/>
            <a:ext cx="3859883" cy="1535369"/>
          </a:xfrm>
          <a:prstGeom prst="roundRect">
            <a:avLst>
              <a:gd name="adj" fmla="val 1538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414" name="Rectangle 7"/>
          <p:cNvSpPr>
            <a:spLocks noChangeArrowheads="1"/>
          </p:cNvSpPr>
          <p:nvPr/>
        </p:nvSpPr>
        <p:spPr bwMode="auto">
          <a:xfrm>
            <a:off x="200025" y="6296025"/>
            <a:ext cx="3076575" cy="561975"/>
          </a:xfrm>
          <a:prstGeom prst="rect">
            <a:avLst/>
          </a:prstGeom>
          <a:solidFill>
            <a:schemeClr val="bg1"/>
          </a:solidFill>
          <a:ln w="9525">
            <a:noFill/>
            <a:miter lim="800000"/>
            <a:headEnd/>
            <a:tailEnd/>
          </a:ln>
        </p:spPr>
        <p:txBody>
          <a:bodyPr wrap="none" anchor="ctr"/>
          <a:lstStyle/>
          <a:p>
            <a:endParaRPr lang="en-US"/>
          </a:p>
        </p:txBody>
      </p:sp>
      <p:pic>
        <p:nvPicPr>
          <p:cNvPr id="17417" name="Picture 3" descr="roi.jpg"/>
          <p:cNvPicPr>
            <a:picLocks noChangeAspect="1"/>
          </p:cNvPicPr>
          <p:nvPr/>
        </p:nvPicPr>
        <p:blipFill>
          <a:blip r:embed="rId4"/>
          <a:srcRect/>
          <a:stretch>
            <a:fillRect/>
          </a:stretch>
        </p:blipFill>
        <p:spPr bwMode="auto">
          <a:xfrm>
            <a:off x="0" y="5105400"/>
            <a:ext cx="4764088" cy="1752600"/>
          </a:xfrm>
          <a:prstGeom prst="rect">
            <a:avLst/>
          </a:prstGeom>
          <a:noFill/>
          <a:ln w="9525">
            <a:noFill/>
            <a:miter lim="800000"/>
            <a:headEnd/>
            <a:tailEnd/>
          </a:ln>
        </p:spPr>
      </p:pic>
      <p:sp>
        <p:nvSpPr>
          <p:cNvPr id="17420" name="Rectangle 12"/>
          <p:cNvSpPr>
            <a:spLocks noChangeArrowheads="1"/>
          </p:cNvSpPr>
          <p:nvPr/>
        </p:nvSpPr>
        <p:spPr bwMode="auto">
          <a:xfrm>
            <a:off x="406400" y="1295400"/>
            <a:ext cx="8483600" cy="635000"/>
          </a:xfrm>
          <a:prstGeom prst="rect">
            <a:avLst/>
          </a:prstGeom>
          <a:solidFill>
            <a:schemeClr val="bg1"/>
          </a:solidFill>
          <a:ln w="9525">
            <a:noFill/>
            <a:miter lim="800000"/>
            <a:headEnd/>
            <a:tailEnd/>
          </a:ln>
          <a:effectLst/>
        </p:spPr>
        <p:txBody>
          <a:bodyPr wrap="none" anchor="ctr"/>
          <a:lstStyle/>
          <a:p>
            <a:endParaRPr lang="en-US"/>
          </a:p>
        </p:txBody>
      </p:sp>
      <p:sp>
        <p:nvSpPr>
          <p:cNvPr id="15363" name="Rectangle 10"/>
          <p:cNvSpPr>
            <a:spLocks noGrp="1" noChangeArrowheads="1"/>
          </p:cNvSpPr>
          <p:nvPr>
            <p:ph type="ctrTitle" idx="4294967295"/>
          </p:nvPr>
        </p:nvSpPr>
        <p:spPr>
          <a:xfrm>
            <a:off x="266700" y="355600"/>
            <a:ext cx="8588375" cy="3667125"/>
          </a:xfrm>
        </p:spPr>
        <p:txBody>
          <a:bodyPr/>
          <a:lstStyle/>
          <a:p>
            <a:pPr eaLnBrk="1" hangingPunct="1"/>
            <a:r>
              <a:rPr lang="en-US" sz="4800" b="1" smtClean="0">
                <a:effectLst>
                  <a:outerShdw blurRad="38100" dist="38100" dir="2700000" algn="tl">
                    <a:srgbClr val="C0C0C0"/>
                  </a:outerShdw>
                </a:effectLst>
              </a:rPr>
              <a:t>Monolithic 3D – </a:t>
            </a:r>
            <a:br>
              <a:rPr lang="en-US" sz="4800" b="1" smtClean="0">
                <a:effectLst>
                  <a:outerShdw blurRad="38100" dist="38100" dir="2700000" algn="tl">
                    <a:srgbClr val="C0C0C0"/>
                  </a:outerShdw>
                </a:effectLst>
              </a:rPr>
            </a:br>
            <a:r>
              <a:rPr lang="en-US" sz="4800" b="1" smtClean="0">
                <a:effectLst>
                  <a:outerShdw blurRad="38100" dist="38100" dir="2700000" algn="tl">
                    <a:srgbClr val="C0C0C0"/>
                  </a:outerShdw>
                </a:effectLst>
              </a:rPr>
              <a:t>The Most Effective Path for Future IC Scaling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l"/>
            <a:r>
              <a:rPr lang="en-US" smtClean="0"/>
              <a:t>Conclusions:</a:t>
            </a:r>
          </a:p>
        </p:txBody>
      </p:sp>
      <p:sp>
        <p:nvSpPr>
          <p:cNvPr id="45058" name="Rectangle 3"/>
          <p:cNvSpPr>
            <a:spLocks noGrp="1" noChangeArrowheads="1"/>
          </p:cNvSpPr>
          <p:nvPr>
            <p:ph type="body" idx="1"/>
          </p:nvPr>
        </p:nvSpPr>
        <p:spPr>
          <a:xfrm>
            <a:off x="152400" y="1628775"/>
            <a:ext cx="8991600" cy="4678363"/>
          </a:xfrm>
        </p:spPr>
        <p:txBody>
          <a:bodyPr/>
          <a:lstStyle/>
          <a:p>
            <a:r>
              <a:rPr lang="en-US" sz="2000" dirty="0" smtClean="0"/>
              <a:t>Dimensional Scaling (“Moore’s Law”) is already exhibiting diminishing returns</a:t>
            </a:r>
          </a:p>
          <a:p>
            <a:r>
              <a:rPr lang="en-US" sz="2000" dirty="0" smtClean="0"/>
              <a:t>The road map beyond 2017 (7nm) is unclear</a:t>
            </a:r>
          </a:p>
          <a:p>
            <a:r>
              <a:rPr lang="en-US" sz="2000" dirty="0" smtClean="0"/>
              <a:t>While the research community is working on many interesting new technologies (see below), none of them seem mature enough to replace silicon for 2019</a:t>
            </a:r>
          </a:p>
          <a:p>
            <a:pPr lvl="2">
              <a:buNone/>
            </a:pPr>
            <a:r>
              <a:rPr lang="en-US" sz="1400" dirty="0" smtClean="0">
                <a:cs typeface="Arial" charset="0"/>
              </a:rPr>
              <a:t>- Carbon nanotube	- Indium gallium </a:t>
            </a:r>
            <a:r>
              <a:rPr lang="en-US" sz="1400" dirty="0" smtClean="0">
                <a:cs typeface="Arial" charset="0"/>
              </a:rPr>
              <a:t>arsenide      - 2D (MoS</a:t>
            </a:r>
            <a:r>
              <a:rPr lang="en-US" sz="1400" baseline="-25000" dirty="0" smtClean="0">
                <a:cs typeface="Arial" charset="0"/>
              </a:rPr>
              <a:t>2</a:t>
            </a:r>
            <a:r>
              <a:rPr lang="en-US" sz="1400" dirty="0" smtClean="0">
                <a:cs typeface="Arial" charset="0"/>
              </a:rPr>
              <a:t>, etc.) transistors</a:t>
            </a:r>
            <a:endParaRPr lang="en-US" sz="1400" dirty="0" smtClean="0">
              <a:cs typeface="Arial" charset="0"/>
            </a:endParaRPr>
          </a:p>
          <a:p>
            <a:pPr lvl="2">
              <a:buFont typeface="Wingdings" pitchFamily="2" charset="2"/>
              <a:buNone/>
            </a:pPr>
            <a:r>
              <a:rPr lang="en-US" sz="1400" dirty="0" smtClean="0">
                <a:cs typeface="Arial" charset="0"/>
              </a:rPr>
              <a:t>- Graphene		- </a:t>
            </a:r>
            <a:r>
              <a:rPr lang="en-US" sz="1400" dirty="0" err="1" smtClean="0">
                <a:cs typeface="Arial" charset="0"/>
              </a:rPr>
              <a:t>Spintronics</a:t>
            </a:r>
            <a:r>
              <a:rPr lang="en-US" sz="1400" dirty="0" smtClean="0">
                <a:cs typeface="Arial" charset="0"/>
              </a:rPr>
              <a:t>                          </a:t>
            </a:r>
            <a:endParaRPr lang="en-US" sz="1400" dirty="0" smtClean="0">
              <a:cs typeface="Arial" charset="0"/>
            </a:endParaRPr>
          </a:p>
          <a:p>
            <a:pPr lvl="2">
              <a:buFont typeface="Wingdings" pitchFamily="2" charset="2"/>
              <a:buNone/>
            </a:pPr>
            <a:r>
              <a:rPr lang="en-US" sz="1400" dirty="0" smtClean="0">
                <a:cs typeface="Arial" charset="0"/>
              </a:rPr>
              <a:t>- Nanowire		- Molecular computing</a:t>
            </a:r>
          </a:p>
          <a:p>
            <a:pPr lvl="2">
              <a:buFont typeface="Wingdings" pitchFamily="2" charset="2"/>
              <a:buNone/>
            </a:pPr>
            <a:r>
              <a:rPr lang="en-US" sz="1400" dirty="0" smtClean="0">
                <a:cs typeface="Arial" charset="0"/>
              </a:rPr>
              <a:t>- Photonics		- Quantum computing</a:t>
            </a:r>
          </a:p>
          <a:p>
            <a:r>
              <a:rPr lang="en-US" sz="2000" dirty="0" smtClean="0"/>
              <a:t>3D IC is considered, by all, </a:t>
            </a:r>
            <a:r>
              <a:rPr lang="en-US" sz="2000" dirty="0" smtClean="0"/>
              <a:t>as </a:t>
            </a:r>
            <a:r>
              <a:rPr lang="en-US" sz="2000" dirty="0" smtClean="0"/>
              <a:t>the </a:t>
            </a:r>
            <a:r>
              <a:rPr lang="en-US" sz="2000" dirty="0" smtClean="0"/>
              <a:t>near-term </a:t>
            </a:r>
            <a:r>
              <a:rPr lang="en-US" sz="2000" dirty="0" smtClean="0"/>
              <a:t>solution, </a:t>
            </a:r>
            <a:r>
              <a:rPr lang="en-US" sz="2000" b="1" dirty="0" smtClean="0">
                <a:solidFill>
                  <a:srgbClr val="009900"/>
                </a:solidFill>
              </a:rPr>
              <a:t>Monolithic 3D</a:t>
            </a:r>
            <a:r>
              <a:rPr lang="en-US" sz="2000" dirty="0" smtClean="0"/>
              <a:t> </a:t>
            </a:r>
            <a:r>
              <a:rPr lang="en-US" sz="2000" b="1" dirty="0" smtClean="0">
                <a:solidFill>
                  <a:srgbClr val="009900"/>
                </a:solidFill>
              </a:rPr>
              <a:t>IC</a:t>
            </a:r>
            <a:r>
              <a:rPr lang="en-US" sz="2000" dirty="0" smtClean="0"/>
              <a:t> is well positioned to be so, as it uses the existing infrastructure!</a:t>
            </a:r>
          </a:p>
          <a:p>
            <a:pPr lvl="1">
              <a:lnSpc>
                <a:spcPct val="110000"/>
              </a:lnSpc>
            </a:pPr>
            <a:r>
              <a:rPr lang="en-US" sz="1800" b="1" dirty="0" smtClean="0">
                <a:solidFill>
                  <a:srgbClr val="000099"/>
                </a:solidFill>
                <a:cs typeface="Arial" charset="0"/>
              </a:rPr>
              <a:t>It is safe to state that Monolithic 3D is the only alternative that could be ready for high volume in 2019 !!</a:t>
            </a:r>
          </a:p>
          <a:p>
            <a:pPr lvl="2"/>
            <a:endParaRPr lang="en-US" sz="1800" b="1" dirty="0" smtClean="0">
              <a:cs typeface="Arial" charset="0"/>
            </a:endParaRPr>
          </a:p>
          <a:p>
            <a:endParaRPr lang="en-US" sz="2000" b="1" dirty="0" smtClean="0"/>
          </a:p>
          <a:p>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9D2E6159-C11A-42BE-83A7-0F8ED2F60E23}" type="slidenum">
              <a:rPr lang="en-US" sz="1000">
                <a:latin typeface="+mj-lt"/>
                <a:cs typeface="Arial" pitchFamily="34" charset="0"/>
              </a:rPr>
              <a:pPr algn="r">
                <a:spcBef>
                  <a:spcPct val="20000"/>
                </a:spcBef>
                <a:buFont typeface="Wingdings" pitchFamily="2" charset="2"/>
                <a:buNone/>
                <a:defRPr/>
              </a:pPr>
              <a:t>11</a:t>
            </a:fld>
            <a:endParaRPr lang="en-US" sz="1000">
              <a:latin typeface="+mj-lt"/>
              <a:cs typeface="Arial" pitchFamily="34" charset="0"/>
            </a:endParaRPr>
          </a:p>
        </p:txBody>
      </p:sp>
      <p:sp>
        <p:nvSpPr>
          <p:cNvPr id="5" name="Title 1"/>
          <p:cNvSpPr txBox="1">
            <a:spLocks/>
          </p:cNvSpPr>
          <p:nvPr/>
        </p:nvSpPr>
        <p:spPr bwMode="auto">
          <a:xfrm>
            <a:off x="0" y="180975"/>
            <a:ext cx="9144000" cy="1041400"/>
          </a:xfrm>
          <a:prstGeom prst="rect">
            <a:avLst/>
          </a:prstGeom>
          <a:noFill/>
          <a:ln w="9525">
            <a:noFill/>
            <a:miter lim="800000"/>
            <a:headEnd/>
            <a:tailEnd/>
          </a:ln>
        </p:spPr>
        <p:txBody>
          <a:bodyPr anchor="ctr"/>
          <a:lstStyle/>
          <a:p>
            <a:pPr algn="ctr">
              <a:defRPr/>
            </a:pPr>
            <a:r>
              <a:rPr lang="en-US" sz="3600" b="1" u="sng">
                <a:solidFill>
                  <a:srgbClr val="0073AE"/>
                </a:solidFill>
                <a:latin typeface="Helvetica" pitchFamily="34" charset="0"/>
              </a:rPr>
              <a:t>MONOLITHIC</a:t>
            </a:r>
            <a:r>
              <a:rPr lang="en-US" sz="3600" b="1">
                <a:solidFill>
                  <a:srgbClr val="0073AE"/>
                </a:solidFill>
                <a:latin typeface="Helvetica" pitchFamily="34" charset="0"/>
              </a:rPr>
              <a:t> </a:t>
            </a:r>
            <a:br>
              <a:rPr lang="en-US" sz="3600" b="1">
                <a:solidFill>
                  <a:srgbClr val="0073AE"/>
                </a:solidFill>
                <a:latin typeface="Helvetica" pitchFamily="34" charset="0"/>
              </a:rPr>
            </a:br>
            <a:r>
              <a:rPr lang="en-US" sz="3600" b="1">
                <a:solidFill>
                  <a:srgbClr val="0073AE"/>
                </a:solidFill>
                <a:effectLst>
                  <a:outerShdw blurRad="38100" dist="38100" dir="2700000" algn="tl">
                    <a:srgbClr val="C0C0C0"/>
                  </a:outerShdw>
                </a:effectLst>
                <a:latin typeface="Helvetica" pitchFamily="34" charset="0"/>
              </a:rPr>
              <a:t>10,000</a:t>
            </a:r>
            <a:r>
              <a:rPr lang="en-US" sz="3600" b="1">
                <a:solidFill>
                  <a:srgbClr val="0073AE"/>
                </a:solidFill>
                <a:latin typeface="Helvetica" pitchFamily="34" charset="0"/>
              </a:rPr>
              <a:t>x the Vertical Connectivity of TSV</a:t>
            </a:r>
            <a:r>
              <a:rPr lang="en-US" sz="3600">
                <a:solidFill>
                  <a:srgbClr val="0073AE"/>
                </a:solidFill>
                <a:latin typeface="Helvetica" pitchFamily="34" charset="0"/>
              </a:rPr>
              <a:t> </a:t>
            </a:r>
          </a:p>
        </p:txBody>
      </p:sp>
      <p:pic>
        <p:nvPicPr>
          <p:cNvPr id="146436" name="Picture 5"/>
          <p:cNvPicPr>
            <a:picLocks noChangeAspect="1" noChangeArrowheads="1"/>
          </p:cNvPicPr>
          <p:nvPr/>
        </p:nvPicPr>
        <p:blipFill>
          <a:blip r:embed="rId3"/>
          <a:srcRect/>
          <a:stretch>
            <a:fillRect/>
          </a:stretch>
        </p:blipFill>
        <p:spPr bwMode="auto">
          <a:xfrm>
            <a:off x="1273175" y="2022475"/>
            <a:ext cx="6264275" cy="386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6E699A1C-B8A5-40F8-8088-B674467798C8}" type="slidenum">
              <a:rPr lang="en-US" sz="1000">
                <a:latin typeface="+mj-lt"/>
                <a:cs typeface="Arial" pitchFamily="34" charset="0"/>
              </a:rPr>
              <a:pPr algn="r">
                <a:spcBef>
                  <a:spcPct val="20000"/>
                </a:spcBef>
                <a:buFont typeface="Wingdings" pitchFamily="2" charset="2"/>
                <a:buNone/>
                <a:defRPr/>
              </a:pPr>
              <a:t>12</a:t>
            </a:fld>
            <a:endParaRPr lang="en-US" sz="1000">
              <a:latin typeface="+mj-lt"/>
              <a:cs typeface="Arial" pitchFamily="34" charset="0"/>
            </a:endParaRPr>
          </a:p>
        </p:txBody>
      </p:sp>
      <p:sp>
        <p:nvSpPr>
          <p:cNvPr id="148482" name="Rectangle 3"/>
          <p:cNvSpPr>
            <a:spLocks noGrp="1" noChangeArrowheads="1"/>
          </p:cNvSpPr>
          <p:nvPr>
            <p:ph type="body" idx="4294967295"/>
          </p:nvPr>
        </p:nvSpPr>
        <p:spPr>
          <a:xfrm>
            <a:off x="0" y="1944688"/>
            <a:ext cx="8772525" cy="3529012"/>
          </a:xfrm>
        </p:spPr>
        <p:txBody>
          <a:bodyPr/>
          <a:lstStyle/>
          <a:p>
            <a:pPr eaLnBrk="1" hangingPunct="1">
              <a:lnSpc>
                <a:spcPct val="110000"/>
              </a:lnSpc>
            </a:pPr>
            <a:r>
              <a:rPr lang="en-US" b="1" i="1" smtClean="0">
                <a:latin typeface="Arial Narrow" pitchFamily="34" charset="0"/>
              </a:rPr>
              <a:t>Processing on top of copper interconnects should not make the copper interconnect exceed 400</a:t>
            </a:r>
            <a:r>
              <a:rPr lang="en-US" b="1" i="1" baseline="30000" smtClean="0">
                <a:latin typeface="Arial Narrow" pitchFamily="34" charset="0"/>
              </a:rPr>
              <a:t>o</a:t>
            </a:r>
            <a:r>
              <a:rPr lang="en-US" b="1" i="1" smtClean="0">
                <a:latin typeface="Arial Narrow" pitchFamily="34" charset="0"/>
              </a:rPr>
              <a:t>C</a:t>
            </a:r>
          </a:p>
          <a:p>
            <a:pPr lvl="2" eaLnBrk="1" hangingPunct="1">
              <a:lnSpc>
                <a:spcPct val="110000"/>
              </a:lnSpc>
            </a:pPr>
            <a:r>
              <a:rPr lang="en-US" sz="1800" b="1" smtClean="0">
                <a:latin typeface="Arial Narrow" pitchFamily="34" charset="0"/>
                <a:cs typeface="Arial" charset="0"/>
              </a:rPr>
              <a:t>How to bring </a:t>
            </a:r>
            <a:r>
              <a:rPr lang="en-US" sz="1800" b="1" u="sng" smtClean="0">
                <a:latin typeface="Arial Narrow" pitchFamily="34" charset="0"/>
                <a:cs typeface="Arial" charset="0"/>
              </a:rPr>
              <a:t>mono-crystallized</a:t>
            </a:r>
            <a:r>
              <a:rPr lang="en-US" sz="1800" b="1" smtClean="0">
                <a:latin typeface="Arial Narrow" pitchFamily="34" charset="0"/>
                <a:cs typeface="Arial" charset="0"/>
              </a:rPr>
              <a:t> silicon on top at less than 400</a:t>
            </a:r>
            <a:r>
              <a:rPr lang="en-US" sz="1800" b="1" baseline="30000" smtClean="0">
                <a:latin typeface="Arial Narrow" pitchFamily="34" charset="0"/>
                <a:cs typeface="Arial" charset="0"/>
              </a:rPr>
              <a:t>o</a:t>
            </a:r>
            <a:r>
              <a:rPr lang="en-US" sz="1800" b="1" smtClean="0">
                <a:latin typeface="Arial Narrow" pitchFamily="34" charset="0"/>
                <a:cs typeface="Arial" charset="0"/>
              </a:rPr>
              <a:t>C</a:t>
            </a:r>
          </a:p>
          <a:p>
            <a:pPr lvl="2" eaLnBrk="1" hangingPunct="1">
              <a:lnSpc>
                <a:spcPct val="110000"/>
              </a:lnSpc>
            </a:pPr>
            <a:r>
              <a:rPr lang="en-US" sz="1800" b="1" smtClean="0">
                <a:latin typeface="Arial Narrow" pitchFamily="34" charset="0"/>
                <a:cs typeface="Arial" charset="0"/>
              </a:rPr>
              <a:t>How to fabricate state-of-the-art transistors on top of copper interconnect and keep the interconnect below at less than 400</a:t>
            </a:r>
            <a:r>
              <a:rPr lang="en-US" sz="1800" b="1" baseline="30000" smtClean="0">
                <a:latin typeface="Arial Narrow" pitchFamily="34" charset="0"/>
                <a:cs typeface="Arial" charset="0"/>
              </a:rPr>
              <a:t>o</a:t>
            </a:r>
            <a:r>
              <a:rPr lang="en-US" sz="1800" b="1" smtClean="0">
                <a:latin typeface="Arial Narrow" pitchFamily="34" charset="0"/>
                <a:cs typeface="Arial" charset="0"/>
              </a:rPr>
              <a:t>C</a:t>
            </a:r>
          </a:p>
          <a:p>
            <a:pPr lvl="2" eaLnBrk="1" hangingPunct="1">
              <a:lnSpc>
                <a:spcPct val="110000"/>
              </a:lnSpc>
              <a:buFont typeface="Wingdings" pitchFamily="2" charset="2"/>
              <a:buNone/>
            </a:pPr>
            <a:endParaRPr lang="en-US" sz="1800" b="1" smtClean="0">
              <a:latin typeface="Arial Narrow" pitchFamily="34" charset="0"/>
              <a:cs typeface="Arial" charset="0"/>
            </a:endParaRPr>
          </a:p>
          <a:p>
            <a:pPr eaLnBrk="1" hangingPunct="1">
              <a:lnSpc>
                <a:spcPct val="110000"/>
              </a:lnSpc>
            </a:pPr>
            <a:r>
              <a:rPr lang="en-US" b="1" i="1" smtClean="0">
                <a:latin typeface="Arial Narrow" pitchFamily="34" charset="0"/>
              </a:rPr>
              <a:t>Misalignment of pre-processed wafer to wafer bonding step </a:t>
            </a:r>
            <a:r>
              <a:rPr lang="en-US" b="1" i="1" smtClean="0">
                <a:solidFill>
                  <a:srgbClr val="FF0066"/>
                </a:solidFill>
                <a:latin typeface="Arial Narrow" pitchFamily="34" charset="0"/>
              </a:rPr>
              <a:t>used to be</a:t>
            </a:r>
            <a:r>
              <a:rPr lang="en-US" b="1" i="1" smtClean="0">
                <a:latin typeface="Arial Narrow" pitchFamily="34" charset="0"/>
              </a:rPr>
              <a:t> ~1µm</a:t>
            </a:r>
          </a:p>
          <a:p>
            <a:pPr lvl="2" eaLnBrk="1" hangingPunct="1">
              <a:lnSpc>
                <a:spcPct val="110000"/>
              </a:lnSpc>
            </a:pPr>
            <a:r>
              <a:rPr lang="en-US" sz="1800" b="1" smtClean="0">
                <a:latin typeface="Arial Narrow" pitchFamily="34" charset="0"/>
                <a:cs typeface="Arial" charset="0"/>
              </a:rPr>
              <a:t>How to achieve 100nm or better connection pitch</a:t>
            </a:r>
          </a:p>
          <a:p>
            <a:pPr lvl="2" eaLnBrk="1" hangingPunct="1">
              <a:lnSpc>
                <a:spcPct val="110000"/>
              </a:lnSpc>
            </a:pPr>
            <a:r>
              <a:rPr lang="en-US" sz="1800" b="1" smtClean="0">
                <a:latin typeface="Arial Narrow" pitchFamily="34" charset="0"/>
                <a:cs typeface="Arial" charset="0"/>
              </a:rPr>
              <a:t>How to fabricate thin enough layer for inter-layer vias of ~50nm</a:t>
            </a:r>
          </a:p>
        </p:txBody>
      </p:sp>
      <p:sp>
        <p:nvSpPr>
          <p:cNvPr id="7" name="Rectangle 2"/>
          <p:cNvSpPr txBox="1">
            <a:spLocks noChangeArrowheads="1"/>
          </p:cNvSpPr>
          <p:nvPr/>
        </p:nvSpPr>
        <p:spPr bwMode="auto">
          <a:xfrm>
            <a:off x="381000" y="134938"/>
            <a:ext cx="8229600" cy="1143000"/>
          </a:xfrm>
          <a:prstGeom prst="rect">
            <a:avLst/>
          </a:prstGeom>
          <a:noFill/>
          <a:ln w="9525">
            <a:noFill/>
            <a:miter lim="800000"/>
            <a:headEnd/>
            <a:tailEnd/>
          </a:ln>
        </p:spPr>
        <p:txBody>
          <a:bodyPr anchor="ctr"/>
          <a:lstStyle/>
          <a:p>
            <a:pPr algn="ctr">
              <a:defRPr/>
            </a:pPr>
            <a:r>
              <a:rPr lang="en-US" sz="3600" b="1" dirty="0">
                <a:solidFill>
                  <a:srgbClr val="0073AE"/>
                </a:solidFill>
                <a:latin typeface="+mj-lt"/>
              </a:rPr>
              <a:t>The Monolithic 3D Challenge</a:t>
            </a:r>
          </a:p>
          <a:p>
            <a:pPr algn="ctr">
              <a:defRPr/>
            </a:pPr>
            <a:r>
              <a:rPr lang="en-US" sz="3600" i="1" dirty="0">
                <a:solidFill>
                  <a:srgbClr val="0073AE"/>
                </a:solidFill>
                <a:latin typeface="+mj-lt"/>
              </a:rPr>
              <a:t>Why is it not already in wide use?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idx="4294967295"/>
          </p:nvPr>
        </p:nvSpPr>
        <p:spPr>
          <a:xfrm>
            <a:off x="0" y="284163"/>
            <a:ext cx="9144000" cy="1143000"/>
          </a:xfrm>
        </p:spPr>
        <p:txBody>
          <a:bodyPr/>
          <a:lstStyle/>
          <a:p>
            <a:r>
              <a:rPr lang="en-US" sz="3600" b="1" smtClean="0"/>
              <a:t>MonolithIC 3D – Innovative Flows</a:t>
            </a:r>
          </a:p>
        </p:txBody>
      </p:sp>
      <p:sp>
        <p:nvSpPr>
          <p:cNvPr id="150530" name="Rectangle 3"/>
          <p:cNvSpPr>
            <a:spLocks noGrp="1" noChangeArrowheads="1"/>
          </p:cNvSpPr>
          <p:nvPr>
            <p:ph type="body" idx="4294967295"/>
          </p:nvPr>
        </p:nvSpPr>
        <p:spPr>
          <a:xfrm>
            <a:off x="225425" y="1727200"/>
            <a:ext cx="8759825" cy="4678363"/>
          </a:xfrm>
        </p:spPr>
        <p:txBody>
          <a:bodyPr/>
          <a:lstStyle/>
          <a:p>
            <a:pPr>
              <a:lnSpc>
                <a:spcPct val="90000"/>
              </a:lnSpc>
            </a:pPr>
            <a:r>
              <a:rPr lang="en-US" sz="2000" b="1" smtClean="0">
                <a:solidFill>
                  <a:srgbClr val="00CCFF"/>
                </a:solidFill>
              </a:rPr>
              <a:t>RCAT </a:t>
            </a:r>
            <a:r>
              <a:rPr lang="en-US" sz="2000" i="1" smtClean="0">
                <a:solidFill>
                  <a:srgbClr val="00CCFF"/>
                </a:solidFill>
              </a:rPr>
              <a:t>(2009)</a:t>
            </a:r>
            <a:r>
              <a:rPr lang="en-US" sz="2000" smtClean="0">
                <a:solidFill>
                  <a:srgbClr val="00CCFF"/>
                </a:solidFill>
              </a:rPr>
              <a:t> – Process the high temperature on generic structures prior to ‘smart-cut’, and finish with cold processes – Etch &amp; Depositions</a:t>
            </a:r>
          </a:p>
          <a:p>
            <a:pPr>
              <a:lnSpc>
                <a:spcPct val="90000"/>
              </a:lnSpc>
            </a:pPr>
            <a:r>
              <a:rPr lang="en-US" sz="2000" b="1" smtClean="0">
                <a:solidFill>
                  <a:srgbClr val="00CCFF"/>
                </a:solidFill>
              </a:rPr>
              <a:t>Gate Replacement</a:t>
            </a:r>
            <a:r>
              <a:rPr lang="en-US" sz="2000" smtClean="0">
                <a:solidFill>
                  <a:srgbClr val="00CCFF"/>
                </a:solidFill>
              </a:rPr>
              <a:t> </a:t>
            </a:r>
            <a:r>
              <a:rPr lang="en-US" sz="2000" i="1" smtClean="0">
                <a:solidFill>
                  <a:srgbClr val="00CCFF"/>
                </a:solidFill>
              </a:rPr>
              <a:t>(2010)</a:t>
            </a:r>
            <a:r>
              <a:rPr lang="en-US" sz="2000" smtClean="0">
                <a:solidFill>
                  <a:srgbClr val="00CCFF"/>
                </a:solidFill>
              </a:rPr>
              <a:t> (=Gate Last, HKMG) - Process the high temperature on repeating structures prior to ‘smart-cut’, and finish with ‘gate replacement’, cold processes – Etch &amp; Depositions</a:t>
            </a:r>
          </a:p>
          <a:p>
            <a:pPr>
              <a:lnSpc>
                <a:spcPct val="90000"/>
              </a:lnSpc>
            </a:pPr>
            <a:r>
              <a:rPr lang="en-US" sz="2000" b="1" smtClean="0">
                <a:solidFill>
                  <a:srgbClr val="00CCFF"/>
                </a:solidFill>
              </a:rPr>
              <a:t>Laser Annealing</a:t>
            </a:r>
            <a:r>
              <a:rPr lang="en-US" sz="2000" smtClean="0">
                <a:solidFill>
                  <a:srgbClr val="00CCFF"/>
                </a:solidFill>
              </a:rPr>
              <a:t> </a:t>
            </a:r>
            <a:r>
              <a:rPr lang="en-US" sz="2000" i="1" smtClean="0">
                <a:solidFill>
                  <a:srgbClr val="00CCFF"/>
                </a:solidFill>
              </a:rPr>
              <a:t>(2012)</a:t>
            </a:r>
            <a:r>
              <a:rPr lang="en-US" sz="2000" smtClean="0">
                <a:solidFill>
                  <a:srgbClr val="00CCFF"/>
                </a:solidFill>
              </a:rPr>
              <a:t> – Use short laser pulse to locally heat and anneal the top layer while protecting the interconnection layers below from the top heat</a:t>
            </a:r>
            <a:endParaRPr lang="en-US" sz="2000" b="1" smtClean="0">
              <a:solidFill>
                <a:srgbClr val="FF0000"/>
              </a:solidFill>
            </a:endParaRPr>
          </a:p>
          <a:p>
            <a:pPr>
              <a:lnSpc>
                <a:spcPct val="90000"/>
              </a:lnSpc>
              <a:buFont typeface="Wingdings" pitchFamily="2" charset="2"/>
              <a:buNone/>
            </a:pPr>
            <a:r>
              <a:rPr lang="en-US" b="1" smtClean="0">
                <a:solidFill>
                  <a:srgbClr val="FF0000"/>
                </a:solidFill>
              </a:rPr>
              <a:t>Game Change, using existing transistor process !</a:t>
            </a:r>
          </a:p>
          <a:p>
            <a:pPr>
              <a:lnSpc>
                <a:spcPct val="90000"/>
              </a:lnSpc>
            </a:pPr>
            <a:r>
              <a:rPr lang="en-US" b="1" smtClean="0"/>
              <a:t>Modified ELTRAN (2015) </a:t>
            </a:r>
            <a:r>
              <a:rPr lang="en-US" smtClean="0"/>
              <a:t>– Use ELTRAN for low cost, No defects, Existing transistor flow </a:t>
            </a:r>
          </a:p>
          <a:p>
            <a:pPr>
              <a:lnSpc>
                <a:spcPct val="90000"/>
              </a:lnSpc>
            </a:pPr>
            <a:r>
              <a:rPr lang="en-US" b="1" smtClean="0"/>
              <a:t>Precise Bonder (2014) – </a:t>
            </a:r>
            <a:r>
              <a:rPr lang="en-US" smtClean="0"/>
              <a:t>Use new precise bonders, offering low cost flow with minimal R&amp;D</a:t>
            </a:r>
          </a:p>
          <a:p>
            <a:pPr>
              <a:lnSpc>
                <a:spcPct val="90000"/>
              </a:lnSpc>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idx="4294967295"/>
          </p:nvPr>
        </p:nvSpPr>
        <p:spPr>
          <a:xfrm>
            <a:off x="0" y="284163"/>
            <a:ext cx="9144000" cy="1143000"/>
          </a:xfrm>
        </p:spPr>
        <p:txBody>
          <a:bodyPr/>
          <a:lstStyle/>
          <a:p>
            <a:r>
              <a:rPr lang="en-US" sz="3600" b="1" smtClean="0"/>
              <a:t> ELTRAN® - </a:t>
            </a:r>
            <a:r>
              <a:rPr lang="en-US" sz="3600" smtClean="0"/>
              <a:t>Epitaxial Layer TRANsfer</a:t>
            </a:r>
            <a:endParaRPr lang="en-US" sz="3600" b="1" smtClean="0"/>
          </a:p>
        </p:txBody>
      </p:sp>
      <p:sp>
        <p:nvSpPr>
          <p:cNvPr id="154626" name="Rectangle 3"/>
          <p:cNvSpPr>
            <a:spLocks noGrp="1" noChangeArrowheads="1"/>
          </p:cNvSpPr>
          <p:nvPr>
            <p:ph type="body" idx="4294967295"/>
          </p:nvPr>
        </p:nvSpPr>
        <p:spPr>
          <a:xfrm>
            <a:off x="225425" y="1727200"/>
            <a:ext cx="8759825" cy="4678363"/>
          </a:xfrm>
        </p:spPr>
        <p:txBody>
          <a:bodyPr/>
          <a:lstStyle/>
          <a:p>
            <a:pPr>
              <a:lnSpc>
                <a:spcPct val="90000"/>
              </a:lnSpc>
              <a:defRPr/>
            </a:pPr>
            <a:r>
              <a:rPr lang="en-US" b="1" dirty="0" smtClean="0">
                <a:latin typeface="Arial Narrow" pitchFamily="34" charset="0"/>
              </a:rPr>
              <a:t>Originated, developed and produced </a:t>
            </a:r>
            <a:r>
              <a:rPr lang="en-US" b="1" dirty="0" smtClean="0">
                <a:latin typeface="Arial Narrow" pitchFamily="34" charset="0"/>
              </a:rPr>
              <a:t>at </a:t>
            </a:r>
            <a:r>
              <a:rPr lang="en-US" b="1" dirty="0" smtClean="0">
                <a:latin typeface="Arial Narrow" pitchFamily="34" charset="0"/>
              </a:rPr>
              <a:t>Canon Inc.</a:t>
            </a:r>
          </a:p>
          <a:p>
            <a:pPr marL="0" indent="0">
              <a:lnSpc>
                <a:spcPct val="90000"/>
              </a:lnSpc>
              <a:buFont typeface="Wingdings" pitchFamily="2" charset="2"/>
              <a:buNone/>
              <a:defRPr/>
            </a:pPr>
            <a:r>
              <a:rPr lang="en-US" sz="2000" dirty="0" smtClean="0">
                <a:solidFill>
                  <a:srgbClr val="00CCFF"/>
                </a:solidFill>
              </a:rPr>
              <a:t>‘</a:t>
            </a:r>
            <a:endParaRPr lang="en-US" dirty="0"/>
          </a:p>
        </p:txBody>
      </p:sp>
      <p:pic>
        <p:nvPicPr>
          <p:cNvPr id="152579" name="Picture 2"/>
          <p:cNvPicPr>
            <a:picLocks noChangeAspect="1" noChangeArrowheads="1"/>
          </p:cNvPicPr>
          <p:nvPr/>
        </p:nvPicPr>
        <p:blipFill>
          <a:blip r:embed="rId3"/>
          <a:srcRect/>
          <a:stretch>
            <a:fillRect/>
          </a:stretch>
        </p:blipFill>
        <p:spPr bwMode="auto">
          <a:xfrm>
            <a:off x="0" y="2074863"/>
            <a:ext cx="9144000" cy="4783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idx="4294967295"/>
          </p:nvPr>
        </p:nvSpPr>
        <p:spPr>
          <a:xfrm>
            <a:off x="0" y="274638"/>
            <a:ext cx="9144000" cy="1143000"/>
          </a:xfrm>
        </p:spPr>
        <p:txBody>
          <a:bodyPr/>
          <a:lstStyle/>
          <a:p>
            <a:r>
              <a:rPr lang="en-US" b="1" smtClean="0"/>
              <a:t>M3D Leveraging the ELTRAN Idea</a:t>
            </a:r>
            <a:endParaRPr lang="en-US" sz="2400" smtClean="0"/>
          </a:p>
        </p:txBody>
      </p:sp>
      <p:sp>
        <p:nvSpPr>
          <p:cNvPr id="156674" name="Rectangle 3"/>
          <p:cNvSpPr>
            <a:spLocks noGrp="1" noChangeArrowheads="1"/>
          </p:cNvSpPr>
          <p:nvPr>
            <p:ph type="body" idx="4294967295"/>
          </p:nvPr>
        </p:nvSpPr>
        <p:spPr>
          <a:xfrm>
            <a:off x="0" y="1638300"/>
            <a:ext cx="9144000" cy="4678363"/>
          </a:xfrm>
        </p:spPr>
        <p:txBody>
          <a:bodyPr/>
          <a:lstStyle/>
          <a:p>
            <a:pPr>
              <a:lnSpc>
                <a:spcPct val="90000"/>
              </a:lnSpc>
            </a:pPr>
            <a:r>
              <a:rPr lang="en-US" sz="2800" dirty="0" smtClean="0"/>
              <a:t>Both donor and carrier wafer could be pre-processed</a:t>
            </a:r>
          </a:p>
          <a:p>
            <a:pPr lvl="1">
              <a:lnSpc>
                <a:spcPct val="90000"/>
              </a:lnSpc>
            </a:pPr>
            <a:r>
              <a:rPr lang="en-US" sz="2400" dirty="0" smtClean="0">
                <a:cs typeface="Arial" charset="0"/>
              </a:rPr>
              <a:t>Donor wafer:</a:t>
            </a:r>
          </a:p>
          <a:p>
            <a:pPr lvl="1">
              <a:lnSpc>
                <a:spcPct val="90000"/>
              </a:lnSpc>
            </a:pPr>
            <a:endParaRPr lang="en-US" sz="2400" dirty="0" smtClean="0">
              <a:cs typeface="Arial" charset="0"/>
            </a:endParaRPr>
          </a:p>
          <a:p>
            <a:pPr lvl="1">
              <a:lnSpc>
                <a:spcPct val="90000"/>
              </a:lnSpc>
            </a:pPr>
            <a:endParaRPr lang="en-US" sz="2400" dirty="0" smtClean="0">
              <a:cs typeface="Arial" charset="0"/>
            </a:endParaRPr>
          </a:p>
          <a:p>
            <a:pPr lvl="1">
              <a:lnSpc>
                <a:spcPct val="90000"/>
              </a:lnSpc>
            </a:pPr>
            <a:r>
              <a:rPr lang="en-US" sz="2400" dirty="0" smtClean="0">
                <a:cs typeface="Arial" charset="0"/>
              </a:rPr>
              <a:t>Carrier wafer:</a:t>
            </a:r>
          </a:p>
          <a:p>
            <a:pPr lvl="1">
              <a:lnSpc>
                <a:spcPct val="90000"/>
              </a:lnSpc>
            </a:pPr>
            <a:endParaRPr lang="en-US" sz="2400" dirty="0" smtClean="0">
              <a:cs typeface="Arial" charset="0"/>
            </a:endParaRPr>
          </a:p>
          <a:p>
            <a:pPr lvl="1">
              <a:lnSpc>
                <a:spcPct val="90000"/>
              </a:lnSpc>
            </a:pPr>
            <a:endParaRPr lang="en-US" sz="2400" dirty="0" smtClean="0">
              <a:cs typeface="Arial" charset="0"/>
            </a:endParaRPr>
          </a:p>
          <a:p>
            <a:pPr>
              <a:lnSpc>
                <a:spcPct val="90000"/>
              </a:lnSpc>
            </a:pPr>
            <a:r>
              <a:rPr lang="en-US" sz="2800" dirty="0" smtClean="0"/>
              <a:t>No impact on processed layer or on device processing</a:t>
            </a:r>
          </a:p>
          <a:p>
            <a:pPr>
              <a:lnSpc>
                <a:spcPct val="90000"/>
              </a:lnSpc>
            </a:pPr>
            <a:r>
              <a:rPr lang="en-US" sz="2800" dirty="0" smtClean="0"/>
              <a:t>Donor and Carrier could be easily recycled – </a:t>
            </a:r>
            <a:r>
              <a:rPr lang="en-US" sz="2800" dirty="0" smtClean="0"/>
              <a:t>reused</a:t>
            </a:r>
            <a:endParaRPr lang="en-US" sz="2800" dirty="0" smtClean="0"/>
          </a:p>
          <a:p>
            <a:pPr>
              <a:lnSpc>
                <a:spcPct val="90000"/>
              </a:lnSpc>
            </a:pPr>
            <a:r>
              <a:rPr lang="en-US" sz="2800" dirty="0" smtClean="0"/>
              <a:t>Minimal incremental cost per layer </a:t>
            </a:r>
            <a:r>
              <a:rPr lang="en-US" dirty="0" smtClean="0"/>
              <a:t>(porous + epi &lt;$20)</a:t>
            </a:r>
          </a:p>
        </p:txBody>
      </p:sp>
      <p:sp>
        <p:nvSpPr>
          <p:cNvPr id="32" name="Rectangle 31"/>
          <p:cNvSpPr/>
          <p:nvPr/>
        </p:nvSpPr>
        <p:spPr>
          <a:xfrm>
            <a:off x="2847975" y="2255838"/>
            <a:ext cx="2700338" cy="936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01669" tIns="50835" rIns="101669" bIns="50835" anchor="ctr"/>
          <a:lstStyle/>
          <a:p>
            <a:pPr algn="ctr" defTabSz="499518">
              <a:buClr>
                <a:srgbClr val="000000"/>
              </a:buClr>
              <a:buSzPct val="100000"/>
              <a:defRPr/>
            </a:pPr>
            <a:endParaRPr lang="en-US" sz="2000" u="sng">
              <a:solidFill>
                <a:prstClr val="white"/>
              </a:solidFill>
              <a:latin typeface="Arial" pitchFamily="34" charset="0"/>
              <a:cs typeface="Arial" pitchFamily="34" charset="0"/>
            </a:endParaRPr>
          </a:p>
        </p:txBody>
      </p:sp>
      <p:sp>
        <p:nvSpPr>
          <p:cNvPr id="156676" name="Line 17"/>
          <p:cNvSpPr>
            <a:spLocks noChangeShapeType="1"/>
          </p:cNvSpPr>
          <p:nvPr/>
        </p:nvSpPr>
        <p:spPr bwMode="auto">
          <a:xfrm flipV="1">
            <a:off x="5561013" y="2219325"/>
            <a:ext cx="231775" cy="47625"/>
          </a:xfrm>
          <a:prstGeom prst="line">
            <a:avLst/>
          </a:prstGeom>
          <a:noFill/>
          <a:ln w="9525">
            <a:solidFill>
              <a:schemeClr val="tx1"/>
            </a:solidFill>
            <a:round/>
            <a:headEnd/>
            <a:tailEnd/>
          </a:ln>
        </p:spPr>
        <p:txBody>
          <a:bodyPr lIns="101669" tIns="50835" rIns="101669" bIns="50835"/>
          <a:lstStyle/>
          <a:p>
            <a:endParaRPr lang="en-US"/>
          </a:p>
        </p:txBody>
      </p:sp>
      <p:sp>
        <p:nvSpPr>
          <p:cNvPr id="29" name="Rectangle 28"/>
          <p:cNvSpPr/>
          <p:nvPr/>
        </p:nvSpPr>
        <p:spPr>
          <a:xfrm>
            <a:off x="2847975" y="2366963"/>
            <a:ext cx="2700338" cy="7508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669" tIns="50835" rIns="101669" bIns="50835" anchor="ctr"/>
          <a:lstStyle/>
          <a:p>
            <a:pPr algn="ctr" defTabSz="499518">
              <a:buClr>
                <a:srgbClr val="000000"/>
              </a:buClr>
              <a:buSzPct val="100000"/>
              <a:defRPr/>
            </a:pPr>
            <a:endParaRPr lang="en-US" sz="2000" u="sng">
              <a:solidFill>
                <a:prstClr val="white"/>
              </a:solidFill>
              <a:latin typeface="Arial" pitchFamily="34" charset="0"/>
              <a:cs typeface="Arial" pitchFamily="34" charset="0"/>
            </a:endParaRPr>
          </a:p>
        </p:txBody>
      </p:sp>
      <p:sp>
        <p:nvSpPr>
          <p:cNvPr id="156678" name="Rectangle 30" descr="25%"/>
          <p:cNvSpPr>
            <a:spLocks noChangeArrowheads="1"/>
          </p:cNvSpPr>
          <p:nvPr/>
        </p:nvSpPr>
        <p:spPr bwMode="auto">
          <a:xfrm>
            <a:off x="2847975" y="2366963"/>
            <a:ext cx="2700338" cy="234950"/>
          </a:xfrm>
          <a:prstGeom prst="rect">
            <a:avLst/>
          </a:prstGeom>
          <a:pattFill prst="ltVert">
            <a:fgClr>
              <a:schemeClr val="bg2"/>
            </a:fgClr>
            <a:bgClr>
              <a:srgbClr val="FFFFFF"/>
            </a:bgClr>
          </a:pattFill>
          <a:ln w="25400" algn="ctr">
            <a:solidFill>
              <a:srgbClr val="000000"/>
            </a:solidFill>
            <a:miter lim="800000"/>
            <a:headEnd/>
            <a:tailEnd/>
          </a:ln>
        </p:spPr>
        <p:txBody>
          <a:bodyPr lIns="101669" tIns="50835" rIns="101669" bIns="50835" anchor="ctr"/>
          <a:lstStyle/>
          <a:p>
            <a:pPr algn="ctr" defTabSz="498475">
              <a:buClr>
                <a:srgbClr val="000000"/>
              </a:buClr>
              <a:buSzPct val="100000"/>
            </a:pPr>
            <a:endParaRPr lang="en-US" sz="2000" u="sng">
              <a:solidFill>
                <a:srgbClr val="FFFFFF"/>
              </a:solidFill>
            </a:endParaRPr>
          </a:p>
        </p:txBody>
      </p:sp>
      <p:cxnSp>
        <p:nvCxnSpPr>
          <p:cNvPr id="35" name="Straight Connector 34"/>
          <p:cNvCxnSpPr>
            <a:stCxn id="445451" idx="3"/>
          </p:cNvCxnSpPr>
          <p:nvPr/>
        </p:nvCxnSpPr>
        <p:spPr>
          <a:xfrm flipV="1">
            <a:off x="5561013" y="2498725"/>
            <a:ext cx="230187"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680" name="Line 17"/>
          <p:cNvSpPr>
            <a:spLocks noChangeShapeType="1"/>
          </p:cNvSpPr>
          <p:nvPr/>
        </p:nvSpPr>
        <p:spPr bwMode="auto">
          <a:xfrm flipV="1">
            <a:off x="5513388" y="2898775"/>
            <a:ext cx="211137" cy="15875"/>
          </a:xfrm>
          <a:prstGeom prst="line">
            <a:avLst/>
          </a:prstGeom>
          <a:noFill/>
          <a:ln w="9525">
            <a:solidFill>
              <a:schemeClr val="tx1"/>
            </a:solidFill>
            <a:round/>
            <a:headEnd/>
            <a:tailEnd/>
          </a:ln>
        </p:spPr>
        <p:txBody>
          <a:bodyPr lIns="101669" tIns="50835" rIns="101669" bIns="50835"/>
          <a:lstStyle/>
          <a:p>
            <a:endParaRPr lang="en-US"/>
          </a:p>
        </p:txBody>
      </p:sp>
      <p:sp>
        <p:nvSpPr>
          <p:cNvPr id="156681" name="Text Box 10"/>
          <p:cNvSpPr txBox="1">
            <a:spLocks noChangeArrowheads="1"/>
          </p:cNvSpPr>
          <p:nvPr/>
        </p:nvSpPr>
        <p:spPr bwMode="auto">
          <a:xfrm>
            <a:off x="5772150" y="2322513"/>
            <a:ext cx="2114550" cy="338137"/>
          </a:xfrm>
          <a:prstGeom prst="rect">
            <a:avLst/>
          </a:prstGeom>
          <a:noFill/>
          <a:ln w="9525">
            <a:noFill/>
            <a:miter lim="800000"/>
            <a:headEnd/>
            <a:tailEnd/>
          </a:ln>
        </p:spPr>
        <p:txBody>
          <a:bodyPr>
            <a:spAutoFit/>
          </a:bodyPr>
          <a:lstStyle/>
          <a:p>
            <a:pPr>
              <a:spcBef>
                <a:spcPct val="50000"/>
              </a:spcBef>
            </a:pPr>
            <a:r>
              <a:rPr lang="en-US" sz="1600"/>
              <a:t>porous ‘cut’ layer</a:t>
            </a:r>
          </a:p>
        </p:txBody>
      </p:sp>
      <p:sp>
        <p:nvSpPr>
          <p:cNvPr id="156682" name="Rectangle 11"/>
          <p:cNvSpPr>
            <a:spLocks noChangeArrowheads="1"/>
          </p:cNvSpPr>
          <p:nvPr/>
        </p:nvSpPr>
        <p:spPr bwMode="auto">
          <a:xfrm>
            <a:off x="5740400" y="2036763"/>
            <a:ext cx="1111250" cy="336550"/>
          </a:xfrm>
          <a:prstGeom prst="rect">
            <a:avLst/>
          </a:prstGeom>
          <a:noFill/>
          <a:ln w="9525">
            <a:noFill/>
            <a:miter lim="800000"/>
            <a:headEnd/>
            <a:tailEnd/>
          </a:ln>
        </p:spPr>
        <p:txBody>
          <a:bodyPr>
            <a:spAutoFit/>
          </a:bodyPr>
          <a:lstStyle/>
          <a:p>
            <a:r>
              <a:rPr lang="en-US" sz="1600"/>
              <a:t>epi. layer</a:t>
            </a:r>
          </a:p>
        </p:txBody>
      </p:sp>
      <p:sp>
        <p:nvSpPr>
          <p:cNvPr id="156683" name="Rectangle 12"/>
          <p:cNvSpPr>
            <a:spLocks noChangeArrowheads="1"/>
          </p:cNvSpPr>
          <p:nvPr/>
        </p:nvSpPr>
        <p:spPr bwMode="auto">
          <a:xfrm>
            <a:off x="5794375" y="2736850"/>
            <a:ext cx="2003425" cy="336550"/>
          </a:xfrm>
          <a:prstGeom prst="rect">
            <a:avLst/>
          </a:prstGeom>
          <a:noFill/>
          <a:ln w="9525">
            <a:noFill/>
            <a:miter lim="800000"/>
            <a:headEnd/>
            <a:tailEnd/>
          </a:ln>
        </p:spPr>
        <p:txBody>
          <a:bodyPr wrap="none">
            <a:spAutoFit/>
          </a:bodyPr>
          <a:lstStyle/>
          <a:p>
            <a:r>
              <a:rPr lang="en-US" sz="1600"/>
              <a:t>Base wafer - reused</a:t>
            </a:r>
          </a:p>
        </p:txBody>
      </p:sp>
      <p:sp>
        <p:nvSpPr>
          <p:cNvPr id="156684" name="Rectangle 31"/>
          <p:cNvSpPr>
            <a:spLocks noChangeArrowheads="1"/>
          </p:cNvSpPr>
          <p:nvPr/>
        </p:nvSpPr>
        <p:spPr bwMode="auto">
          <a:xfrm>
            <a:off x="2867025" y="3427413"/>
            <a:ext cx="2700338" cy="93662"/>
          </a:xfrm>
          <a:prstGeom prst="rect">
            <a:avLst/>
          </a:prstGeom>
          <a:solidFill>
            <a:schemeClr val="accent1"/>
          </a:solidFill>
          <a:ln w="25400" algn="ctr">
            <a:solidFill>
              <a:srgbClr val="000000"/>
            </a:solidFill>
            <a:miter lim="800000"/>
            <a:headEnd/>
            <a:tailEnd/>
          </a:ln>
        </p:spPr>
        <p:txBody>
          <a:bodyPr lIns="101669" tIns="50835" rIns="101669" bIns="50835" anchor="ctr"/>
          <a:lstStyle/>
          <a:p>
            <a:pPr algn="ctr" defTabSz="498475">
              <a:buClr>
                <a:srgbClr val="000000"/>
              </a:buClr>
              <a:buSzPct val="100000"/>
            </a:pPr>
            <a:endParaRPr lang="en-US" sz="2000" u="sng">
              <a:solidFill>
                <a:srgbClr val="FFFFFF"/>
              </a:solidFill>
            </a:endParaRPr>
          </a:p>
        </p:txBody>
      </p:sp>
      <p:sp>
        <p:nvSpPr>
          <p:cNvPr id="156685" name="Line 17"/>
          <p:cNvSpPr>
            <a:spLocks noChangeShapeType="1"/>
          </p:cNvSpPr>
          <p:nvPr/>
        </p:nvSpPr>
        <p:spPr bwMode="auto">
          <a:xfrm flipV="1">
            <a:off x="5580063" y="3390900"/>
            <a:ext cx="231775" cy="47625"/>
          </a:xfrm>
          <a:prstGeom prst="line">
            <a:avLst/>
          </a:prstGeom>
          <a:noFill/>
          <a:ln w="9525">
            <a:solidFill>
              <a:schemeClr val="tx1"/>
            </a:solidFill>
            <a:round/>
            <a:headEnd/>
            <a:tailEnd/>
          </a:ln>
        </p:spPr>
        <p:txBody>
          <a:bodyPr lIns="101669" tIns="50835" rIns="101669" bIns="50835"/>
          <a:lstStyle/>
          <a:p>
            <a:endParaRPr lang="en-US"/>
          </a:p>
        </p:txBody>
      </p:sp>
      <p:sp>
        <p:nvSpPr>
          <p:cNvPr id="3" name="Rectangle 28"/>
          <p:cNvSpPr/>
          <p:nvPr/>
        </p:nvSpPr>
        <p:spPr>
          <a:xfrm>
            <a:off x="2867025" y="3538538"/>
            <a:ext cx="2700338" cy="7508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669" tIns="50835" rIns="101669" bIns="50835" anchor="ctr"/>
          <a:lstStyle/>
          <a:p>
            <a:pPr algn="ctr" defTabSz="499518">
              <a:buClr>
                <a:srgbClr val="000000"/>
              </a:buClr>
              <a:buSzPct val="100000"/>
              <a:defRPr/>
            </a:pPr>
            <a:endParaRPr lang="en-US" sz="2000" u="sng">
              <a:solidFill>
                <a:prstClr val="white"/>
              </a:solidFill>
              <a:latin typeface="Arial" pitchFamily="34" charset="0"/>
              <a:cs typeface="Arial" pitchFamily="34" charset="0"/>
            </a:endParaRPr>
          </a:p>
        </p:txBody>
      </p:sp>
      <p:sp>
        <p:nvSpPr>
          <p:cNvPr id="156687" name="Rectangle 30" descr="25%"/>
          <p:cNvSpPr>
            <a:spLocks noChangeArrowheads="1"/>
          </p:cNvSpPr>
          <p:nvPr/>
        </p:nvSpPr>
        <p:spPr bwMode="auto">
          <a:xfrm>
            <a:off x="2867025" y="3538538"/>
            <a:ext cx="2700338" cy="234950"/>
          </a:xfrm>
          <a:prstGeom prst="rect">
            <a:avLst/>
          </a:prstGeom>
          <a:pattFill prst="dkVert">
            <a:fgClr>
              <a:schemeClr val="bg2"/>
            </a:fgClr>
            <a:bgClr>
              <a:srgbClr val="FFFFFF"/>
            </a:bgClr>
          </a:pattFill>
          <a:ln w="25400" algn="ctr">
            <a:solidFill>
              <a:srgbClr val="000000"/>
            </a:solidFill>
            <a:miter lim="800000"/>
            <a:headEnd/>
            <a:tailEnd/>
          </a:ln>
        </p:spPr>
        <p:txBody>
          <a:bodyPr lIns="101669" tIns="50835" rIns="101669" bIns="50835" anchor="ctr"/>
          <a:lstStyle/>
          <a:p>
            <a:pPr algn="ctr" defTabSz="498475">
              <a:buClr>
                <a:srgbClr val="000000"/>
              </a:buClr>
              <a:buSzPct val="100000"/>
            </a:pPr>
            <a:endParaRPr lang="en-US" sz="2000" u="sng">
              <a:solidFill>
                <a:srgbClr val="FFFFFF"/>
              </a:solidFill>
            </a:endParaRPr>
          </a:p>
        </p:txBody>
      </p:sp>
      <p:cxnSp>
        <p:nvCxnSpPr>
          <p:cNvPr id="4" name="Straight Connector 34"/>
          <p:cNvCxnSpPr>
            <a:stCxn id="445451" idx="3"/>
          </p:cNvCxnSpPr>
          <p:nvPr/>
        </p:nvCxnSpPr>
        <p:spPr>
          <a:xfrm flipV="1">
            <a:off x="5580063" y="3670300"/>
            <a:ext cx="230187"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689" name="Line 17"/>
          <p:cNvSpPr>
            <a:spLocks noChangeShapeType="1"/>
          </p:cNvSpPr>
          <p:nvPr/>
        </p:nvSpPr>
        <p:spPr bwMode="auto">
          <a:xfrm flipV="1">
            <a:off x="5532438" y="4070350"/>
            <a:ext cx="211137" cy="15875"/>
          </a:xfrm>
          <a:prstGeom prst="line">
            <a:avLst/>
          </a:prstGeom>
          <a:noFill/>
          <a:ln w="9525">
            <a:solidFill>
              <a:schemeClr val="tx1"/>
            </a:solidFill>
            <a:round/>
            <a:headEnd/>
            <a:tailEnd/>
          </a:ln>
        </p:spPr>
        <p:txBody>
          <a:bodyPr lIns="101669" tIns="50835" rIns="101669" bIns="50835"/>
          <a:lstStyle/>
          <a:p>
            <a:endParaRPr lang="en-US"/>
          </a:p>
        </p:txBody>
      </p:sp>
      <p:sp>
        <p:nvSpPr>
          <p:cNvPr id="156690" name="Text Box 19"/>
          <p:cNvSpPr txBox="1">
            <a:spLocks noChangeArrowheads="1"/>
          </p:cNvSpPr>
          <p:nvPr/>
        </p:nvSpPr>
        <p:spPr bwMode="auto">
          <a:xfrm>
            <a:off x="5791200" y="3494088"/>
            <a:ext cx="2025650" cy="338137"/>
          </a:xfrm>
          <a:prstGeom prst="rect">
            <a:avLst/>
          </a:prstGeom>
          <a:noFill/>
          <a:ln w="9525">
            <a:noFill/>
            <a:miter lim="800000"/>
            <a:headEnd/>
            <a:tailEnd/>
          </a:ln>
        </p:spPr>
        <p:txBody>
          <a:bodyPr>
            <a:spAutoFit/>
          </a:bodyPr>
          <a:lstStyle/>
          <a:p>
            <a:pPr>
              <a:spcBef>
                <a:spcPct val="50000"/>
              </a:spcBef>
            </a:pPr>
            <a:r>
              <a:rPr lang="en-US" sz="1600"/>
              <a:t>porous ‘cut’ layer</a:t>
            </a:r>
          </a:p>
        </p:txBody>
      </p:sp>
      <p:sp>
        <p:nvSpPr>
          <p:cNvPr id="156691" name="Rectangle 20"/>
          <p:cNvSpPr>
            <a:spLocks noChangeArrowheads="1"/>
          </p:cNvSpPr>
          <p:nvPr/>
        </p:nvSpPr>
        <p:spPr bwMode="auto">
          <a:xfrm>
            <a:off x="5759450" y="3208338"/>
            <a:ext cx="2320925" cy="336550"/>
          </a:xfrm>
          <a:prstGeom prst="rect">
            <a:avLst/>
          </a:prstGeom>
          <a:noFill/>
          <a:ln w="9525">
            <a:noFill/>
            <a:miter lim="800000"/>
            <a:headEnd/>
            <a:tailEnd/>
          </a:ln>
        </p:spPr>
        <p:txBody>
          <a:bodyPr>
            <a:spAutoFit/>
          </a:bodyPr>
          <a:lstStyle/>
          <a:p>
            <a:r>
              <a:rPr lang="en-US" sz="1600"/>
              <a:t>oxide layer</a:t>
            </a:r>
          </a:p>
        </p:txBody>
      </p:sp>
      <p:sp>
        <p:nvSpPr>
          <p:cNvPr id="156692" name="Rectangle 21"/>
          <p:cNvSpPr>
            <a:spLocks noChangeArrowheads="1"/>
          </p:cNvSpPr>
          <p:nvPr/>
        </p:nvSpPr>
        <p:spPr bwMode="auto">
          <a:xfrm>
            <a:off x="5813425" y="3908425"/>
            <a:ext cx="2003425" cy="336550"/>
          </a:xfrm>
          <a:prstGeom prst="rect">
            <a:avLst/>
          </a:prstGeom>
          <a:noFill/>
          <a:ln w="9525">
            <a:noFill/>
            <a:miter lim="800000"/>
            <a:headEnd/>
            <a:tailEnd/>
          </a:ln>
        </p:spPr>
        <p:txBody>
          <a:bodyPr wrap="none">
            <a:spAutoFit/>
          </a:bodyPr>
          <a:lstStyle/>
          <a:p>
            <a:r>
              <a:rPr lang="en-US" sz="1600"/>
              <a:t>Base wafer - reused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3087B208-97B0-4D63-80BD-2D6D51F9738E}" type="slidenum">
              <a:rPr lang="en-US" sz="1000">
                <a:latin typeface="+mj-lt"/>
                <a:cs typeface="Arial" pitchFamily="34" charset="0"/>
              </a:rPr>
              <a:pPr algn="r">
                <a:spcBef>
                  <a:spcPct val="20000"/>
                </a:spcBef>
                <a:buFont typeface="Wingdings" pitchFamily="2" charset="2"/>
                <a:buNone/>
                <a:defRPr/>
              </a:pPr>
              <a:t>16</a:t>
            </a:fld>
            <a:endParaRPr lang="en-US" sz="1000">
              <a:latin typeface="+mj-lt"/>
              <a:cs typeface="Arial" pitchFamily="34" charset="0"/>
            </a:endParaRPr>
          </a:p>
        </p:txBody>
      </p:sp>
      <p:sp>
        <p:nvSpPr>
          <p:cNvPr id="158723" name="TextBox 5"/>
          <p:cNvSpPr txBox="1">
            <a:spLocks noChangeArrowheads="1"/>
          </p:cNvSpPr>
          <p:nvPr/>
        </p:nvSpPr>
        <p:spPr bwMode="auto">
          <a:xfrm>
            <a:off x="373063" y="4687888"/>
            <a:ext cx="1519237" cy="641350"/>
          </a:xfrm>
          <a:prstGeom prst="rect">
            <a:avLst/>
          </a:prstGeom>
          <a:noFill/>
          <a:ln w="9525">
            <a:noFill/>
            <a:miter lim="800000"/>
            <a:headEnd/>
            <a:tailEnd/>
          </a:ln>
        </p:spPr>
        <p:txBody>
          <a:bodyPr>
            <a:spAutoFit/>
          </a:bodyPr>
          <a:lstStyle/>
          <a:p>
            <a:r>
              <a:rPr lang="en-US"/>
              <a:t>~700 µm Donor Wafer</a:t>
            </a:r>
          </a:p>
        </p:txBody>
      </p:sp>
      <p:sp>
        <p:nvSpPr>
          <p:cNvPr id="158724" name="Title 1"/>
          <p:cNvSpPr txBox="1">
            <a:spLocks/>
          </p:cNvSpPr>
          <p:nvPr/>
        </p:nvSpPr>
        <p:spPr bwMode="auto">
          <a:xfrm>
            <a:off x="109538" y="274638"/>
            <a:ext cx="9034462" cy="1143000"/>
          </a:xfrm>
          <a:prstGeom prst="rect">
            <a:avLst/>
          </a:prstGeom>
          <a:noFill/>
          <a:ln w="9525">
            <a:noFill/>
            <a:miter lim="800000"/>
            <a:headEnd/>
            <a:tailEnd/>
          </a:ln>
        </p:spPr>
        <p:txBody>
          <a:bodyPr anchor="ctr"/>
          <a:lstStyle/>
          <a:p>
            <a:pPr algn="ctr"/>
            <a:r>
              <a:rPr lang="en-US" sz="3200" b="1" dirty="0">
                <a:solidFill>
                  <a:srgbClr val="FF0000"/>
                </a:solidFill>
                <a:latin typeface="Helvetica" pitchFamily="34" charset="0"/>
              </a:rPr>
              <a:t>Use standard flow</a:t>
            </a:r>
            <a:r>
              <a:rPr lang="en-US" sz="3200" b="1" dirty="0">
                <a:solidFill>
                  <a:srgbClr val="0073AE"/>
                </a:solidFill>
                <a:latin typeface="Helvetica" pitchFamily="34" charset="0"/>
              </a:rPr>
              <a:t> to process “Stratum 3”</a:t>
            </a:r>
          </a:p>
          <a:p>
            <a:pPr algn="ctr"/>
            <a:r>
              <a:rPr lang="en-US" sz="3200" b="1" dirty="0">
                <a:solidFill>
                  <a:srgbClr val="0073AE"/>
                </a:solidFill>
                <a:latin typeface="Helvetica" pitchFamily="34" charset="0"/>
              </a:rPr>
              <a:t>- </a:t>
            </a:r>
            <a:r>
              <a:rPr lang="en-US" sz="2800" b="1" dirty="0">
                <a:solidFill>
                  <a:srgbClr val="0073AE"/>
                </a:solidFill>
                <a:latin typeface="Helvetica" pitchFamily="34" charset="0"/>
              </a:rPr>
              <a:t>using ELTRAN donor wafer</a:t>
            </a:r>
            <a:r>
              <a:rPr lang="en-US" sz="3200" b="1" dirty="0">
                <a:solidFill>
                  <a:srgbClr val="0073AE"/>
                </a:solidFill>
                <a:latin typeface="Helvetica" pitchFamily="34" charset="0"/>
              </a:rPr>
              <a:t> </a:t>
            </a:r>
            <a:r>
              <a:rPr lang="en-US" sz="2400" dirty="0" smtClean="0">
                <a:solidFill>
                  <a:srgbClr val="0073AE"/>
                </a:solidFill>
                <a:latin typeface="Helvetica" pitchFamily="34" charset="0"/>
              </a:rPr>
              <a:t>(through </a:t>
            </a:r>
            <a:r>
              <a:rPr lang="en-US" sz="2400" dirty="0" err="1" smtClean="0">
                <a:solidFill>
                  <a:srgbClr val="0073AE"/>
                </a:solidFill>
                <a:latin typeface="Helvetica" pitchFamily="34" charset="0"/>
              </a:rPr>
              <a:t>silicidation</a:t>
            </a:r>
            <a:r>
              <a:rPr lang="en-US" sz="2400" dirty="0" smtClean="0">
                <a:solidFill>
                  <a:srgbClr val="0073AE"/>
                </a:solidFill>
                <a:latin typeface="Helvetica" pitchFamily="34" charset="0"/>
              </a:rPr>
              <a:t>)</a:t>
            </a:r>
            <a:endParaRPr lang="en-US" sz="2800" dirty="0">
              <a:solidFill>
                <a:srgbClr val="0073AE"/>
              </a:solidFill>
              <a:latin typeface="Helvetica" pitchFamily="34" charset="0"/>
            </a:endParaRPr>
          </a:p>
        </p:txBody>
      </p:sp>
      <p:sp>
        <p:nvSpPr>
          <p:cNvPr id="158725" name="Rectangle 4"/>
          <p:cNvSpPr>
            <a:spLocks noChangeArrowheads="1"/>
          </p:cNvSpPr>
          <p:nvPr/>
        </p:nvSpPr>
        <p:spPr bwMode="auto">
          <a:xfrm>
            <a:off x="1905000" y="6491288"/>
            <a:ext cx="3822700" cy="338137"/>
          </a:xfrm>
          <a:prstGeom prst="rect">
            <a:avLst/>
          </a:prstGeom>
          <a:noFill/>
          <a:ln w="9525">
            <a:noFill/>
            <a:miter lim="800000"/>
            <a:headEnd/>
            <a:tailEnd/>
          </a:ln>
        </p:spPr>
        <p:txBody>
          <a:bodyPr wrap="none">
            <a:spAutoFit/>
          </a:bodyPr>
          <a:lstStyle/>
          <a:p>
            <a:r>
              <a:rPr lang="en-US" sz="1600" b="1">
                <a:solidFill>
                  <a:srgbClr val="0070C0"/>
                </a:solidFill>
              </a:rPr>
              <a:t>MonolithIC 3D</a:t>
            </a:r>
            <a:r>
              <a:rPr lang="en-US" sz="1600" b="1">
                <a:solidFill>
                  <a:srgbClr val="0070C0"/>
                </a:solidFill>
                <a:sym typeface="Symbol" pitchFamily="18" charset="2"/>
              </a:rPr>
              <a:t></a:t>
            </a:r>
            <a:r>
              <a:rPr lang="en-US" sz="1600" b="1">
                <a:solidFill>
                  <a:srgbClr val="0070C0"/>
                </a:solidFill>
              </a:rPr>
              <a:t> Inc. Patents Pending</a:t>
            </a:r>
          </a:p>
        </p:txBody>
      </p:sp>
      <p:sp>
        <p:nvSpPr>
          <p:cNvPr id="158726" name="Rectangle 25"/>
          <p:cNvSpPr>
            <a:spLocks noChangeArrowheads="1"/>
          </p:cNvSpPr>
          <p:nvPr/>
        </p:nvSpPr>
        <p:spPr bwMode="auto">
          <a:xfrm>
            <a:off x="962025" y="3055938"/>
            <a:ext cx="2047875" cy="457200"/>
          </a:xfrm>
          <a:prstGeom prst="rect">
            <a:avLst/>
          </a:prstGeom>
          <a:noFill/>
          <a:ln w="9525">
            <a:noFill/>
            <a:miter lim="800000"/>
            <a:headEnd/>
            <a:tailEnd/>
          </a:ln>
        </p:spPr>
        <p:txBody>
          <a:bodyPr>
            <a:spAutoFit/>
          </a:bodyPr>
          <a:lstStyle/>
          <a:p>
            <a:r>
              <a:rPr lang="en-US" sz="2400" b="1">
                <a:solidFill>
                  <a:srgbClr val="0073AE"/>
                </a:solidFill>
              </a:rPr>
              <a:t>Stratum 3</a:t>
            </a:r>
          </a:p>
        </p:txBody>
      </p:sp>
      <p:sp>
        <p:nvSpPr>
          <p:cNvPr id="158727" name="Rectangle 28"/>
          <p:cNvSpPr>
            <a:spLocks noChangeArrowheads="1"/>
          </p:cNvSpPr>
          <p:nvPr/>
        </p:nvSpPr>
        <p:spPr bwMode="auto">
          <a:xfrm>
            <a:off x="7426325" y="5018088"/>
            <a:ext cx="1441450" cy="366712"/>
          </a:xfrm>
          <a:prstGeom prst="rect">
            <a:avLst/>
          </a:prstGeom>
          <a:noFill/>
          <a:ln w="9525">
            <a:noFill/>
            <a:miter lim="800000"/>
            <a:headEnd/>
            <a:tailEnd/>
          </a:ln>
        </p:spPr>
        <p:txBody>
          <a:bodyPr wrap="none">
            <a:spAutoFit/>
          </a:bodyPr>
          <a:lstStyle/>
          <a:p>
            <a:r>
              <a:rPr lang="en-US"/>
              <a:t>porous layer</a:t>
            </a:r>
          </a:p>
        </p:txBody>
      </p:sp>
      <p:cxnSp>
        <p:nvCxnSpPr>
          <p:cNvPr id="158728" name="Straight Arrow Connector 18"/>
          <p:cNvCxnSpPr>
            <a:cxnSpLocks noChangeShapeType="1"/>
          </p:cNvCxnSpPr>
          <p:nvPr/>
        </p:nvCxnSpPr>
        <p:spPr bwMode="auto">
          <a:xfrm flipH="1" flipV="1">
            <a:off x="7239000" y="5014913"/>
            <a:ext cx="279400" cy="57150"/>
          </a:xfrm>
          <a:prstGeom prst="straightConnector1">
            <a:avLst/>
          </a:prstGeom>
          <a:noFill/>
          <a:ln w="9525" algn="ctr">
            <a:solidFill>
              <a:schemeClr val="tx1"/>
            </a:solidFill>
            <a:round/>
            <a:headEnd/>
            <a:tailEnd type="arrow" w="med" len="med"/>
          </a:ln>
        </p:spPr>
      </p:cxnSp>
      <p:sp>
        <p:nvSpPr>
          <p:cNvPr id="4" name="Rectangle 3"/>
          <p:cNvSpPr>
            <a:spLocks noChangeArrowheads="1"/>
          </p:cNvSpPr>
          <p:nvPr/>
        </p:nvSpPr>
        <p:spPr bwMode="auto">
          <a:xfrm flipV="1">
            <a:off x="2667000" y="3676650"/>
            <a:ext cx="4527550" cy="2805113"/>
          </a:xfrm>
          <a:prstGeom prst="rect">
            <a:avLst/>
          </a:prstGeom>
          <a:gradFill rotWithShape="0">
            <a:gsLst>
              <a:gs pos="0">
                <a:srgbClr val="9E9E9E"/>
              </a:gs>
              <a:gs pos="50000">
                <a:srgbClr val="C4C4C4"/>
              </a:gs>
              <a:gs pos="100000">
                <a:srgbClr val="E3E3E3"/>
              </a:gs>
            </a:gsLst>
            <a:lin ang="162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158730" name="Text Box 166"/>
          <p:cNvSpPr txBox="1">
            <a:spLocks noChangeArrowheads="1"/>
          </p:cNvSpPr>
          <p:nvPr/>
        </p:nvSpPr>
        <p:spPr bwMode="auto">
          <a:xfrm>
            <a:off x="3321050" y="3595688"/>
            <a:ext cx="650875" cy="14446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58731" name="Text Box 166"/>
          <p:cNvSpPr txBox="1">
            <a:spLocks noChangeArrowheads="1"/>
          </p:cNvSpPr>
          <p:nvPr/>
        </p:nvSpPr>
        <p:spPr bwMode="auto">
          <a:xfrm>
            <a:off x="5970588" y="3597275"/>
            <a:ext cx="623887" cy="14287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58732" name="Text Box 166"/>
          <p:cNvSpPr txBox="1">
            <a:spLocks noChangeArrowheads="1"/>
          </p:cNvSpPr>
          <p:nvPr/>
        </p:nvSpPr>
        <p:spPr bwMode="auto">
          <a:xfrm>
            <a:off x="3321050" y="3449638"/>
            <a:ext cx="658813" cy="14605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58733" name="Text Box 166"/>
          <p:cNvSpPr txBox="1">
            <a:spLocks noChangeArrowheads="1"/>
          </p:cNvSpPr>
          <p:nvPr/>
        </p:nvSpPr>
        <p:spPr bwMode="auto">
          <a:xfrm>
            <a:off x="5965825" y="3457575"/>
            <a:ext cx="639763" cy="14287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9" name="Trapezoid 8"/>
          <p:cNvSpPr/>
          <p:nvPr/>
        </p:nvSpPr>
        <p:spPr>
          <a:xfrm rot="10800000">
            <a:off x="4619625" y="3752850"/>
            <a:ext cx="719138" cy="349250"/>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eft Brace 9"/>
          <p:cNvSpPr/>
          <p:nvPr/>
        </p:nvSpPr>
        <p:spPr>
          <a:xfrm>
            <a:off x="2166938" y="3711575"/>
            <a:ext cx="47625" cy="27638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8736" name="TextBox 12"/>
          <p:cNvSpPr txBox="1">
            <a:spLocks noChangeArrowheads="1"/>
          </p:cNvSpPr>
          <p:nvPr/>
        </p:nvSpPr>
        <p:spPr bwMode="auto">
          <a:xfrm>
            <a:off x="5891213" y="3100388"/>
            <a:ext cx="782637" cy="336550"/>
          </a:xfrm>
          <a:prstGeom prst="rect">
            <a:avLst/>
          </a:prstGeom>
          <a:noFill/>
          <a:ln w="9525">
            <a:noFill/>
            <a:miter lim="800000"/>
            <a:headEnd/>
            <a:tailEnd/>
          </a:ln>
        </p:spPr>
        <p:txBody>
          <a:bodyPr wrap="none">
            <a:spAutoFit/>
          </a:bodyPr>
          <a:lstStyle/>
          <a:p>
            <a:r>
              <a:rPr lang="en-US" sz="1600" b="1"/>
              <a:t>PMOS</a:t>
            </a:r>
            <a:endParaRPr lang="en-US" b="1"/>
          </a:p>
        </p:txBody>
      </p:sp>
      <p:sp>
        <p:nvSpPr>
          <p:cNvPr id="158737" name="TextBox 13"/>
          <p:cNvSpPr txBox="1">
            <a:spLocks noChangeArrowheads="1"/>
          </p:cNvSpPr>
          <p:nvPr/>
        </p:nvSpPr>
        <p:spPr bwMode="auto">
          <a:xfrm>
            <a:off x="3246438" y="3087688"/>
            <a:ext cx="793750" cy="336550"/>
          </a:xfrm>
          <a:prstGeom prst="rect">
            <a:avLst/>
          </a:prstGeom>
          <a:noFill/>
          <a:ln w="9525">
            <a:noFill/>
            <a:miter lim="800000"/>
            <a:headEnd/>
            <a:tailEnd/>
          </a:ln>
        </p:spPr>
        <p:txBody>
          <a:bodyPr wrap="none">
            <a:spAutoFit/>
          </a:bodyPr>
          <a:lstStyle/>
          <a:p>
            <a:r>
              <a:rPr lang="en-US" sz="1600" b="1"/>
              <a:t>NMOS</a:t>
            </a:r>
            <a:endParaRPr lang="en-US" b="1"/>
          </a:p>
        </p:txBody>
      </p:sp>
      <p:sp>
        <p:nvSpPr>
          <p:cNvPr id="158738" name="TextBox 14"/>
          <p:cNvSpPr txBox="1">
            <a:spLocks noChangeArrowheads="1"/>
          </p:cNvSpPr>
          <p:nvPr/>
        </p:nvSpPr>
        <p:spPr bwMode="auto">
          <a:xfrm>
            <a:off x="5965825" y="5216525"/>
            <a:ext cx="1011238" cy="368300"/>
          </a:xfrm>
          <a:prstGeom prst="rect">
            <a:avLst/>
          </a:prstGeom>
          <a:noFill/>
          <a:ln w="9525">
            <a:noFill/>
            <a:miter lim="800000"/>
            <a:headEnd/>
            <a:tailEnd/>
          </a:ln>
        </p:spPr>
        <p:txBody>
          <a:bodyPr>
            <a:spAutoFit/>
          </a:bodyPr>
          <a:lstStyle/>
          <a:p>
            <a:r>
              <a:rPr lang="en-US" b="1"/>
              <a:t>Silicon</a:t>
            </a:r>
          </a:p>
        </p:txBody>
      </p:sp>
      <p:cxnSp>
        <p:nvCxnSpPr>
          <p:cNvPr id="17" name="Straight Arrow Connector 16"/>
          <p:cNvCxnSpPr>
            <a:endCxn id="158732" idx="3"/>
          </p:cNvCxnSpPr>
          <p:nvPr/>
        </p:nvCxnSpPr>
        <p:spPr>
          <a:xfrm flipH="1">
            <a:off x="3979863" y="3395663"/>
            <a:ext cx="458787" cy="127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8730" idx="3"/>
          </p:cNvCxnSpPr>
          <p:nvPr/>
        </p:nvCxnSpPr>
        <p:spPr>
          <a:xfrm flipH="1">
            <a:off x="3971925" y="3530600"/>
            <a:ext cx="466725" cy="138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8741" name="TextBox 22"/>
          <p:cNvSpPr txBox="1">
            <a:spLocks noChangeArrowheads="1"/>
          </p:cNvSpPr>
          <p:nvPr/>
        </p:nvSpPr>
        <p:spPr bwMode="auto">
          <a:xfrm>
            <a:off x="4438650" y="3022600"/>
            <a:ext cx="714375" cy="581025"/>
          </a:xfrm>
          <a:prstGeom prst="rect">
            <a:avLst/>
          </a:prstGeom>
          <a:noFill/>
          <a:ln w="9525">
            <a:noFill/>
            <a:miter lim="800000"/>
            <a:headEnd/>
            <a:tailEnd/>
          </a:ln>
        </p:spPr>
        <p:txBody>
          <a:bodyPr wrap="none">
            <a:spAutoFit/>
          </a:bodyPr>
          <a:lstStyle/>
          <a:p>
            <a:r>
              <a:rPr lang="en-US" sz="1600"/>
              <a:t>Poly</a:t>
            </a:r>
          </a:p>
          <a:p>
            <a:r>
              <a:rPr lang="en-US" sz="1600"/>
              <a:t>Oxide</a:t>
            </a:r>
            <a:endParaRPr lang="en-US"/>
          </a:p>
        </p:txBody>
      </p:sp>
      <p:sp>
        <p:nvSpPr>
          <p:cNvPr id="20" name="Rectangle 19"/>
          <p:cNvSpPr/>
          <p:nvPr/>
        </p:nvSpPr>
        <p:spPr>
          <a:xfrm>
            <a:off x="2724150" y="3762375"/>
            <a:ext cx="623888"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979863" y="3763963"/>
            <a:ext cx="630237"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5343525" y="3760788"/>
            <a:ext cx="623888" cy="144462"/>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6610350" y="3762375"/>
            <a:ext cx="631825"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746" name="TextBox 49"/>
          <p:cNvSpPr txBox="1">
            <a:spLocks noChangeArrowheads="1"/>
          </p:cNvSpPr>
          <p:nvPr/>
        </p:nvSpPr>
        <p:spPr bwMode="auto">
          <a:xfrm>
            <a:off x="4697413" y="3744913"/>
            <a:ext cx="574675" cy="338137"/>
          </a:xfrm>
          <a:prstGeom prst="rect">
            <a:avLst/>
          </a:prstGeom>
          <a:noFill/>
          <a:ln w="9525">
            <a:noFill/>
            <a:miter lim="800000"/>
            <a:headEnd/>
            <a:tailEnd/>
          </a:ln>
        </p:spPr>
        <p:txBody>
          <a:bodyPr>
            <a:spAutoFit/>
          </a:bodyPr>
          <a:lstStyle/>
          <a:p>
            <a:r>
              <a:rPr lang="en-US" sz="1600">
                <a:solidFill>
                  <a:srgbClr val="000000"/>
                </a:solidFill>
                <a:latin typeface="Arial Narrow" pitchFamily="34" charset="0"/>
              </a:rPr>
              <a:t>STI</a:t>
            </a:r>
          </a:p>
        </p:txBody>
      </p:sp>
      <p:sp>
        <p:nvSpPr>
          <p:cNvPr id="158747" name="Line 26"/>
          <p:cNvSpPr>
            <a:spLocks noChangeShapeType="1"/>
          </p:cNvSpPr>
          <p:nvPr/>
        </p:nvSpPr>
        <p:spPr bwMode="auto">
          <a:xfrm>
            <a:off x="2028825" y="3495675"/>
            <a:ext cx="704850" cy="161925"/>
          </a:xfrm>
          <a:prstGeom prst="line">
            <a:avLst/>
          </a:prstGeom>
          <a:noFill/>
          <a:ln w="9525">
            <a:solidFill>
              <a:schemeClr val="tx1"/>
            </a:solidFill>
            <a:round/>
            <a:headEnd/>
            <a:tailEnd type="triangle" w="med" len="med"/>
          </a:ln>
        </p:spPr>
        <p:txBody>
          <a:bodyPr/>
          <a:lstStyle/>
          <a:p>
            <a:endParaRPr lang="en-US"/>
          </a:p>
        </p:txBody>
      </p:sp>
      <p:sp>
        <p:nvSpPr>
          <p:cNvPr id="158748" name="Rectangle 27" descr="Light vertical"/>
          <p:cNvSpPr>
            <a:spLocks noChangeArrowheads="1"/>
          </p:cNvSpPr>
          <p:nvPr/>
        </p:nvSpPr>
        <p:spPr bwMode="auto">
          <a:xfrm>
            <a:off x="2682875" y="4832350"/>
            <a:ext cx="4511675" cy="292100"/>
          </a:xfrm>
          <a:prstGeom prst="rect">
            <a:avLst/>
          </a:prstGeom>
          <a:pattFill prst="ltVert">
            <a:fgClr>
              <a:schemeClr val="bg2"/>
            </a:fgClr>
            <a:bgClr>
              <a:schemeClr val="bg1"/>
            </a:bgClr>
          </a:pattFill>
          <a:ln w="9525">
            <a:solidFill>
              <a:schemeClr val="tx1"/>
            </a:solidFill>
            <a:miter lim="800000"/>
            <a:headEnd/>
            <a:tailEnd/>
          </a:ln>
        </p:spPr>
        <p:txBody>
          <a:bodyPr wrap="none" anchor="ctr"/>
          <a:lstStyle/>
          <a:p>
            <a:endParaRPr lang="en-US"/>
          </a:p>
        </p:txBody>
      </p:sp>
      <p:cxnSp>
        <p:nvCxnSpPr>
          <p:cNvPr id="158749" name="Straight Arrow Connector 18"/>
          <p:cNvCxnSpPr>
            <a:cxnSpLocks noChangeShapeType="1"/>
          </p:cNvCxnSpPr>
          <p:nvPr/>
        </p:nvCxnSpPr>
        <p:spPr bwMode="auto">
          <a:xfrm flipH="1" flipV="1">
            <a:off x="7219950" y="4138613"/>
            <a:ext cx="136525" cy="209550"/>
          </a:xfrm>
          <a:prstGeom prst="straightConnector1">
            <a:avLst/>
          </a:prstGeom>
          <a:noFill/>
          <a:ln w="9525" algn="ctr">
            <a:solidFill>
              <a:schemeClr val="tx1"/>
            </a:solidFill>
            <a:round/>
            <a:headEnd/>
            <a:tailEnd type="arrow" w="med" len="med"/>
          </a:ln>
        </p:spPr>
      </p:cxnSp>
      <p:sp>
        <p:nvSpPr>
          <p:cNvPr id="158750" name="Rectangle 32"/>
          <p:cNvSpPr>
            <a:spLocks noChangeArrowheads="1"/>
          </p:cNvSpPr>
          <p:nvPr/>
        </p:nvSpPr>
        <p:spPr bwMode="auto">
          <a:xfrm>
            <a:off x="7413625" y="4303713"/>
            <a:ext cx="457200" cy="339725"/>
          </a:xfrm>
          <a:prstGeom prst="rect">
            <a:avLst/>
          </a:prstGeom>
          <a:noFill/>
          <a:ln w="9525">
            <a:noFill/>
            <a:miter lim="800000"/>
            <a:headEnd/>
            <a:tailEnd/>
          </a:ln>
        </p:spPr>
        <p:txBody>
          <a:bodyPr wrap="none">
            <a:spAutoFit/>
          </a:bodyPr>
          <a:lstStyle/>
          <a:p>
            <a:r>
              <a:rPr lang="en-US" sz="1600"/>
              <a:t>epi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E465AE27-F240-4FAF-A818-5DC3E91925B9}" type="slidenum">
              <a:rPr lang="en-US" sz="1000">
                <a:latin typeface="+mj-lt"/>
                <a:cs typeface="Arial" pitchFamily="34" charset="0"/>
              </a:rPr>
              <a:pPr algn="r">
                <a:spcBef>
                  <a:spcPct val="20000"/>
                </a:spcBef>
                <a:buFont typeface="Wingdings" pitchFamily="2" charset="2"/>
                <a:buNone/>
                <a:defRPr/>
              </a:pPr>
              <a:t>17</a:t>
            </a:fld>
            <a:endParaRPr lang="en-US" sz="1000">
              <a:latin typeface="+mj-lt"/>
              <a:cs typeface="Arial" pitchFamily="34" charset="0"/>
            </a:endParaRPr>
          </a:p>
        </p:txBody>
      </p:sp>
      <p:sp>
        <p:nvSpPr>
          <p:cNvPr id="4" name="Rectangle 3"/>
          <p:cNvSpPr>
            <a:spLocks noChangeArrowheads="1"/>
          </p:cNvSpPr>
          <p:nvPr/>
        </p:nvSpPr>
        <p:spPr bwMode="auto">
          <a:xfrm flipV="1">
            <a:off x="3124200" y="3714750"/>
            <a:ext cx="4527550" cy="2786063"/>
          </a:xfrm>
          <a:prstGeom prst="rect">
            <a:avLst/>
          </a:prstGeom>
          <a:gradFill rotWithShape="0">
            <a:gsLst>
              <a:gs pos="0">
                <a:srgbClr val="9E9E9E"/>
              </a:gs>
              <a:gs pos="50000">
                <a:srgbClr val="C4C4C4"/>
              </a:gs>
              <a:gs pos="100000">
                <a:srgbClr val="E3E3E3"/>
              </a:gs>
            </a:gsLst>
            <a:lin ang="162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9" name="Trapezoid 8"/>
          <p:cNvSpPr/>
          <p:nvPr/>
        </p:nvSpPr>
        <p:spPr>
          <a:xfrm rot="10800000">
            <a:off x="5029200" y="3630613"/>
            <a:ext cx="719138" cy="500062"/>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eft Brace 9"/>
          <p:cNvSpPr/>
          <p:nvPr/>
        </p:nvSpPr>
        <p:spPr>
          <a:xfrm>
            <a:off x="2640013" y="3714750"/>
            <a:ext cx="171450" cy="28114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0774" name="TextBox 5"/>
          <p:cNvSpPr txBox="1">
            <a:spLocks noChangeArrowheads="1"/>
          </p:cNvSpPr>
          <p:nvPr/>
        </p:nvSpPr>
        <p:spPr bwMode="auto">
          <a:xfrm>
            <a:off x="230188" y="4468813"/>
            <a:ext cx="2457450" cy="369887"/>
          </a:xfrm>
          <a:prstGeom prst="rect">
            <a:avLst/>
          </a:prstGeom>
          <a:noFill/>
          <a:ln w="9525">
            <a:noFill/>
            <a:miter lim="800000"/>
            <a:headEnd/>
            <a:tailEnd/>
          </a:ln>
        </p:spPr>
        <p:txBody>
          <a:bodyPr wrap="none">
            <a:spAutoFit/>
          </a:bodyPr>
          <a:lstStyle/>
          <a:p>
            <a:r>
              <a:rPr lang="en-US"/>
              <a:t>~700µm Donor Wafer</a:t>
            </a:r>
          </a:p>
        </p:txBody>
      </p:sp>
      <p:sp>
        <p:nvSpPr>
          <p:cNvPr id="160775" name="TextBox 14"/>
          <p:cNvSpPr txBox="1">
            <a:spLocks noChangeArrowheads="1"/>
          </p:cNvSpPr>
          <p:nvPr/>
        </p:nvSpPr>
        <p:spPr bwMode="auto">
          <a:xfrm>
            <a:off x="6375400" y="5178425"/>
            <a:ext cx="1011238" cy="368300"/>
          </a:xfrm>
          <a:prstGeom prst="rect">
            <a:avLst/>
          </a:prstGeom>
          <a:noFill/>
          <a:ln w="9525">
            <a:noFill/>
            <a:miter lim="800000"/>
            <a:headEnd/>
            <a:tailEnd/>
          </a:ln>
        </p:spPr>
        <p:txBody>
          <a:bodyPr>
            <a:spAutoFit/>
          </a:bodyPr>
          <a:lstStyle/>
          <a:p>
            <a:r>
              <a:rPr lang="en-US" b="1"/>
              <a:t>Silicon</a:t>
            </a:r>
          </a:p>
        </p:txBody>
      </p:sp>
      <p:sp>
        <p:nvSpPr>
          <p:cNvPr id="160776" name="Title 1"/>
          <p:cNvSpPr txBox="1">
            <a:spLocks/>
          </p:cNvSpPr>
          <p:nvPr/>
        </p:nvSpPr>
        <p:spPr bwMode="auto">
          <a:xfrm>
            <a:off x="419100" y="274638"/>
            <a:ext cx="8724900" cy="1143000"/>
          </a:xfrm>
          <a:prstGeom prst="rect">
            <a:avLst/>
          </a:prstGeom>
          <a:noFill/>
          <a:ln w="9525">
            <a:noFill/>
            <a:miter lim="800000"/>
            <a:headEnd/>
            <a:tailEnd/>
          </a:ln>
        </p:spPr>
        <p:txBody>
          <a:bodyPr anchor="ctr"/>
          <a:lstStyle/>
          <a:p>
            <a:r>
              <a:rPr lang="en-US" sz="3200" b="1">
                <a:solidFill>
                  <a:srgbClr val="0073AE"/>
                </a:solidFill>
              </a:rPr>
              <a:t>Bond to a ELTRAN carrier-wafer</a:t>
            </a:r>
          </a:p>
        </p:txBody>
      </p:sp>
      <p:sp>
        <p:nvSpPr>
          <p:cNvPr id="18" name="Rectangle 17"/>
          <p:cNvSpPr>
            <a:spLocks noChangeArrowheads="1"/>
          </p:cNvSpPr>
          <p:nvPr/>
        </p:nvSpPr>
        <p:spPr bwMode="auto">
          <a:xfrm>
            <a:off x="3133725" y="3333750"/>
            <a:ext cx="4525963"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chemeClr val="lt1"/>
              </a:solidFill>
              <a:latin typeface="+mn-lt"/>
              <a:cs typeface="+mn-cs"/>
            </a:endParaRPr>
          </a:p>
        </p:txBody>
      </p:sp>
      <p:sp>
        <p:nvSpPr>
          <p:cNvPr id="12" name="Rectangle 11"/>
          <p:cNvSpPr/>
          <p:nvPr/>
        </p:nvSpPr>
        <p:spPr>
          <a:xfrm>
            <a:off x="3124200" y="1658938"/>
            <a:ext cx="4540250" cy="16462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Left Brace 27"/>
          <p:cNvSpPr/>
          <p:nvPr/>
        </p:nvSpPr>
        <p:spPr>
          <a:xfrm>
            <a:off x="2840038" y="1684338"/>
            <a:ext cx="95250" cy="16303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0780" name="TextBox 5"/>
          <p:cNvSpPr txBox="1">
            <a:spLocks noChangeArrowheads="1"/>
          </p:cNvSpPr>
          <p:nvPr/>
        </p:nvSpPr>
        <p:spPr bwMode="auto">
          <a:xfrm>
            <a:off x="477838" y="2314575"/>
            <a:ext cx="2470150" cy="369888"/>
          </a:xfrm>
          <a:prstGeom prst="rect">
            <a:avLst/>
          </a:prstGeom>
          <a:noFill/>
          <a:ln w="9525">
            <a:noFill/>
            <a:miter lim="800000"/>
            <a:headEnd/>
            <a:tailEnd/>
          </a:ln>
        </p:spPr>
        <p:txBody>
          <a:bodyPr wrap="none">
            <a:spAutoFit/>
          </a:bodyPr>
          <a:lstStyle/>
          <a:p>
            <a:r>
              <a:rPr lang="en-US"/>
              <a:t>~700µm Carrier Wafer</a:t>
            </a:r>
          </a:p>
        </p:txBody>
      </p:sp>
      <p:sp>
        <p:nvSpPr>
          <p:cNvPr id="30" name="Rectangle 29"/>
          <p:cNvSpPr/>
          <p:nvPr/>
        </p:nvSpPr>
        <p:spPr>
          <a:xfrm>
            <a:off x="3133725" y="3703638"/>
            <a:ext cx="623888"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4389438" y="3705225"/>
            <a:ext cx="630237"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5753100" y="37020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7019925" y="3703638"/>
            <a:ext cx="631825" cy="144462"/>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785" name="Text Box 166"/>
          <p:cNvSpPr txBox="1">
            <a:spLocks noChangeArrowheads="1"/>
          </p:cNvSpPr>
          <p:nvPr/>
        </p:nvSpPr>
        <p:spPr bwMode="auto">
          <a:xfrm>
            <a:off x="3730625" y="3557588"/>
            <a:ext cx="650875" cy="14446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60786" name="Text Box 166"/>
          <p:cNvSpPr txBox="1">
            <a:spLocks noChangeArrowheads="1"/>
          </p:cNvSpPr>
          <p:nvPr/>
        </p:nvSpPr>
        <p:spPr bwMode="auto">
          <a:xfrm>
            <a:off x="6380163" y="3559175"/>
            <a:ext cx="623887" cy="14287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60787" name="Text Box 166"/>
          <p:cNvSpPr txBox="1">
            <a:spLocks noChangeArrowheads="1"/>
          </p:cNvSpPr>
          <p:nvPr/>
        </p:nvSpPr>
        <p:spPr bwMode="auto">
          <a:xfrm>
            <a:off x="3730625" y="3411538"/>
            <a:ext cx="658813" cy="14605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60788" name="Text Box 166"/>
          <p:cNvSpPr txBox="1">
            <a:spLocks noChangeArrowheads="1"/>
          </p:cNvSpPr>
          <p:nvPr/>
        </p:nvSpPr>
        <p:spPr bwMode="auto">
          <a:xfrm>
            <a:off x="6375400" y="3419475"/>
            <a:ext cx="639763" cy="14287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7" name="Rectangle 36"/>
          <p:cNvSpPr/>
          <p:nvPr/>
        </p:nvSpPr>
        <p:spPr>
          <a:xfrm>
            <a:off x="3114675" y="3419475"/>
            <a:ext cx="61277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4395788" y="3413125"/>
            <a:ext cx="1992312"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7019925" y="3413125"/>
            <a:ext cx="641350"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792" name="TextBox 49"/>
          <p:cNvSpPr txBox="1">
            <a:spLocks noChangeArrowheads="1"/>
          </p:cNvSpPr>
          <p:nvPr/>
        </p:nvSpPr>
        <p:spPr bwMode="auto">
          <a:xfrm>
            <a:off x="5126038" y="3668713"/>
            <a:ext cx="574675" cy="338137"/>
          </a:xfrm>
          <a:prstGeom prst="rect">
            <a:avLst/>
          </a:prstGeom>
          <a:noFill/>
          <a:ln w="9525">
            <a:noFill/>
            <a:miter lim="800000"/>
            <a:headEnd/>
            <a:tailEnd/>
          </a:ln>
        </p:spPr>
        <p:txBody>
          <a:bodyPr>
            <a:spAutoFit/>
          </a:bodyPr>
          <a:lstStyle/>
          <a:p>
            <a:r>
              <a:rPr lang="en-US" sz="1600">
                <a:solidFill>
                  <a:srgbClr val="000000"/>
                </a:solidFill>
                <a:latin typeface="Arial Narrow" pitchFamily="34" charset="0"/>
              </a:rPr>
              <a:t>STI</a:t>
            </a:r>
          </a:p>
        </p:txBody>
      </p:sp>
      <p:sp>
        <p:nvSpPr>
          <p:cNvPr id="160793" name="Text Box 29"/>
          <p:cNvSpPr txBox="1">
            <a:spLocks noChangeArrowheads="1"/>
          </p:cNvSpPr>
          <p:nvPr/>
        </p:nvSpPr>
        <p:spPr bwMode="auto">
          <a:xfrm>
            <a:off x="7889875" y="3109913"/>
            <a:ext cx="1081088" cy="825500"/>
          </a:xfrm>
          <a:prstGeom prst="rect">
            <a:avLst/>
          </a:prstGeom>
          <a:noFill/>
          <a:ln w="9525">
            <a:noFill/>
            <a:miter lim="800000"/>
            <a:headEnd/>
            <a:tailEnd/>
          </a:ln>
        </p:spPr>
        <p:txBody>
          <a:bodyPr>
            <a:spAutoFit/>
          </a:bodyPr>
          <a:lstStyle/>
          <a:p>
            <a:r>
              <a:rPr lang="en-US" sz="1600"/>
              <a:t>oxide to oxide bond</a:t>
            </a:r>
          </a:p>
        </p:txBody>
      </p:sp>
      <p:sp>
        <p:nvSpPr>
          <p:cNvPr id="160794" name="Line 30"/>
          <p:cNvSpPr>
            <a:spLocks noChangeShapeType="1"/>
          </p:cNvSpPr>
          <p:nvPr/>
        </p:nvSpPr>
        <p:spPr bwMode="auto">
          <a:xfrm flipH="1">
            <a:off x="7739063" y="3233738"/>
            <a:ext cx="177800" cy="68262"/>
          </a:xfrm>
          <a:prstGeom prst="line">
            <a:avLst/>
          </a:prstGeom>
          <a:noFill/>
          <a:ln w="9525">
            <a:solidFill>
              <a:schemeClr val="tx1"/>
            </a:solidFill>
            <a:round/>
            <a:headEnd/>
            <a:tailEnd type="triangle" w="med" len="med"/>
          </a:ln>
        </p:spPr>
        <p:txBody>
          <a:bodyPr/>
          <a:lstStyle/>
          <a:p>
            <a:endParaRPr lang="en-US"/>
          </a:p>
        </p:txBody>
      </p:sp>
      <p:sp>
        <p:nvSpPr>
          <p:cNvPr id="2" name="Rectangle 17"/>
          <p:cNvSpPr>
            <a:spLocks noChangeArrowheads="1"/>
          </p:cNvSpPr>
          <p:nvPr/>
        </p:nvSpPr>
        <p:spPr bwMode="auto">
          <a:xfrm>
            <a:off x="3124200" y="3209925"/>
            <a:ext cx="4525963"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chemeClr val="lt1"/>
              </a:solidFill>
              <a:latin typeface="+mn-lt"/>
              <a:cs typeface="+mn-cs"/>
            </a:endParaRPr>
          </a:p>
        </p:txBody>
      </p:sp>
      <p:sp>
        <p:nvSpPr>
          <p:cNvPr id="160797" name="Rectangle 32" descr="Light vertical"/>
          <p:cNvSpPr>
            <a:spLocks noChangeArrowheads="1"/>
          </p:cNvSpPr>
          <p:nvPr/>
        </p:nvSpPr>
        <p:spPr bwMode="auto">
          <a:xfrm>
            <a:off x="3123852" y="4816475"/>
            <a:ext cx="4527550" cy="276225"/>
          </a:xfrm>
          <a:prstGeom prst="rect">
            <a:avLst/>
          </a:prstGeom>
          <a:pattFill prst="ltVert">
            <a:fgClr>
              <a:schemeClr val="bg2"/>
            </a:fgClr>
            <a:bgClr>
              <a:schemeClr val="bg1"/>
            </a:bgClr>
          </a:pattFill>
          <a:ln w="9525">
            <a:solidFill>
              <a:schemeClr val="tx1"/>
            </a:solidFill>
            <a:miter lim="800000"/>
            <a:headEnd/>
            <a:tailEnd/>
          </a:ln>
        </p:spPr>
        <p:txBody>
          <a:bodyPr wrap="none" anchor="ctr"/>
          <a:lstStyle/>
          <a:p>
            <a:endParaRPr lang="en-US"/>
          </a:p>
        </p:txBody>
      </p:sp>
      <p:sp>
        <p:nvSpPr>
          <p:cNvPr id="160798" name="Rectangle 33" descr="Dark vertical"/>
          <p:cNvSpPr>
            <a:spLocks noChangeArrowheads="1"/>
          </p:cNvSpPr>
          <p:nvPr/>
        </p:nvSpPr>
        <p:spPr bwMode="auto">
          <a:xfrm>
            <a:off x="3118024" y="2882900"/>
            <a:ext cx="4527550" cy="276225"/>
          </a:xfrm>
          <a:prstGeom prst="rect">
            <a:avLst/>
          </a:prstGeom>
          <a:pattFill prst="dkVert">
            <a:fgClr>
              <a:schemeClr val="bg2"/>
            </a:fgClr>
            <a:bgClr>
              <a:schemeClr val="bg1"/>
            </a:bgClr>
          </a:pattFill>
          <a:ln w="9525">
            <a:solidFill>
              <a:schemeClr val="tx1"/>
            </a:solidFill>
            <a:miter lim="800000"/>
            <a:headEnd/>
            <a:tailEnd/>
          </a:ln>
        </p:spPr>
        <p:txBody>
          <a:bodyPr wrap="none" anchor="ctr"/>
          <a:lstStyle/>
          <a:p>
            <a:endParaRPr lang="en-US"/>
          </a:p>
        </p:txBody>
      </p:sp>
      <p:sp>
        <p:nvSpPr>
          <p:cNvPr id="160799" name="Line 30"/>
          <p:cNvSpPr>
            <a:spLocks noChangeShapeType="1"/>
          </p:cNvSpPr>
          <p:nvPr/>
        </p:nvSpPr>
        <p:spPr bwMode="auto">
          <a:xfrm flipH="1">
            <a:off x="7700963" y="2865438"/>
            <a:ext cx="177800" cy="68262"/>
          </a:xfrm>
          <a:prstGeom prst="line">
            <a:avLst/>
          </a:prstGeom>
          <a:noFill/>
          <a:ln w="9525">
            <a:solidFill>
              <a:schemeClr val="tx1"/>
            </a:solidFill>
            <a:round/>
            <a:headEnd/>
            <a:tailEnd type="triangle" w="med" len="med"/>
          </a:ln>
        </p:spPr>
        <p:txBody>
          <a:bodyPr/>
          <a:lstStyle/>
          <a:p>
            <a:endParaRPr lang="en-US"/>
          </a:p>
        </p:txBody>
      </p:sp>
      <p:sp>
        <p:nvSpPr>
          <p:cNvPr id="160800" name="Rectangle 35"/>
          <p:cNvSpPr>
            <a:spLocks noChangeArrowheads="1"/>
          </p:cNvSpPr>
          <p:nvPr/>
        </p:nvSpPr>
        <p:spPr bwMode="auto">
          <a:xfrm>
            <a:off x="7702550" y="2503488"/>
            <a:ext cx="1441450" cy="366712"/>
          </a:xfrm>
          <a:prstGeom prst="rect">
            <a:avLst/>
          </a:prstGeom>
          <a:noFill/>
          <a:ln w="9525">
            <a:noFill/>
            <a:miter lim="800000"/>
            <a:headEnd/>
            <a:tailEnd/>
          </a:ln>
        </p:spPr>
        <p:txBody>
          <a:bodyPr wrap="none">
            <a:spAutoFit/>
          </a:bodyPr>
          <a:lstStyle/>
          <a:p>
            <a:r>
              <a:rPr lang="en-US"/>
              <a:t>porous layer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42B71BF1-2955-40B7-80E0-02049FCFD39A}" type="slidenum">
              <a:rPr lang="en-US" sz="1000">
                <a:latin typeface="+mj-lt"/>
                <a:cs typeface="Arial" pitchFamily="34" charset="0"/>
              </a:rPr>
              <a:pPr algn="r">
                <a:spcBef>
                  <a:spcPct val="20000"/>
                </a:spcBef>
                <a:buFont typeface="Wingdings" pitchFamily="2" charset="2"/>
                <a:buNone/>
                <a:defRPr/>
              </a:pPr>
              <a:t>18</a:t>
            </a:fld>
            <a:endParaRPr lang="en-US" sz="1000">
              <a:latin typeface="+mj-lt"/>
              <a:cs typeface="Arial" pitchFamily="34" charset="0"/>
            </a:endParaRPr>
          </a:p>
        </p:txBody>
      </p:sp>
      <p:sp>
        <p:nvSpPr>
          <p:cNvPr id="4" name="Rectangle 3"/>
          <p:cNvSpPr>
            <a:spLocks noChangeArrowheads="1"/>
          </p:cNvSpPr>
          <p:nvPr/>
        </p:nvSpPr>
        <p:spPr bwMode="auto">
          <a:xfrm flipV="1">
            <a:off x="3124200" y="3714750"/>
            <a:ext cx="4527550" cy="957263"/>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9" name="Trapezoid 8"/>
          <p:cNvSpPr/>
          <p:nvPr/>
        </p:nvSpPr>
        <p:spPr>
          <a:xfrm rot="10800000">
            <a:off x="5029200" y="3702050"/>
            <a:ext cx="719138" cy="342900"/>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eft Brace 9"/>
          <p:cNvSpPr/>
          <p:nvPr/>
        </p:nvSpPr>
        <p:spPr>
          <a:xfrm>
            <a:off x="2640013" y="4894263"/>
            <a:ext cx="180975" cy="16446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2822" name="TextBox 5"/>
          <p:cNvSpPr txBox="1">
            <a:spLocks noChangeArrowheads="1"/>
          </p:cNvSpPr>
          <p:nvPr/>
        </p:nvSpPr>
        <p:spPr bwMode="auto">
          <a:xfrm>
            <a:off x="230188" y="5360988"/>
            <a:ext cx="2457450" cy="369887"/>
          </a:xfrm>
          <a:prstGeom prst="rect">
            <a:avLst/>
          </a:prstGeom>
          <a:noFill/>
          <a:ln w="9525">
            <a:noFill/>
            <a:miter lim="800000"/>
            <a:headEnd/>
            <a:tailEnd/>
          </a:ln>
        </p:spPr>
        <p:txBody>
          <a:bodyPr wrap="none">
            <a:spAutoFit/>
          </a:bodyPr>
          <a:lstStyle/>
          <a:p>
            <a:r>
              <a:rPr lang="en-US"/>
              <a:t>~700µm Donor Wafer</a:t>
            </a:r>
          </a:p>
        </p:txBody>
      </p:sp>
      <p:sp>
        <p:nvSpPr>
          <p:cNvPr id="162823" name="Title 1"/>
          <p:cNvSpPr txBox="1">
            <a:spLocks/>
          </p:cNvSpPr>
          <p:nvPr/>
        </p:nvSpPr>
        <p:spPr bwMode="auto">
          <a:xfrm>
            <a:off x="477838" y="274638"/>
            <a:ext cx="8666162" cy="1143000"/>
          </a:xfrm>
          <a:prstGeom prst="rect">
            <a:avLst/>
          </a:prstGeom>
          <a:noFill/>
          <a:ln w="9525">
            <a:noFill/>
            <a:miter lim="800000"/>
            <a:headEnd/>
            <a:tailEnd/>
          </a:ln>
        </p:spPr>
        <p:txBody>
          <a:bodyPr anchor="ctr"/>
          <a:lstStyle/>
          <a:p>
            <a:r>
              <a:rPr lang="en-US" sz="3200" b="1">
                <a:solidFill>
                  <a:srgbClr val="0073AE"/>
                </a:solidFill>
              </a:rPr>
              <a:t>‘Cut’ Donor Wafer off</a:t>
            </a:r>
          </a:p>
        </p:txBody>
      </p:sp>
      <p:sp>
        <p:nvSpPr>
          <p:cNvPr id="18" name="Rectangle 17"/>
          <p:cNvSpPr>
            <a:spLocks noChangeArrowheads="1"/>
          </p:cNvSpPr>
          <p:nvPr/>
        </p:nvSpPr>
        <p:spPr bwMode="auto">
          <a:xfrm>
            <a:off x="3133725" y="3314700"/>
            <a:ext cx="4525963"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chemeClr val="lt1"/>
              </a:solidFill>
              <a:latin typeface="+mn-lt"/>
              <a:cs typeface="+mn-cs"/>
            </a:endParaRPr>
          </a:p>
        </p:txBody>
      </p:sp>
      <p:cxnSp>
        <p:nvCxnSpPr>
          <p:cNvPr id="19" name="Straight Connector 18"/>
          <p:cNvCxnSpPr/>
          <p:nvPr/>
        </p:nvCxnSpPr>
        <p:spPr>
          <a:xfrm>
            <a:off x="3133725" y="4614863"/>
            <a:ext cx="4506913"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4200" y="1658938"/>
            <a:ext cx="4540250" cy="16462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Left Brace 27"/>
          <p:cNvSpPr/>
          <p:nvPr/>
        </p:nvSpPr>
        <p:spPr>
          <a:xfrm>
            <a:off x="2840038" y="1684338"/>
            <a:ext cx="95250" cy="16303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2828" name="TextBox 5"/>
          <p:cNvSpPr txBox="1">
            <a:spLocks noChangeArrowheads="1"/>
          </p:cNvSpPr>
          <p:nvPr/>
        </p:nvSpPr>
        <p:spPr bwMode="auto">
          <a:xfrm>
            <a:off x="477838" y="2314575"/>
            <a:ext cx="2470150" cy="369888"/>
          </a:xfrm>
          <a:prstGeom prst="rect">
            <a:avLst/>
          </a:prstGeom>
          <a:noFill/>
          <a:ln w="9525">
            <a:noFill/>
            <a:miter lim="800000"/>
            <a:headEnd/>
            <a:tailEnd/>
          </a:ln>
        </p:spPr>
        <p:txBody>
          <a:bodyPr wrap="none">
            <a:spAutoFit/>
          </a:bodyPr>
          <a:lstStyle/>
          <a:p>
            <a:r>
              <a:rPr lang="en-US"/>
              <a:t>~700µm Carrier Wafer</a:t>
            </a:r>
          </a:p>
        </p:txBody>
      </p:sp>
      <p:sp>
        <p:nvSpPr>
          <p:cNvPr id="30" name="Rectangle 29"/>
          <p:cNvSpPr>
            <a:spLocks noChangeArrowheads="1"/>
          </p:cNvSpPr>
          <p:nvPr/>
        </p:nvSpPr>
        <p:spPr bwMode="auto">
          <a:xfrm flipV="1">
            <a:off x="3127375" y="5208588"/>
            <a:ext cx="4527550" cy="1392237"/>
          </a:xfrm>
          <a:prstGeom prst="rect">
            <a:avLst/>
          </a:prstGeom>
          <a:gradFill rotWithShape="0">
            <a:gsLst>
              <a:gs pos="0">
                <a:srgbClr val="9E9E9E"/>
              </a:gs>
              <a:gs pos="50000">
                <a:srgbClr val="C4C4C4"/>
              </a:gs>
              <a:gs pos="100000">
                <a:srgbClr val="E3E3E3"/>
              </a:gs>
            </a:gsLst>
            <a:lin ang="16200000" scaled="1"/>
          </a:gradFill>
          <a:ln w="12700" algn="ctr">
            <a:solidFill>
              <a:schemeClr val="bg2">
                <a:lumMod val="50000"/>
              </a:schemeClr>
            </a:solid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cxnSp>
        <p:nvCxnSpPr>
          <p:cNvPr id="38" name="Straight Arrow Connector 37"/>
          <p:cNvCxnSpPr/>
          <p:nvPr/>
        </p:nvCxnSpPr>
        <p:spPr>
          <a:xfrm>
            <a:off x="7897813" y="5116513"/>
            <a:ext cx="0" cy="78581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133725" y="3703638"/>
            <a:ext cx="623888"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4389438" y="3705225"/>
            <a:ext cx="630237"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5753100" y="37020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7019925" y="3703638"/>
            <a:ext cx="631825" cy="144462"/>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Left Brace 42"/>
          <p:cNvSpPr/>
          <p:nvPr/>
        </p:nvSpPr>
        <p:spPr>
          <a:xfrm>
            <a:off x="2867025" y="3425825"/>
            <a:ext cx="95250" cy="9826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2836" name="TextBox 5"/>
          <p:cNvSpPr txBox="1">
            <a:spLocks noChangeArrowheads="1"/>
          </p:cNvSpPr>
          <p:nvPr/>
        </p:nvSpPr>
        <p:spPr bwMode="auto">
          <a:xfrm>
            <a:off x="0" y="3641725"/>
            <a:ext cx="2963863" cy="641350"/>
          </a:xfrm>
          <a:prstGeom prst="rect">
            <a:avLst/>
          </a:prstGeom>
          <a:noFill/>
          <a:ln w="9525">
            <a:noFill/>
            <a:miter lim="800000"/>
            <a:headEnd/>
            <a:tailEnd/>
          </a:ln>
        </p:spPr>
        <p:txBody>
          <a:bodyPr>
            <a:spAutoFit/>
          </a:bodyPr>
          <a:lstStyle/>
          <a:p>
            <a:pPr algn="ctr"/>
            <a:r>
              <a:rPr lang="en-US"/>
              <a:t>Transferred ~100nm Layer</a:t>
            </a:r>
          </a:p>
          <a:p>
            <a:pPr algn="ctr"/>
            <a:r>
              <a:rPr lang="en-US"/>
              <a:t>- Stratum 3</a:t>
            </a:r>
          </a:p>
        </p:txBody>
      </p:sp>
      <p:sp>
        <p:nvSpPr>
          <p:cNvPr id="162837" name="TextBox 14"/>
          <p:cNvSpPr txBox="1">
            <a:spLocks noChangeArrowheads="1"/>
          </p:cNvSpPr>
          <p:nvPr/>
        </p:nvSpPr>
        <p:spPr bwMode="auto">
          <a:xfrm>
            <a:off x="6653213" y="5718175"/>
            <a:ext cx="1011237" cy="368300"/>
          </a:xfrm>
          <a:prstGeom prst="rect">
            <a:avLst/>
          </a:prstGeom>
          <a:noFill/>
          <a:ln w="9525">
            <a:noFill/>
            <a:miter lim="800000"/>
            <a:headEnd/>
            <a:tailEnd/>
          </a:ln>
        </p:spPr>
        <p:txBody>
          <a:bodyPr>
            <a:spAutoFit/>
          </a:bodyPr>
          <a:lstStyle/>
          <a:p>
            <a:r>
              <a:rPr lang="en-US" b="1"/>
              <a:t>Silicon</a:t>
            </a:r>
          </a:p>
        </p:txBody>
      </p:sp>
      <p:sp>
        <p:nvSpPr>
          <p:cNvPr id="162838" name="TextBox 14"/>
          <p:cNvSpPr txBox="1">
            <a:spLocks noChangeArrowheads="1"/>
          </p:cNvSpPr>
          <p:nvPr/>
        </p:nvSpPr>
        <p:spPr bwMode="auto">
          <a:xfrm>
            <a:off x="6748463" y="4286250"/>
            <a:ext cx="1011237" cy="368300"/>
          </a:xfrm>
          <a:prstGeom prst="rect">
            <a:avLst/>
          </a:prstGeom>
          <a:noFill/>
          <a:ln w="9525">
            <a:noFill/>
            <a:miter lim="800000"/>
            <a:headEnd/>
            <a:tailEnd/>
          </a:ln>
        </p:spPr>
        <p:txBody>
          <a:bodyPr>
            <a:spAutoFit/>
          </a:bodyPr>
          <a:lstStyle/>
          <a:p>
            <a:r>
              <a:rPr lang="en-US" b="1"/>
              <a:t>Silicon</a:t>
            </a:r>
          </a:p>
        </p:txBody>
      </p:sp>
      <p:sp>
        <p:nvSpPr>
          <p:cNvPr id="162839" name="Text Box 166"/>
          <p:cNvSpPr txBox="1">
            <a:spLocks noChangeArrowheads="1"/>
          </p:cNvSpPr>
          <p:nvPr/>
        </p:nvSpPr>
        <p:spPr bwMode="auto">
          <a:xfrm>
            <a:off x="3730625" y="3557588"/>
            <a:ext cx="650875" cy="14446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62840" name="Text Box 166"/>
          <p:cNvSpPr txBox="1">
            <a:spLocks noChangeArrowheads="1"/>
          </p:cNvSpPr>
          <p:nvPr/>
        </p:nvSpPr>
        <p:spPr bwMode="auto">
          <a:xfrm>
            <a:off x="6380163" y="3559175"/>
            <a:ext cx="623887" cy="14287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62841" name="Text Box 166"/>
          <p:cNvSpPr txBox="1">
            <a:spLocks noChangeArrowheads="1"/>
          </p:cNvSpPr>
          <p:nvPr/>
        </p:nvSpPr>
        <p:spPr bwMode="auto">
          <a:xfrm>
            <a:off x="3730625" y="3411538"/>
            <a:ext cx="658813" cy="14605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62842" name="Text Box 166"/>
          <p:cNvSpPr txBox="1">
            <a:spLocks noChangeArrowheads="1"/>
          </p:cNvSpPr>
          <p:nvPr/>
        </p:nvSpPr>
        <p:spPr bwMode="auto">
          <a:xfrm>
            <a:off x="6375400" y="3419475"/>
            <a:ext cx="639763" cy="14287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0" name="Rectangle 49"/>
          <p:cNvSpPr/>
          <p:nvPr/>
        </p:nvSpPr>
        <p:spPr>
          <a:xfrm>
            <a:off x="3114675" y="3419475"/>
            <a:ext cx="61277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4395788" y="3413125"/>
            <a:ext cx="1992312"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7019925" y="3413125"/>
            <a:ext cx="641350"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a:off x="2962275" y="5140325"/>
            <a:ext cx="0" cy="78581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2847" name="TextBox 49"/>
          <p:cNvSpPr txBox="1">
            <a:spLocks noChangeArrowheads="1"/>
          </p:cNvSpPr>
          <p:nvPr/>
        </p:nvSpPr>
        <p:spPr bwMode="auto">
          <a:xfrm>
            <a:off x="5145088" y="3659188"/>
            <a:ext cx="574675" cy="338137"/>
          </a:xfrm>
          <a:prstGeom prst="rect">
            <a:avLst/>
          </a:prstGeom>
          <a:noFill/>
          <a:ln w="9525">
            <a:noFill/>
            <a:miter lim="800000"/>
            <a:headEnd/>
            <a:tailEnd/>
          </a:ln>
        </p:spPr>
        <p:txBody>
          <a:bodyPr>
            <a:spAutoFit/>
          </a:bodyPr>
          <a:lstStyle/>
          <a:p>
            <a:r>
              <a:rPr lang="en-US" sz="1600">
                <a:solidFill>
                  <a:srgbClr val="000000"/>
                </a:solidFill>
                <a:latin typeface="Arial Narrow" pitchFamily="34" charset="0"/>
              </a:rPr>
              <a:t>STI</a:t>
            </a:r>
          </a:p>
        </p:txBody>
      </p:sp>
      <p:sp>
        <p:nvSpPr>
          <p:cNvPr id="2" name="Rectangle 17"/>
          <p:cNvSpPr>
            <a:spLocks noChangeArrowheads="1"/>
          </p:cNvSpPr>
          <p:nvPr/>
        </p:nvSpPr>
        <p:spPr bwMode="auto">
          <a:xfrm>
            <a:off x="3124200" y="3219450"/>
            <a:ext cx="4525963"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chemeClr val="lt1"/>
              </a:solidFill>
              <a:latin typeface="+mn-lt"/>
              <a:cs typeface="+mn-cs"/>
            </a:endParaRPr>
          </a:p>
        </p:txBody>
      </p:sp>
      <p:sp>
        <p:nvSpPr>
          <p:cNvPr id="162850" name="AutoShape 36"/>
          <p:cNvSpPr>
            <a:spLocks noChangeArrowheads="1"/>
          </p:cNvSpPr>
          <p:nvPr/>
        </p:nvSpPr>
        <p:spPr bwMode="auto">
          <a:xfrm rot="-5400000">
            <a:off x="7611269" y="4847431"/>
            <a:ext cx="338138" cy="200025"/>
          </a:xfrm>
          <a:prstGeom prst="leftRightArrow">
            <a:avLst>
              <a:gd name="adj1" fmla="val 50000"/>
              <a:gd name="adj2" fmla="val 33810"/>
            </a:avLst>
          </a:prstGeom>
          <a:solidFill>
            <a:srgbClr val="FF5050"/>
          </a:solidFill>
          <a:ln w="9525">
            <a:solidFill>
              <a:schemeClr val="tx1"/>
            </a:solidFill>
            <a:miter lim="800000"/>
            <a:headEnd/>
            <a:tailEnd/>
          </a:ln>
        </p:spPr>
        <p:txBody>
          <a:bodyPr rot="10800000" wrap="none" anchor="ctr"/>
          <a:lstStyle/>
          <a:p>
            <a:endParaRPr lang="en-US"/>
          </a:p>
        </p:txBody>
      </p:sp>
      <p:sp>
        <p:nvSpPr>
          <p:cNvPr id="162851" name="Rectangle 37" descr="Light vertical"/>
          <p:cNvSpPr>
            <a:spLocks noChangeArrowheads="1"/>
          </p:cNvSpPr>
          <p:nvPr/>
        </p:nvSpPr>
        <p:spPr bwMode="auto">
          <a:xfrm>
            <a:off x="3120851" y="5079652"/>
            <a:ext cx="4527550" cy="123825"/>
          </a:xfrm>
          <a:prstGeom prst="rect">
            <a:avLst/>
          </a:prstGeom>
          <a:pattFill prst="ltVert">
            <a:fgClr>
              <a:schemeClr val="bg2"/>
            </a:fgClr>
            <a:bgClr>
              <a:schemeClr val="bg1"/>
            </a:bgClr>
          </a:pattFill>
          <a:ln w="9525">
            <a:noFill/>
            <a:miter lim="800000"/>
            <a:headEnd/>
            <a:tailEnd/>
          </a:ln>
        </p:spPr>
        <p:txBody>
          <a:bodyPr wrap="none" anchor="ctr"/>
          <a:lstStyle/>
          <a:p>
            <a:endParaRPr lang="en-US"/>
          </a:p>
        </p:txBody>
      </p:sp>
      <p:sp>
        <p:nvSpPr>
          <p:cNvPr id="162852" name="Rectangle 38" descr="Light vertical"/>
          <p:cNvSpPr>
            <a:spLocks noChangeArrowheads="1"/>
          </p:cNvSpPr>
          <p:nvPr/>
        </p:nvSpPr>
        <p:spPr bwMode="auto">
          <a:xfrm>
            <a:off x="3120851" y="4635500"/>
            <a:ext cx="4527550" cy="219075"/>
          </a:xfrm>
          <a:prstGeom prst="rect">
            <a:avLst/>
          </a:prstGeom>
          <a:pattFill prst="ltVert">
            <a:fgClr>
              <a:schemeClr val="bg2"/>
            </a:fgClr>
            <a:bgClr>
              <a:schemeClr val="bg1"/>
            </a:bgClr>
          </a:pattFill>
          <a:ln w="9525">
            <a:noFill/>
            <a:miter lim="800000"/>
            <a:headEnd/>
            <a:tailEnd/>
          </a:ln>
        </p:spPr>
        <p:txBody>
          <a:bodyPr wrap="none" anchor="ctr"/>
          <a:lstStyle/>
          <a:p>
            <a:endParaRPr lang="en-US"/>
          </a:p>
        </p:txBody>
      </p:sp>
      <p:sp>
        <p:nvSpPr>
          <p:cNvPr id="162853" name="Rectangle 39" descr="Dark vertical"/>
          <p:cNvSpPr>
            <a:spLocks noChangeArrowheads="1"/>
          </p:cNvSpPr>
          <p:nvPr/>
        </p:nvSpPr>
        <p:spPr bwMode="auto">
          <a:xfrm>
            <a:off x="3118024" y="2882900"/>
            <a:ext cx="4527550" cy="276225"/>
          </a:xfrm>
          <a:prstGeom prst="rect">
            <a:avLst/>
          </a:prstGeom>
          <a:pattFill prst="dkVert">
            <a:fgClr>
              <a:schemeClr val="bg2"/>
            </a:fgClr>
            <a:bgClr>
              <a:schemeClr val="bg1"/>
            </a:bgClr>
          </a:patt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3D21E4A7-F75C-4E67-A274-333012896F93}" type="slidenum">
              <a:rPr lang="en-US" sz="1000">
                <a:latin typeface="+mj-lt"/>
                <a:cs typeface="Arial" pitchFamily="34" charset="0"/>
              </a:rPr>
              <a:pPr algn="r">
                <a:spcBef>
                  <a:spcPct val="20000"/>
                </a:spcBef>
                <a:buFont typeface="Wingdings" pitchFamily="2" charset="2"/>
                <a:buNone/>
                <a:defRPr/>
              </a:pPr>
              <a:t>19</a:t>
            </a:fld>
            <a:endParaRPr lang="en-US" sz="1000">
              <a:latin typeface="+mj-lt"/>
              <a:cs typeface="Arial" pitchFamily="34" charset="0"/>
            </a:endParaRPr>
          </a:p>
        </p:txBody>
      </p:sp>
      <p:sp>
        <p:nvSpPr>
          <p:cNvPr id="164867" name="Title 1"/>
          <p:cNvSpPr txBox="1">
            <a:spLocks/>
          </p:cNvSpPr>
          <p:nvPr/>
        </p:nvSpPr>
        <p:spPr bwMode="auto">
          <a:xfrm>
            <a:off x="438150" y="331788"/>
            <a:ext cx="8963025" cy="1143000"/>
          </a:xfrm>
          <a:prstGeom prst="rect">
            <a:avLst/>
          </a:prstGeom>
          <a:noFill/>
          <a:ln w="9525">
            <a:noFill/>
            <a:miter lim="800000"/>
            <a:headEnd/>
            <a:tailEnd/>
          </a:ln>
        </p:spPr>
        <p:txBody>
          <a:bodyPr anchor="ctr"/>
          <a:lstStyle/>
          <a:p>
            <a:r>
              <a:rPr lang="en-US" sz="3200" b="1">
                <a:solidFill>
                  <a:srgbClr val="0066CC"/>
                </a:solidFill>
              </a:rPr>
              <a:t>Etch Off the Porous Silicon and Smooth</a:t>
            </a:r>
          </a:p>
        </p:txBody>
      </p:sp>
      <p:sp>
        <p:nvSpPr>
          <p:cNvPr id="164868" name="TextBox 5"/>
          <p:cNvSpPr txBox="1">
            <a:spLocks noChangeArrowheads="1"/>
          </p:cNvSpPr>
          <p:nvPr/>
        </p:nvSpPr>
        <p:spPr bwMode="auto">
          <a:xfrm>
            <a:off x="803275" y="4622800"/>
            <a:ext cx="1619250" cy="641350"/>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164869" name="TextBox 5"/>
          <p:cNvSpPr txBox="1">
            <a:spLocks noChangeArrowheads="1"/>
          </p:cNvSpPr>
          <p:nvPr/>
        </p:nvSpPr>
        <p:spPr bwMode="auto">
          <a:xfrm>
            <a:off x="0" y="3179763"/>
            <a:ext cx="2671763" cy="641350"/>
          </a:xfrm>
          <a:prstGeom prst="rect">
            <a:avLst/>
          </a:prstGeom>
          <a:noFill/>
          <a:ln w="9525">
            <a:noFill/>
            <a:miter lim="800000"/>
            <a:headEnd/>
            <a:tailEnd/>
          </a:ln>
        </p:spPr>
        <p:txBody>
          <a:bodyPr>
            <a:spAutoFit/>
          </a:bodyPr>
          <a:lstStyle/>
          <a:p>
            <a:pPr algn="ctr"/>
            <a:r>
              <a:rPr lang="en-US"/>
              <a:t>~100nm</a:t>
            </a:r>
          </a:p>
          <a:p>
            <a:pPr algn="ctr"/>
            <a:endParaRPr lang="en-US"/>
          </a:p>
        </p:txBody>
      </p:sp>
      <p:sp>
        <p:nvSpPr>
          <p:cNvPr id="4" name="Rectangle 3"/>
          <p:cNvSpPr>
            <a:spLocks noChangeArrowheads="1"/>
          </p:cNvSpPr>
          <p:nvPr/>
        </p:nvSpPr>
        <p:spPr bwMode="auto">
          <a:xfrm>
            <a:off x="2751138" y="2692400"/>
            <a:ext cx="4527550" cy="873125"/>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anchor="ctr"/>
          <a:lstStyle/>
          <a:p>
            <a:pPr>
              <a:defRPr/>
            </a:pPr>
            <a:endParaRPr lang="en-US" dirty="0">
              <a:solidFill>
                <a:schemeClr val="tx1">
                  <a:lumMod val="95000"/>
                  <a:lumOff val="5000"/>
                </a:schemeClr>
              </a:solidFill>
              <a:latin typeface="+mn-lt"/>
              <a:cs typeface="+mn-cs"/>
            </a:endParaRPr>
          </a:p>
        </p:txBody>
      </p:sp>
      <p:sp>
        <p:nvSpPr>
          <p:cNvPr id="164871" name="Trapezoid 8"/>
          <p:cNvSpPr>
            <a:spLocks/>
          </p:cNvSpPr>
          <p:nvPr/>
        </p:nvSpPr>
        <p:spPr bwMode="auto">
          <a:xfrm rot="10800000" flipV="1">
            <a:off x="4656138" y="3257550"/>
            <a:ext cx="719137" cy="404813"/>
          </a:xfrm>
          <a:custGeom>
            <a:avLst/>
            <a:gdLst>
              <a:gd name="T0" fmla="*/ 359569 w 719138"/>
              <a:gd name="T1" fmla="*/ 0 h 766762"/>
              <a:gd name="T2" fmla="*/ 89892 w 719138"/>
              <a:gd name="T3" fmla="*/ 565817 h 766762"/>
              <a:gd name="T4" fmla="*/ 359569 w 719138"/>
              <a:gd name="T5" fmla="*/ 1131629 h 766762"/>
              <a:gd name="T6" fmla="*/ 629225 w 719138"/>
              <a:gd name="T7" fmla="*/ 565817 h 766762"/>
              <a:gd name="T8" fmla="*/ 17694720 60000 65536"/>
              <a:gd name="T9" fmla="*/ 11796480 60000 65536"/>
              <a:gd name="T10" fmla="*/ 5898240 60000 65536"/>
              <a:gd name="T11" fmla="*/ 0 60000 65536"/>
              <a:gd name="T12" fmla="*/ 119856 w 719138"/>
              <a:gd name="T13" fmla="*/ 127794 h 766762"/>
              <a:gd name="T14" fmla="*/ 599282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0" name="Left Brace 9"/>
          <p:cNvSpPr>
            <a:spLocks/>
          </p:cNvSpPr>
          <p:nvPr/>
        </p:nvSpPr>
        <p:spPr bwMode="auto">
          <a:xfrm flipV="1">
            <a:off x="2492375" y="2709863"/>
            <a:ext cx="44450" cy="1311275"/>
          </a:xfrm>
          <a:prstGeom prst="leftBrace">
            <a:avLst>
              <a:gd name="adj1" fmla="val 9424"/>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18" name="Rectangle 17"/>
          <p:cNvSpPr>
            <a:spLocks noChangeArrowheads="1"/>
          </p:cNvSpPr>
          <p:nvPr/>
        </p:nvSpPr>
        <p:spPr bwMode="auto">
          <a:xfrm flipV="1">
            <a:off x="2743200" y="3889375"/>
            <a:ext cx="4543425" cy="131763"/>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12" name="Rectangle 11"/>
          <p:cNvSpPr>
            <a:spLocks noChangeArrowheads="1"/>
          </p:cNvSpPr>
          <p:nvPr/>
        </p:nvSpPr>
        <p:spPr bwMode="auto">
          <a:xfrm flipV="1">
            <a:off x="2760663" y="4049713"/>
            <a:ext cx="4540250" cy="2479675"/>
          </a:xfrm>
          <a:prstGeom prst="rect">
            <a:avLst/>
          </a:prstGeom>
          <a:solidFill>
            <a:srgbClr val="404040"/>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
        <p:nvSpPr>
          <p:cNvPr id="28" name="Left Brace 27"/>
          <p:cNvSpPr>
            <a:spLocks/>
          </p:cNvSpPr>
          <p:nvPr/>
        </p:nvSpPr>
        <p:spPr bwMode="auto">
          <a:xfrm flipV="1">
            <a:off x="2466975" y="4021138"/>
            <a:ext cx="95250" cy="2479675"/>
          </a:xfrm>
          <a:prstGeom prst="leftBrace">
            <a:avLst>
              <a:gd name="adj1" fmla="val 9447"/>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164876" name="TextBox 12"/>
          <p:cNvSpPr txBox="1">
            <a:spLocks noChangeArrowheads="1"/>
          </p:cNvSpPr>
          <p:nvPr/>
        </p:nvSpPr>
        <p:spPr bwMode="auto">
          <a:xfrm>
            <a:off x="4675188" y="3263900"/>
            <a:ext cx="633412" cy="336550"/>
          </a:xfrm>
          <a:prstGeom prst="rect">
            <a:avLst/>
          </a:prstGeom>
          <a:noFill/>
          <a:ln w="9525">
            <a:noFill/>
            <a:miter lim="800000"/>
            <a:headEnd/>
            <a:tailEnd/>
          </a:ln>
        </p:spPr>
        <p:txBody>
          <a:bodyPr>
            <a:spAutoFit/>
          </a:bodyPr>
          <a:lstStyle/>
          <a:p>
            <a:r>
              <a:rPr lang="en-US" sz="1600"/>
              <a:t>STI</a:t>
            </a:r>
          </a:p>
        </p:txBody>
      </p:sp>
      <p:sp>
        <p:nvSpPr>
          <p:cNvPr id="40" name="Rectangle 39"/>
          <p:cNvSpPr>
            <a:spLocks noChangeArrowheads="1"/>
          </p:cNvSpPr>
          <p:nvPr/>
        </p:nvSpPr>
        <p:spPr bwMode="auto">
          <a:xfrm flipV="1">
            <a:off x="2760663" y="3414713"/>
            <a:ext cx="623887" cy="163512"/>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flipV="1">
            <a:off x="4016375" y="3413125"/>
            <a:ext cx="630238" cy="163513"/>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flipV="1">
            <a:off x="5380038" y="3416300"/>
            <a:ext cx="623887" cy="163513"/>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flipV="1">
            <a:off x="6646863" y="3414713"/>
            <a:ext cx="631825" cy="163512"/>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64881" name="Text Box 166"/>
          <p:cNvSpPr txBox="1">
            <a:spLocks noChangeArrowheads="1"/>
          </p:cNvSpPr>
          <p:nvPr/>
        </p:nvSpPr>
        <p:spPr bwMode="auto">
          <a:xfrm flipV="1">
            <a:off x="3357563" y="3579813"/>
            <a:ext cx="650875" cy="165100"/>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164882" name="Text Box 166"/>
          <p:cNvSpPr txBox="1">
            <a:spLocks noChangeArrowheads="1"/>
          </p:cNvSpPr>
          <p:nvPr/>
        </p:nvSpPr>
        <p:spPr bwMode="auto">
          <a:xfrm flipV="1">
            <a:off x="6007100" y="3579813"/>
            <a:ext cx="623888" cy="163512"/>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164883" name="Text Box 166"/>
          <p:cNvSpPr txBox="1">
            <a:spLocks noChangeArrowheads="1"/>
          </p:cNvSpPr>
          <p:nvPr/>
        </p:nvSpPr>
        <p:spPr bwMode="auto">
          <a:xfrm flipV="1">
            <a:off x="3357563" y="3744913"/>
            <a:ext cx="658812" cy="165100"/>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164884" name="Text Box 166"/>
          <p:cNvSpPr txBox="1">
            <a:spLocks noChangeArrowheads="1"/>
          </p:cNvSpPr>
          <p:nvPr/>
        </p:nvSpPr>
        <p:spPr bwMode="auto">
          <a:xfrm flipV="1">
            <a:off x="6002338" y="3738563"/>
            <a:ext cx="639762" cy="163512"/>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flipV="1">
            <a:off x="2741613" y="3570288"/>
            <a:ext cx="612775"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5" name="Rectangle 34"/>
          <p:cNvSpPr>
            <a:spLocks noChangeArrowheads="1"/>
          </p:cNvSpPr>
          <p:nvPr/>
        </p:nvSpPr>
        <p:spPr bwMode="auto">
          <a:xfrm flipV="1">
            <a:off x="4022725" y="3576638"/>
            <a:ext cx="1992313"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flipV="1">
            <a:off x="6646863" y="3576638"/>
            <a:ext cx="641350"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64888" name="Text Box 28"/>
          <p:cNvSpPr txBox="1">
            <a:spLocks noChangeArrowheads="1"/>
          </p:cNvSpPr>
          <p:nvPr/>
        </p:nvSpPr>
        <p:spPr bwMode="auto">
          <a:xfrm>
            <a:off x="7693025" y="2700338"/>
            <a:ext cx="922338" cy="366712"/>
          </a:xfrm>
          <a:prstGeom prst="rect">
            <a:avLst/>
          </a:prstGeom>
          <a:noFill/>
          <a:ln w="9525">
            <a:noFill/>
            <a:miter lim="800000"/>
            <a:headEnd/>
            <a:tailEnd/>
          </a:ln>
        </p:spPr>
        <p:txBody>
          <a:bodyPr>
            <a:spAutoFit/>
          </a:bodyPr>
          <a:lstStyle/>
          <a:p>
            <a:pPr>
              <a:spcBef>
                <a:spcPct val="50000"/>
              </a:spcBef>
            </a:pPr>
            <a:r>
              <a:rPr lang="en-US"/>
              <a:t>Silicon</a:t>
            </a:r>
          </a:p>
        </p:txBody>
      </p:sp>
      <p:sp>
        <p:nvSpPr>
          <p:cNvPr id="164889" name="Text Box 29"/>
          <p:cNvSpPr txBox="1">
            <a:spLocks noChangeArrowheads="1"/>
          </p:cNvSpPr>
          <p:nvPr/>
        </p:nvSpPr>
        <p:spPr bwMode="auto">
          <a:xfrm>
            <a:off x="8002588" y="3457575"/>
            <a:ext cx="781050" cy="366713"/>
          </a:xfrm>
          <a:prstGeom prst="rect">
            <a:avLst/>
          </a:prstGeom>
          <a:noFill/>
          <a:ln w="9525">
            <a:noFill/>
            <a:miter lim="800000"/>
            <a:headEnd/>
            <a:tailEnd/>
          </a:ln>
        </p:spPr>
        <p:txBody>
          <a:bodyPr wrap="none">
            <a:spAutoFit/>
          </a:bodyPr>
          <a:lstStyle/>
          <a:p>
            <a:r>
              <a:rPr lang="en-US"/>
              <a:t>Oxide</a:t>
            </a:r>
          </a:p>
        </p:txBody>
      </p:sp>
      <p:sp>
        <p:nvSpPr>
          <p:cNvPr id="164890" name="Text Box 30"/>
          <p:cNvSpPr txBox="1">
            <a:spLocks noChangeArrowheads="1"/>
          </p:cNvSpPr>
          <p:nvPr/>
        </p:nvSpPr>
        <p:spPr bwMode="auto">
          <a:xfrm>
            <a:off x="7640638" y="4054475"/>
            <a:ext cx="1377950" cy="338138"/>
          </a:xfrm>
          <a:prstGeom prst="rect">
            <a:avLst/>
          </a:prstGeom>
          <a:noFill/>
          <a:ln w="9525">
            <a:noFill/>
            <a:miter lim="800000"/>
            <a:headEnd/>
            <a:tailEnd/>
          </a:ln>
        </p:spPr>
        <p:txBody>
          <a:bodyPr>
            <a:spAutoFit/>
          </a:bodyPr>
          <a:lstStyle/>
          <a:p>
            <a:r>
              <a:rPr lang="en-US" sz="1600"/>
              <a:t>porous layer</a:t>
            </a:r>
          </a:p>
        </p:txBody>
      </p:sp>
      <p:sp>
        <p:nvSpPr>
          <p:cNvPr id="164891" name="Line 31"/>
          <p:cNvSpPr>
            <a:spLocks noChangeShapeType="1"/>
          </p:cNvSpPr>
          <p:nvPr/>
        </p:nvSpPr>
        <p:spPr bwMode="auto">
          <a:xfrm flipH="1">
            <a:off x="7277100" y="2882900"/>
            <a:ext cx="388938" cy="0"/>
          </a:xfrm>
          <a:prstGeom prst="line">
            <a:avLst/>
          </a:prstGeom>
          <a:noFill/>
          <a:ln w="9525">
            <a:solidFill>
              <a:schemeClr val="tx1"/>
            </a:solidFill>
            <a:round/>
            <a:headEnd/>
            <a:tailEnd type="triangle" w="med" len="med"/>
          </a:ln>
        </p:spPr>
        <p:txBody>
          <a:bodyPr/>
          <a:lstStyle/>
          <a:p>
            <a:endParaRPr lang="en-US"/>
          </a:p>
        </p:txBody>
      </p:sp>
      <p:sp>
        <p:nvSpPr>
          <p:cNvPr id="164892" name="Line 32"/>
          <p:cNvSpPr>
            <a:spLocks noChangeShapeType="1"/>
          </p:cNvSpPr>
          <p:nvPr/>
        </p:nvSpPr>
        <p:spPr bwMode="auto">
          <a:xfrm flipH="1">
            <a:off x="7399338" y="3700463"/>
            <a:ext cx="457200" cy="15875"/>
          </a:xfrm>
          <a:prstGeom prst="line">
            <a:avLst/>
          </a:prstGeom>
          <a:noFill/>
          <a:ln w="9525">
            <a:solidFill>
              <a:schemeClr val="tx1"/>
            </a:solidFill>
            <a:round/>
            <a:headEnd/>
            <a:tailEnd type="triangle" w="med" len="med"/>
          </a:ln>
        </p:spPr>
        <p:txBody>
          <a:bodyPr/>
          <a:lstStyle/>
          <a:p>
            <a:endParaRPr lang="en-US"/>
          </a:p>
        </p:txBody>
      </p:sp>
      <p:sp>
        <p:nvSpPr>
          <p:cNvPr id="164893" name="Line 33"/>
          <p:cNvSpPr>
            <a:spLocks noChangeShapeType="1"/>
          </p:cNvSpPr>
          <p:nvPr/>
        </p:nvSpPr>
        <p:spPr bwMode="auto">
          <a:xfrm flipH="1">
            <a:off x="7370763" y="4264025"/>
            <a:ext cx="295275" cy="71438"/>
          </a:xfrm>
          <a:prstGeom prst="line">
            <a:avLst/>
          </a:prstGeom>
          <a:noFill/>
          <a:ln w="9525">
            <a:solidFill>
              <a:schemeClr val="tx1"/>
            </a:solidFill>
            <a:round/>
            <a:headEnd/>
            <a:tailEnd type="triangle" w="med" len="med"/>
          </a:ln>
        </p:spPr>
        <p:txBody>
          <a:bodyPr/>
          <a:lstStyle/>
          <a:p>
            <a:endParaRPr lang="en-US"/>
          </a:p>
        </p:txBody>
      </p:sp>
      <p:sp>
        <p:nvSpPr>
          <p:cNvPr id="2" name="Rectangle 17"/>
          <p:cNvSpPr>
            <a:spLocks noChangeArrowheads="1"/>
          </p:cNvSpPr>
          <p:nvPr/>
        </p:nvSpPr>
        <p:spPr bwMode="auto">
          <a:xfrm flipV="1">
            <a:off x="2746723" y="4013200"/>
            <a:ext cx="4543425" cy="131763"/>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164896" name="Rectangle 33" descr="Dark vertical"/>
          <p:cNvSpPr>
            <a:spLocks noChangeArrowheads="1"/>
          </p:cNvSpPr>
          <p:nvPr/>
        </p:nvSpPr>
        <p:spPr bwMode="auto">
          <a:xfrm>
            <a:off x="2756074" y="4197350"/>
            <a:ext cx="4527550" cy="276225"/>
          </a:xfrm>
          <a:prstGeom prst="rect">
            <a:avLst/>
          </a:prstGeom>
          <a:pattFill prst="dkVert">
            <a:fgClr>
              <a:schemeClr val="bg2"/>
            </a:fgClr>
            <a:bgClr>
              <a:schemeClr val="bg1"/>
            </a:bgClr>
          </a:patt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57200" y="265113"/>
            <a:ext cx="8229600" cy="1143000"/>
          </a:xfrm>
        </p:spPr>
        <p:txBody>
          <a:bodyPr/>
          <a:lstStyle/>
          <a:p>
            <a:pPr algn="l"/>
            <a:r>
              <a:rPr lang="en-US" smtClean="0"/>
              <a:t>Agenda:</a:t>
            </a:r>
          </a:p>
        </p:txBody>
      </p:sp>
      <p:sp>
        <p:nvSpPr>
          <p:cNvPr id="19458" name="Rectangle 3"/>
          <p:cNvSpPr>
            <a:spLocks noGrp="1" noChangeArrowheads="1"/>
          </p:cNvSpPr>
          <p:nvPr>
            <p:ph type="body" idx="4294967295"/>
          </p:nvPr>
        </p:nvSpPr>
        <p:spPr>
          <a:xfrm>
            <a:off x="174625" y="1651000"/>
            <a:ext cx="8736013" cy="4678363"/>
          </a:xfrm>
        </p:spPr>
        <p:txBody>
          <a:bodyPr/>
          <a:lstStyle/>
          <a:p>
            <a:pPr>
              <a:lnSpc>
                <a:spcPct val="120000"/>
              </a:lnSpc>
            </a:pPr>
            <a:r>
              <a:rPr lang="en-US" smtClean="0"/>
              <a:t>Semiconductor Industry is reaching an inflection point </a:t>
            </a:r>
          </a:p>
          <a:p>
            <a:pPr>
              <a:lnSpc>
                <a:spcPct val="120000"/>
              </a:lnSpc>
            </a:pPr>
            <a:r>
              <a:rPr lang="en-US" smtClean="0"/>
              <a:t>Monolithic 3D IC – The next generation technology driver</a:t>
            </a:r>
          </a:p>
          <a:p>
            <a:pPr lvl="1">
              <a:lnSpc>
                <a:spcPct val="120000"/>
              </a:lnSpc>
            </a:pPr>
            <a:r>
              <a:rPr lang="en-US" smtClean="0">
                <a:cs typeface="Arial" charset="0"/>
              </a:rPr>
              <a:t>Monolithic 3D – Game Change, using existing transistor process !</a:t>
            </a:r>
          </a:p>
          <a:p>
            <a:pPr>
              <a:lnSpc>
                <a:spcPct val="120000"/>
              </a:lnSpc>
            </a:pPr>
            <a:r>
              <a:rPr lang="en-US" smtClean="0"/>
              <a:t>Heat removal</a:t>
            </a:r>
          </a:p>
          <a:p>
            <a:pPr>
              <a:lnSpc>
                <a:spcPct val="120000"/>
              </a:lnSpc>
            </a:pPr>
            <a:r>
              <a:rPr lang="en-US" smtClean="0"/>
              <a:t>The MonolithIC 3D Advantages</a:t>
            </a:r>
          </a:p>
          <a:p>
            <a:pPr>
              <a:lnSpc>
                <a:spcPct val="120000"/>
              </a:lnSpc>
            </a:pPr>
            <a:r>
              <a:rPr lang="en-US" smtClean="0"/>
              <a:t>Summary</a:t>
            </a:r>
          </a:p>
          <a:p>
            <a:pPr lvl="1">
              <a:lnSpc>
                <a:spcPct val="120000"/>
              </a:lnSpc>
            </a:pPr>
            <a:endParaRPr lang="en-US" sz="2400"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3ECACB6B-7095-44E8-98B9-FC9B38036DF3}" type="slidenum">
              <a:rPr lang="en-US" sz="1000">
                <a:latin typeface="+mj-lt"/>
                <a:cs typeface="Arial" pitchFamily="34" charset="0"/>
              </a:rPr>
              <a:pPr algn="r">
                <a:spcBef>
                  <a:spcPct val="20000"/>
                </a:spcBef>
                <a:buFont typeface="Wingdings" pitchFamily="2" charset="2"/>
                <a:buNone/>
                <a:defRPr/>
              </a:pPr>
              <a:t>20</a:t>
            </a:fld>
            <a:endParaRPr lang="en-US" sz="1000">
              <a:latin typeface="+mj-lt"/>
              <a:cs typeface="Arial" pitchFamily="34" charset="0"/>
            </a:endParaRPr>
          </a:p>
        </p:txBody>
      </p:sp>
      <p:sp>
        <p:nvSpPr>
          <p:cNvPr id="166915" name="Title 1"/>
          <p:cNvSpPr txBox="1">
            <a:spLocks/>
          </p:cNvSpPr>
          <p:nvPr/>
        </p:nvSpPr>
        <p:spPr bwMode="auto">
          <a:xfrm>
            <a:off x="0" y="274638"/>
            <a:ext cx="9144000" cy="1143000"/>
          </a:xfrm>
          <a:prstGeom prst="rect">
            <a:avLst/>
          </a:prstGeom>
          <a:noFill/>
          <a:ln w="9525">
            <a:noFill/>
            <a:miter lim="800000"/>
            <a:headEnd/>
            <a:tailEnd/>
          </a:ln>
        </p:spPr>
        <p:txBody>
          <a:bodyPr anchor="ctr"/>
          <a:lstStyle/>
          <a:p>
            <a:pPr algn="ctr"/>
            <a:r>
              <a:rPr lang="en-US" sz="3200" b="1">
                <a:solidFill>
                  <a:srgbClr val="FF0000"/>
                </a:solidFill>
              </a:rPr>
              <a:t>Use standard flow</a:t>
            </a:r>
            <a:r>
              <a:rPr lang="en-US" sz="3200" b="1">
                <a:solidFill>
                  <a:srgbClr val="0066CC"/>
                </a:solidFill>
              </a:rPr>
              <a:t> to process “Stratum 2”</a:t>
            </a:r>
          </a:p>
          <a:p>
            <a:pPr algn="ctr"/>
            <a:r>
              <a:rPr lang="en-US" sz="2400" b="1" i="1">
                <a:solidFill>
                  <a:srgbClr val="0066CC"/>
                </a:solidFill>
              </a:rPr>
              <a:t>Note: High Temperature is OK</a:t>
            </a:r>
            <a:r>
              <a:rPr lang="en-US" sz="2400" i="1">
                <a:solidFill>
                  <a:srgbClr val="0066CC"/>
                </a:solidFill>
              </a:rPr>
              <a:t> </a:t>
            </a:r>
          </a:p>
        </p:txBody>
      </p:sp>
      <p:sp>
        <p:nvSpPr>
          <p:cNvPr id="166917" name="TextBox 5"/>
          <p:cNvSpPr txBox="1">
            <a:spLocks noChangeArrowheads="1"/>
          </p:cNvSpPr>
          <p:nvPr/>
        </p:nvSpPr>
        <p:spPr bwMode="auto">
          <a:xfrm>
            <a:off x="-417513" y="2790825"/>
            <a:ext cx="2671763" cy="366713"/>
          </a:xfrm>
          <a:prstGeom prst="rect">
            <a:avLst/>
          </a:prstGeom>
          <a:noFill/>
          <a:ln w="9525">
            <a:noFill/>
            <a:miter lim="800000"/>
            <a:headEnd/>
            <a:tailEnd/>
          </a:ln>
        </p:spPr>
        <p:txBody>
          <a:bodyPr>
            <a:spAutoFit/>
          </a:bodyPr>
          <a:lstStyle/>
          <a:p>
            <a:pPr algn="ctr"/>
            <a:r>
              <a:rPr lang="en-US"/>
              <a:t>~100nm Layer</a:t>
            </a:r>
          </a:p>
        </p:txBody>
      </p:sp>
      <p:grpSp>
        <p:nvGrpSpPr>
          <p:cNvPr id="166918" name="Group 10"/>
          <p:cNvGrpSpPr>
            <a:grpSpLocks/>
          </p:cNvGrpSpPr>
          <p:nvPr/>
        </p:nvGrpSpPr>
        <p:grpSpPr bwMode="auto">
          <a:xfrm>
            <a:off x="160338" y="1781175"/>
            <a:ext cx="8840787" cy="4578350"/>
            <a:chOff x="979488" y="1770063"/>
            <a:chExt cx="8841581" cy="4578350"/>
          </a:xfrm>
        </p:grpSpPr>
        <p:sp>
          <p:nvSpPr>
            <p:cNvPr id="12" name="Rectangle 11"/>
            <p:cNvSpPr>
              <a:spLocks noChangeArrowheads="1"/>
            </p:cNvSpPr>
            <p:nvPr/>
          </p:nvSpPr>
          <p:spPr bwMode="auto">
            <a:xfrm flipV="1">
              <a:off x="2867195" y="3673476"/>
              <a:ext cx="4540658" cy="2665412"/>
            </a:xfrm>
            <a:prstGeom prst="rect">
              <a:avLst/>
            </a:prstGeom>
            <a:solidFill>
              <a:srgbClr val="404040"/>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
          <p:nvSpPr>
            <p:cNvPr id="28" name="Left Brace 27"/>
            <p:cNvSpPr>
              <a:spLocks/>
            </p:cNvSpPr>
            <p:nvPr/>
          </p:nvSpPr>
          <p:spPr bwMode="auto">
            <a:xfrm flipV="1">
              <a:off x="2592533" y="3730626"/>
              <a:ext cx="95259" cy="2617787"/>
            </a:xfrm>
            <a:prstGeom prst="leftBrace">
              <a:avLst>
                <a:gd name="adj1" fmla="val 9447"/>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166924" name="TextBox 5"/>
            <p:cNvSpPr txBox="1">
              <a:spLocks noChangeArrowheads="1"/>
            </p:cNvSpPr>
            <p:nvPr/>
          </p:nvSpPr>
          <p:spPr bwMode="auto">
            <a:xfrm>
              <a:off x="979488" y="4685506"/>
              <a:ext cx="1619250" cy="641350"/>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10" name="Left Brace 9"/>
            <p:cNvSpPr>
              <a:spLocks/>
            </p:cNvSpPr>
            <p:nvPr/>
          </p:nvSpPr>
          <p:spPr bwMode="auto">
            <a:xfrm flipV="1">
              <a:off x="2598883" y="2325688"/>
              <a:ext cx="44454" cy="1281113"/>
            </a:xfrm>
            <a:prstGeom prst="leftBrace">
              <a:avLst>
                <a:gd name="adj1" fmla="val 9424"/>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166926" name="Text Box 26"/>
            <p:cNvSpPr txBox="1">
              <a:spLocks noChangeArrowheads="1"/>
            </p:cNvSpPr>
            <p:nvPr/>
          </p:nvSpPr>
          <p:spPr bwMode="auto">
            <a:xfrm>
              <a:off x="7837488" y="2351088"/>
              <a:ext cx="922337" cy="336550"/>
            </a:xfrm>
            <a:prstGeom prst="rect">
              <a:avLst/>
            </a:prstGeom>
            <a:noFill/>
            <a:ln w="9525">
              <a:noFill/>
              <a:miter lim="800000"/>
              <a:headEnd/>
              <a:tailEnd/>
            </a:ln>
          </p:spPr>
          <p:txBody>
            <a:bodyPr>
              <a:spAutoFit/>
            </a:bodyPr>
            <a:lstStyle/>
            <a:p>
              <a:pPr>
                <a:spcBef>
                  <a:spcPct val="50000"/>
                </a:spcBef>
              </a:pPr>
              <a:r>
                <a:rPr lang="en-US" sz="1600"/>
                <a:t>Silicon</a:t>
              </a:r>
            </a:p>
          </p:txBody>
        </p:sp>
        <p:sp>
          <p:nvSpPr>
            <p:cNvPr id="166927" name="Text Box 27"/>
            <p:cNvSpPr txBox="1">
              <a:spLocks noChangeArrowheads="1"/>
            </p:cNvSpPr>
            <p:nvPr/>
          </p:nvSpPr>
          <p:spPr bwMode="auto">
            <a:xfrm>
              <a:off x="7785100" y="3475038"/>
              <a:ext cx="184731" cy="338554"/>
            </a:xfrm>
            <a:prstGeom prst="rect">
              <a:avLst/>
            </a:prstGeom>
            <a:noFill/>
            <a:ln w="9525">
              <a:noFill/>
              <a:miter lim="800000"/>
              <a:headEnd/>
              <a:tailEnd/>
            </a:ln>
          </p:spPr>
          <p:txBody>
            <a:bodyPr wrap="none">
              <a:spAutoFit/>
            </a:bodyPr>
            <a:lstStyle/>
            <a:p>
              <a:endParaRPr lang="en-US" sz="1600"/>
            </a:p>
          </p:txBody>
        </p:sp>
        <p:sp>
          <p:nvSpPr>
            <p:cNvPr id="166928" name="Text Box 28"/>
            <p:cNvSpPr txBox="1">
              <a:spLocks noChangeArrowheads="1"/>
            </p:cNvSpPr>
            <p:nvPr/>
          </p:nvSpPr>
          <p:spPr bwMode="auto">
            <a:xfrm>
              <a:off x="7829548" y="4134135"/>
              <a:ext cx="1991521" cy="338554"/>
            </a:xfrm>
            <a:prstGeom prst="rect">
              <a:avLst/>
            </a:prstGeom>
            <a:noFill/>
            <a:ln w="9525">
              <a:noFill/>
              <a:miter lim="800000"/>
              <a:headEnd/>
              <a:tailEnd/>
            </a:ln>
          </p:spPr>
          <p:txBody>
            <a:bodyPr>
              <a:spAutoFit/>
            </a:bodyPr>
            <a:lstStyle/>
            <a:p>
              <a:r>
                <a:rPr lang="en-US" sz="1600"/>
                <a:t>Porous ‘cut’ layer</a:t>
              </a:r>
            </a:p>
          </p:txBody>
        </p:sp>
        <p:sp>
          <p:nvSpPr>
            <p:cNvPr id="166929" name="Line 29"/>
            <p:cNvSpPr>
              <a:spLocks noChangeShapeType="1"/>
            </p:cNvSpPr>
            <p:nvPr/>
          </p:nvSpPr>
          <p:spPr bwMode="auto">
            <a:xfrm flipH="1">
              <a:off x="7402513" y="2538413"/>
              <a:ext cx="427037" cy="66675"/>
            </a:xfrm>
            <a:prstGeom prst="line">
              <a:avLst/>
            </a:prstGeom>
            <a:noFill/>
            <a:ln w="9525">
              <a:solidFill>
                <a:schemeClr val="tx1"/>
              </a:solidFill>
              <a:round/>
              <a:headEnd/>
              <a:tailEnd type="triangle" w="med" len="med"/>
            </a:ln>
          </p:spPr>
          <p:txBody>
            <a:bodyPr/>
            <a:lstStyle/>
            <a:p>
              <a:endParaRPr lang="en-US"/>
            </a:p>
          </p:txBody>
        </p:sp>
        <p:sp>
          <p:nvSpPr>
            <p:cNvPr id="35" name="Rectangle 34"/>
            <p:cNvSpPr>
              <a:spLocks noChangeArrowheads="1"/>
            </p:cNvSpPr>
            <p:nvPr/>
          </p:nvSpPr>
          <p:spPr bwMode="auto">
            <a:xfrm flipV="1">
              <a:off x="2891010" y="2328863"/>
              <a:ext cx="4507317" cy="323850"/>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a:off x="2876720" y="2516188"/>
              <a:ext cx="4527957" cy="771525"/>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anchor="ctr"/>
            <a:lstStyle/>
            <a:p>
              <a:pPr>
                <a:defRPr/>
              </a:pPr>
              <a:endParaRPr lang="en-US" dirty="0">
                <a:solidFill>
                  <a:schemeClr val="tx1">
                    <a:lumMod val="95000"/>
                    <a:lumOff val="5000"/>
                  </a:schemeClr>
                </a:solidFill>
                <a:latin typeface="+mn-lt"/>
                <a:cs typeface="+mn-cs"/>
              </a:endParaRPr>
            </a:p>
          </p:txBody>
        </p:sp>
        <p:sp>
          <p:nvSpPr>
            <p:cNvPr id="166932" name="Trapezoid 8"/>
            <p:cNvSpPr>
              <a:spLocks/>
            </p:cNvSpPr>
            <p:nvPr/>
          </p:nvSpPr>
          <p:spPr bwMode="auto">
            <a:xfrm rot="10800000" flipV="1">
              <a:off x="4781550" y="2528888"/>
              <a:ext cx="719138" cy="850900"/>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747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flipV="1">
              <a:off x="2868783" y="3602038"/>
              <a:ext cx="4543833" cy="128588"/>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166934" name="TextBox 12"/>
            <p:cNvSpPr txBox="1">
              <a:spLocks noChangeArrowheads="1"/>
            </p:cNvSpPr>
            <p:nvPr/>
          </p:nvSpPr>
          <p:spPr bwMode="auto">
            <a:xfrm>
              <a:off x="4857750" y="2978150"/>
              <a:ext cx="633413" cy="336550"/>
            </a:xfrm>
            <a:prstGeom prst="rect">
              <a:avLst/>
            </a:prstGeom>
            <a:noFill/>
            <a:ln w="9525">
              <a:noFill/>
              <a:miter lim="800000"/>
              <a:headEnd/>
              <a:tailEnd/>
            </a:ln>
          </p:spPr>
          <p:txBody>
            <a:bodyPr>
              <a:spAutoFit/>
            </a:bodyPr>
            <a:lstStyle/>
            <a:p>
              <a:r>
                <a:rPr lang="en-US" sz="1600"/>
                <a:t>STI</a:t>
              </a:r>
            </a:p>
          </p:txBody>
        </p:sp>
        <p:sp>
          <p:nvSpPr>
            <p:cNvPr id="40" name="Rectangle 39"/>
            <p:cNvSpPr>
              <a:spLocks noChangeArrowheads="1"/>
            </p:cNvSpPr>
            <p:nvPr/>
          </p:nvSpPr>
          <p:spPr bwMode="auto">
            <a:xfrm flipV="1">
              <a:off x="2886246" y="3138488"/>
              <a:ext cx="623944" cy="158750"/>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flipV="1">
              <a:off x="4142072" y="3136901"/>
              <a:ext cx="630294" cy="160337"/>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flipV="1">
              <a:off x="5505856" y="3140076"/>
              <a:ext cx="623944" cy="157162"/>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flipV="1">
              <a:off x="6772795" y="3138488"/>
              <a:ext cx="631882" cy="158750"/>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66939" name="Text Box 166"/>
            <p:cNvSpPr txBox="1">
              <a:spLocks noChangeArrowheads="1"/>
            </p:cNvSpPr>
            <p:nvPr/>
          </p:nvSpPr>
          <p:spPr bwMode="auto">
            <a:xfrm flipV="1">
              <a:off x="3482975" y="3298825"/>
              <a:ext cx="650875" cy="161925"/>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166940" name="Text Box 166"/>
            <p:cNvSpPr txBox="1">
              <a:spLocks noChangeArrowheads="1"/>
            </p:cNvSpPr>
            <p:nvPr/>
          </p:nvSpPr>
          <p:spPr bwMode="auto">
            <a:xfrm flipV="1">
              <a:off x="6132513" y="3298825"/>
              <a:ext cx="623887" cy="160338"/>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166941" name="Text Box 166"/>
            <p:cNvSpPr txBox="1">
              <a:spLocks noChangeArrowheads="1"/>
            </p:cNvSpPr>
            <p:nvPr/>
          </p:nvSpPr>
          <p:spPr bwMode="auto">
            <a:xfrm flipV="1">
              <a:off x="3482975" y="3460750"/>
              <a:ext cx="658813" cy="161925"/>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166942" name="Text Box 166"/>
            <p:cNvSpPr txBox="1">
              <a:spLocks noChangeArrowheads="1"/>
            </p:cNvSpPr>
            <p:nvPr/>
          </p:nvSpPr>
          <p:spPr bwMode="auto">
            <a:xfrm flipV="1">
              <a:off x="6127750" y="3454400"/>
              <a:ext cx="639763" cy="160338"/>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flipV="1">
              <a:off x="2867195" y="3290888"/>
              <a:ext cx="612830" cy="323850"/>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flipV="1">
              <a:off x="4148423" y="3297238"/>
              <a:ext cx="1992491" cy="325438"/>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flipV="1">
              <a:off x="6772795" y="3297238"/>
              <a:ext cx="641408" cy="325438"/>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66946" name="Text Box 166"/>
            <p:cNvSpPr txBox="1">
              <a:spLocks noChangeArrowheads="1"/>
            </p:cNvSpPr>
            <p:nvPr/>
          </p:nvSpPr>
          <p:spPr bwMode="auto">
            <a:xfrm flipV="1">
              <a:off x="3578225" y="2419350"/>
              <a:ext cx="430213" cy="381000"/>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166947" name="Text Box 166"/>
            <p:cNvSpPr txBox="1">
              <a:spLocks noChangeArrowheads="1"/>
            </p:cNvSpPr>
            <p:nvPr/>
          </p:nvSpPr>
          <p:spPr bwMode="auto">
            <a:xfrm flipV="1">
              <a:off x="6216650" y="2455863"/>
              <a:ext cx="430213" cy="363537"/>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flipV="1">
              <a:off x="2970392" y="2522538"/>
              <a:ext cx="477880" cy="171450"/>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flipV="1">
              <a:off x="4142072" y="2541588"/>
              <a:ext cx="477880" cy="168275"/>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flipV="1">
              <a:off x="5599528" y="2503488"/>
              <a:ext cx="477880" cy="171450"/>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flipV="1">
              <a:off x="6809312" y="2513013"/>
              <a:ext cx="477880" cy="171450"/>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66952" name="Text Box 42"/>
            <p:cNvSpPr txBox="1">
              <a:spLocks noChangeArrowheads="1"/>
            </p:cNvSpPr>
            <p:nvPr/>
          </p:nvSpPr>
          <p:spPr bwMode="auto">
            <a:xfrm>
              <a:off x="4164013" y="1770063"/>
              <a:ext cx="2317750" cy="641350"/>
            </a:xfrm>
            <a:prstGeom prst="rect">
              <a:avLst/>
            </a:prstGeom>
            <a:noFill/>
            <a:ln w="9525">
              <a:noFill/>
              <a:miter lim="800000"/>
              <a:headEnd/>
              <a:tailEnd/>
            </a:ln>
          </p:spPr>
          <p:txBody>
            <a:bodyPr>
              <a:spAutoFit/>
            </a:bodyPr>
            <a:lstStyle/>
            <a:p>
              <a:pPr>
                <a:spcBef>
                  <a:spcPct val="50000"/>
                </a:spcBef>
              </a:pPr>
              <a:r>
                <a:rPr lang="en-US"/>
                <a:t>High Performance Transistors</a:t>
              </a:r>
            </a:p>
          </p:txBody>
        </p:sp>
        <p:sp>
          <p:nvSpPr>
            <p:cNvPr id="166953" name="Line 43"/>
            <p:cNvSpPr>
              <a:spLocks noChangeShapeType="1"/>
            </p:cNvSpPr>
            <p:nvPr/>
          </p:nvSpPr>
          <p:spPr bwMode="auto">
            <a:xfrm flipH="1">
              <a:off x="3925888" y="2085975"/>
              <a:ext cx="209550" cy="152400"/>
            </a:xfrm>
            <a:prstGeom prst="line">
              <a:avLst/>
            </a:prstGeom>
            <a:noFill/>
            <a:ln w="9525">
              <a:solidFill>
                <a:schemeClr val="tx1"/>
              </a:solidFill>
              <a:round/>
              <a:headEnd/>
              <a:tailEnd type="triangle" w="med" len="med"/>
            </a:ln>
          </p:spPr>
          <p:txBody>
            <a:bodyPr/>
            <a:lstStyle/>
            <a:p>
              <a:endParaRPr lang="en-US"/>
            </a:p>
          </p:txBody>
        </p:sp>
        <p:sp>
          <p:nvSpPr>
            <p:cNvPr id="166954" name="Line 44"/>
            <p:cNvSpPr>
              <a:spLocks noChangeShapeType="1"/>
            </p:cNvSpPr>
            <p:nvPr/>
          </p:nvSpPr>
          <p:spPr bwMode="auto">
            <a:xfrm>
              <a:off x="6202363" y="2133600"/>
              <a:ext cx="180975" cy="142875"/>
            </a:xfrm>
            <a:prstGeom prst="line">
              <a:avLst/>
            </a:prstGeom>
            <a:noFill/>
            <a:ln w="9525">
              <a:solidFill>
                <a:schemeClr val="tx1"/>
              </a:solidFill>
              <a:round/>
              <a:headEnd/>
              <a:tailEnd type="triangle" w="med" len="med"/>
            </a:ln>
          </p:spPr>
          <p:txBody>
            <a:bodyPr/>
            <a:lstStyle/>
            <a:p>
              <a:endParaRPr lang="en-US"/>
            </a:p>
          </p:txBody>
        </p:sp>
        <p:sp>
          <p:nvSpPr>
            <p:cNvPr id="166955" name="Rectangle 45"/>
            <p:cNvSpPr>
              <a:spLocks noChangeArrowheads="1"/>
            </p:cNvSpPr>
            <p:nvPr/>
          </p:nvSpPr>
          <p:spPr bwMode="auto">
            <a:xfrm>
              <a:off x="7858125" y="1970088"/>
              <a:ext cx="714375" cy="336550"/>
            </a:xfrm>
            <a:prstGeom prst="rect">
              <a:avLst/>
            </a:prstGeom>
            <a:noFill/>
            <a:ln w="9525">
              <a:noFill/>
              <a:miter lim="800000"/>
              <a:headEnd/>
              <a:tailEnd/>
            </a:ln>
          </p:spPr>
          <p:txBody>
            <a:bodyPr wrap="none">
              <a:spAutoFit/>
            </a:bodyPr>
            <a:lstStyle/>
            <a:p>
              <a:r>
                <a:rPr lang="en-US" sz="1600"/>
                <a:t>Oxide</a:t>
              </a:r>
            </a:p>
          </p:txBody>
        </p:sp>
        <p:sp>
          <p:nvSpPr>
            <p:cNvPr id="166956" name="Line 29"/>
            <p:cNvSpPr>
              <a:spLocks noChangeShapeType="1"/>
            </p:cNvSpPr>
            <p:nvPr/>
          </p:nvSpPr>
          <p:spPr bwMode="auto">
            <a:xfrm flipH="1">
              <a:off x="7535863" y="2252663"/>
              <a:ext cx="379412" cy="104775"/>
            </a:xfrm>
            <a:prstGeom prst="line">
              <a:avLst/>
            </a:prstGeom>
            <a:noFill/>
            <a:ln w="9525">
              <a:solidFill>
                <a:schemeClr val="tx1"/>
              </a:solidFill>
              <a:round/>
              <a:headEnd/>
              <a:tailEnd type="triangle" w="med" len="med"/>
            </a:ln>
          </p:spPr>
          <p:txBody>
            <a:bodyPr/>
            <a:lstStyle/>
            <a:p>
              <a:endParaRPr lang="en-US"/>
            </a:p>
          </p:txBody>
        </p:sp>
        <p:sp>
          <p:nvSpPr>
            <p:cNvPr id="166957" name="Rectangle 47"/>
            <p:cNvSpPr>
              <a:spLocks noChangeArrowheads="1"/>
            </p:cNvSpPr>
            <p:nvPr/>
          </p:nvSpPr>
          <p:spPr bwMode="auto">
            <a:xfrm>
              <a:off x="1295400" y="2198688"/>
              <a:ext cx="1238250" cy="366712"/>
            </a:xfrm>
            <a:prstGeom prst="rect">
              <a:avLst/>
            </a:prstGeom>
            <a:noFill/>
            <a:ln w="9525">
              <a:noFill/>
              <a:miter lim="800000"/>
              <a:headEnd/>
              <a:tailEnd/>
            </a:ln>
          </p:spPr>
          <p:txBody>
            <a:bodyPr wrap="none">
              <a:spAutoFit/>
            </a:bodyPr>
            <a:lstStyle/>
            <a:p>
              <a:r>
                <a:rPr lang="en-US"/>
                <a:t>Stratum 2 </a:t>
              </a:r>
            </a:p>
          </p:txBody>
        </p:sp>
        <p:sp>
          <p:nvSpPr>
            <p:cNvPr id="166958" name="Rectangle 48"/>
            <p:cNvSpPr>
              <a:spLocks noChangeArrowheads="1"/>
            </p:cNvSpPr>
            <p:nvPr/>
          </p:nvSpPr>
          <p:spPr bwMode="auto">
            <a:xfrm>
              <a:off x="1362075" y="3265488"/>
              <a:ext cx="1174750" cy="366712"/>
            </a:xfrm>
            <a:prstGeom prst="rect">
              <a:avLst/>
            </a:prstGeom>
            <a:noFill/>
            <a:ln w="9525">
              <a:noFill/>
              <a:miter lim="800000"/>
              <a:headEnd/>
              <a:tailEnd/>
            </a:ln>
          </p:spPr>
          <p:txBody>
            <a:bodyPr wrap="none">
              <a:spAutoFit/>
            </a:bodyPr>
            <a:lstStyle/>
            <a:p>
              <a:r>
                <a:rPr lang="en-US"/>
                <a:t>Stratum 3</a:t>
              </a:r>
            </a:p>
          </p:txBody>
        </p:sp>
        <p:sp>
          <p:nvSpPr>
            <p:cNvPr id="166959" name="Line 49"/>
            <p:cNvSpPr>
              <a:spLocks noChangeShapeType="1"/>
            </p:cNvSpPr>
            <p:nvPr/>
          </p:nvSpPr>
          <p:spPr bwMode="auto">
            <a:xfrm>
              <a:off x="2543175" y="2486025"/>
              <a:ext cx="295275" cy="114300"/>
            </a:xfrm>
            <a:prstGeom prst="line">
              <a:avLst/>
            </a:prstGeom>
            <a:noFill/>
            <a:ln w="9525">
              <a:solidFill>
                <a:schemeClr val="tx1"/>
              </a:solidFill>
              <a:round/>
              <a:headEnd/>
              <a:tailEnd type="triangle" w="med" len="med"/>
            </a:ln>
          </p:spPr>
          <p:txBody>
            <a:bodyPr/>
            <a:lstStyle/>
            <a:p>
              <a:endParaRPr lang="en-US"/>
            </a:p>
          </p:txBody>
        </p:sp>
        <p:sp>
          <p:nvSpPr>
            <p:cNvPr id="166960" name="Line 50"/>
            <p:cNvSpPr>
              <a:spLocks noChangeShapeType="1"/>
            </p:cNvSpPr>
            <p:nvPr/>
          </p:nvSpPr>
          <p:spPr bwMode="auto">
            <a:xfrm flipV="1">
              <a:off x="2533650" y="3352800"/>
              <a:ext cx="228600" cy="152400"/>
            </a:xfrm>
            <a:prstGeom prst="line">
              <a:avLst/>
            </a:prstGeom>
            <a:noFill/>
            <a:ln w="9525">
              <a:solidFill>
                <a:schemeClr val="tx1"/>
              </a:solidFill>
              <a:round/>
              <a:headEnd/>
              <a:tailEnd type="triangle" w="med" len="med"/>
            </a:ln>
          </p:spPr>
          <p:txBody>
            <a:bodyPr/>
            <a:lstStyle/>
            <a:p>
              <a:endParaRPr lang="en-US"/>
            </a:p>
          </p:txBody>
        </p:sp>
        <p:sp>
          <p:nvSpPr>
            <p:cNvPr id="9" name="Rectangle 17"/>
            <p:cNvSpPr>
              <a:spLocks noChangeArrowheads="1"/>
            </p:cNvSpPr>
            <p:nvPr/>
          </p:nvSpPr>
          <p:spPr bwMode="auto">
            <a:xfrm flipV="1">
              <a:off x="2868783" y="3754438"/>
              <a:ext cx="4543833" cy="128588"/>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166962" name="Rectangle 51" descr="Dark vertical"/>
            <p:cNvSpPr>
              <a:spLocks noChangeArrowheads="1"/>
            </p:cNvSpPr>
            <p:nvPr/>
          </p:nvSpPr>
          <p:spPr bwMode="auto">
            <a:xfrm>
              <a:off x="2870373" y="3892550"/>
              <a:ext cx="4527550" cy="276225"/>
            </a:xfrm>
            <a:prstGeom prst="rect">
              <a:avLst/>
            </a:prstGeom>
            <a:pattFill prst="dkVert">
              <a:fgClr>
                <a:schemeClr val="bg2"/>
              </a:fgClr>
              <a:bgClr>
                <a:schemeClr val="bg1"/>
              </a:bgClr>
            </a:pattFill>
            <a:ln w="9525">
              <a:solidFill>
                <a:schemeClr val="tx1"/>
              </a:solidFill>
              <a:miter lim="800000"/>
              <a:headEnd/>
              <a:tailEnd/>
            </a:ln>
          </p:spPr>
          <p:txBody>
            <a:bodyPr wrap="none" anchor="ctr"/>
            <a:lstStyle/>
            <a:p>
              <a:endParaRPr lang="en-US"/>
            </a:p>
          </p:txBody>
        </p:sp>
      </p:grpSp>
      <p:sp>
        <p:nvSpPr>
          <p:cNvPr id="166919" name="TextBox 12"/>
          <p:cNvSpPr txBox="1">
            <a:spLocks noChangeArrowheads="1"/>
          </p:cNvSpPr>
          <p:nvPr/>
        </p:nvSpPr>
        <p:spPr bwMode="auto">
          <a:xfrm>
            <a:off x="6877050" y="2705100"/>
            <a:ext cx="1839913" cy="646113"/>
          </a:xfrm>
          <a:prstGeom prst="rect">
            <a:avLst/>
          </a:prstGeom>
          <a:noFill/>
          <a:ln w="9525">
            <a:noFill/>
            <a:miter lim="800000"/>
            <a:headEnd/>
            <a:tailEnd/>
          </a:ln>
        </p:spPr>
        <p:txBody>
          <a:bodyPr wrap="none">
            <a:spAutoFit/>
          </a:bodyPr>
          <a:lstStyle/>
          <a:p>
            <a:r>
              <a:rPr lang="en-US">
                <a:solidFill>
                  <a:srgbClr val="FF0000"/>
                </a:solidFill>
              </a:rPr>
              <a:t>Need to set </a:t>
            </a:r>
          </a:p>
          <a:p>
            <a:r>
              <a:rPr lang="en-US">
                <a:solidFill>
                  <a:srgbClr val="FF0000"/>
                </a:solidFill>
              </a:rPr>
              <a:t>vertical isolation</a:t>
            </a:r>
          </a:p>
        </p:txBody>
      </p:sp>
      <p:sp>
        <p:nvSpPr>
          <p:cNvPr id="21" name="Down Arrow 20"/>
          <p:cNvSpPr/>
          <p:nvPr/>
        </p:nvSpPr>
        <p:spPr>
          <a:xfrm rot="5400000" flipH="1">
            <a:off x="6440488" y="2901950"/>
            <a:ext cx="698500" cy="187325"/>
          </a:xfrm>
          <a:prstGeom prst="downArrow">
            <a:avLst>
              <a:gd name="adj1" fmla="val 33046"/>
              <a:gd name="adj2" fmla="val 4015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921" name="Line 31"/>
          <p:cNvSpPr>
            <a:spLocks noChangeShapeType="1"/>
          </p:cNvSpPr>
          <p:nvPr/>
        </p:nvSpPr>
        <p:spPr bwMode="auto">
          <a:xfrm flipH="1" flipV="1">
            <a:off x="6594475" y="4017963"/>
            <a:ext cx="414338" cy="24923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55CD1BA9-BCCE-4A42-A276-29089AB6CBF0}" type="slidenum">
              <a:rPr lang="en-US" sz="1000">
                <a:latin typeface="+mj-lt"/>
                <a:cs typeface="Arial" pitchFamily="34" charset="0"/>
              </a:rPr>
              <a:pPr algn="r">
                <a:spcBef>
                  <a:spcPct val="20000"/>
                </a:spcBef>
                <a:buFont typeface="Wingdings" pitchFamily="2" charset="2"/>
                <a:buNone/>
                <a:defRPr/>
              </a:pPr>
              <a:t>21</a:t>
            </a:fld>
            <a:endParaRPr lang="en-US" sz="1000">
              <a:latin typeface="+mj-lt"/>
              <a:cs typeface="Arial" pitchFamily="34" charset="0"/>
            </a:endParaRPr>
          </a:p>
        </p:txBody>
      </p:sp>
      <p:sp>
        <p:nvSpPr>
          <p:cNvPr id="168963" name="Title 1"/>
          <p:cNvSpPr txBox="1">
            <a:spLocks/>
          </p:cNvSpPr>
          <p:nvPr/>
        </p:nvSpPr>
        <p:spPr bwMode="auto">
          <a:xfrm>
            <a:off x="476250" y="274638"/>
            <a:ext cx="8667750" cy="1143000"/>
          </a:xfrm>
          <a:prstGeom prst="rect">
            <a:avLst/>
          </a:prstGeom>
          <a:noFill/>
          <a:ln w="9525">
            <a:noFill/>
            <a:miter lim="800000"/>
            <a:headEnd/>
            <a:tailEnd/>
          </a:ln>
        </p:spPr>
        <p:txBody>
          <a:bodyPr anchor="ctr"/>
          <a:lstStyle/>
          <a:p>
            <a:r>
              <a:rPr lang="en-US" sz="3200" b="1">
                <a:solidFill>
                  <a:srgbClr val="0066CC"/>
                </a:solidFill>
              </a:rPr>
              <a:t>Add at least one interconnect layer </a:t>
            </a:r>
          </a:p>
        </p:txBody>
      </p:sp>
      <p:sp>
        <p:nvSpPr>
          <p:cNvPr id="168965" name="TextBox 5"/>
          <p:cNvSpPr txBox="1">
            <a:spLocks noChangeArrowheads="1"/>
          </p:cNvSpPr>
          <p:nvPr/>
        </p:nvSpPr>
        <p:spPr bwMode="auto">
          <a:xfrm>
            <a:off x="928688" y="5270500"/>
            <a:ext cx="1619250" cy="641350"/>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168966" name="TextBox 5"/>
          <p:cNvSpPr txBox="1">
            <a:spLocks noChangeArrowheads="1"/>
          </p:cNvSpPr>
          <p:nvPr/>
        </p:nvSpPr>
        <p:spPr bwMode="auto">
          <a:xfrm>
            <a:off x="125413" y="3827463"/>
            <a:ext cx="2671762" cy="641350"/>
          </a:xfrm>
          <a:prstGeom prst="rect">
            <a:avLst/>
          </a:prstGeom>
          <a:noFill/>
          <a:ln w="9525">
            <a:noFill/>
            <a:miter lim="800000"/>
            <a:headEnd/>
            <a:tailEnd/>
          </a:ln>
        </p:spPr>
        <p:txBody>
          <a:bodyPr>
            <a:spAutoFit/>
          </a:bodyPr>
          <a:lstStyle/>
          <a:p>
            <a:pPr algn="ctr"/>
            <a:r>
              <a:rPr lang="en-US"/>
              <a:t>~100nm</a:t>
            </a:r>
          </a:p>
          <a:p>
            <a:pPr algn="ctr"/>
            <a:r>
              <a:rPr lang="en-US"/>
              <a:t>Transferred Layer</a:t>
            </a:r>
          </a:p>
        </p:txBody>
      </p:sp>
      <p:sp>
        <p:nvSpPr>
          <p:cNvPr id="168967" name="Text Box 12"/>
          <p:cNvSpPr txBox="1">
            <a:spLocks noChangeArrowheads="1"/>
          </p:cNvSpPr>
          <p:nvPr/>
        </p:nvSpPr>
        <p:spPr bwMode="auto">
          <a:xfrm>
            <a:off x="454025" y="2120900"/>
            <a:ext cx="2503488" cy="646113"/>
          </a:xfrm>
          <a:prstGeom prst="rect">
            <a:avLst/>
          </a:prstGeom>
          <a:noFill/>
          <a:ln w="9525">
            <a:noFill/>
            <a:miter lim="800000"/>
            <a:headEnd/>
            <a:tailEnd/>
          </a:ln>
        </p:spPr>
        <p:txBody>
          <a:bodyPr>
            <a:spAutoFit/>
          </a:bodyPr>
          <a:lstStyle/>
          <a:p>
            <a:pPr>
              <a:spcBef>
                <a:spcPct val="50000"/>
              </a:spcBef>
            </a:pPr>
            <a:r>
              <a:rPr lang="en-US"/>
              <a:t>Stratum-2 copper interconnection layers</a:t>
            </a:r>
            <a:endParaRPr lang="en-US" sz="1600"/>
          </a:p>
        </p:txBody>
      </p:sp>
      <p:sp>
        <p:nvSpPr>
          <p:cNvPr id="168968" name="Text Box 45"/>
          <p:cNvSpPr txBox="1">
            <a:spLocks noChangeArrowheads="1"/>
          </p:cNvSpPr>
          <p:nvPr/>
        </p:nvSpPr>
        <p:spPr bwMode="auto">
          <a:xfrm>
            <a:off x="904875" y="2951163"/>
            <a:ext cx="1193800" cy="366712"/>
          </a:xfrm>
          <a:prstGeom prst="rect">
            <a:avLst/>
          </a:prstGeom>
          <a:noFill/>
          <a:ln w="9525">
            <a:noFill/>
            <a:miter lim="800000"/>
            <a:headEnd/>
            <a:tailEnd/>
          </a:ln>
        </p:spPr>
        <p:txBody>
          <a:bodyPr>
            <a:spAutoFit/>
          </a:bodyPr>
          <a:lstStyle/>
          <a:p>
            <a:pPr>
              <a:spcBef>
                <a:spcPct val="50000"/>
              </a:spcBef>
            </a:pPr>
            <a:r>
              <a:rPr lang="en-US">
                <a:solidFill>
                  <a:srgbClr val="0000FF"/>
                </a:solidFill>
              </a:rPr>
              <a:t>Stratum 2</a:t>
            </a:r>
          </a:p>
        </p:txBody>
      </p:sp>
      <p:sp>
        <p:nvSpPr>
          <p:cNvPr id="168969" name="Rectangle 46"/>
          <p:cNvSpPr>
            <a:spLocks noChangeArrowheads="1"/>
          </p:cNvSpPr>
          <p:nvPr/>
        </p:nvSpPr>
        <p:spPr bwMode="auto">
          <a:xfrm>
            <a:off x="869950" y="4570413"/>
            <a:ext cx="1174750" cy="366712"/>
          </a:xfrm>
          <a:prstGeom prst="rect">
            <a:avLst/>
          </a:prstGeom>
          <a:noFill/>
          <a:ln w="9525">
            <a:noFill/>
            <a:miter lim="800000"/>
            <a:headEnd/>
            <a:tailEnd/>
          </a:ln>
        </p:spPr>
        <p:txBody>
          <a:bodyPr wrap="none">
            <a:spAutoFit/>
          </a:bodyPr>
          <a:lstStyle/>
          <a:p>
            <a:r>
              <a:rPr lang="en-US">
                <a:solidFill>
                  <a:srgbClr val="0000FF"/>
                </a:solidFill>
              </a:rPr>
              <a:t>Stratum 3</a:t>
            </a:r>
          </a:p>
        </p:txBody>
      </p:sp>
      <p:sp>
        <p:nvSpPr>
          <p:cNvPr id="168970" name="Line 47"/>
          <p:cNvSpPr>
            <a:spLocks noChangeShapeType="1"/>
          </p:cNvSpPr>
          <p:nvPr/>
        </p:nvSpPr>
        <p:spPr bwMode="auto">
          <a:xfrm>
            <a:off x="2295525" y="3143250"/>
            <a:ext cx="485775" cy="171450"/>
          </a:xfrm>
          <a:prstGeom prst="line">
            <a:avLst/>
          </a:prstGeom>
          <a:noFill/>
          <a:ln w="9525">
            <a:solidFill>
              <a:schemeClr val="tx1"/>
            </a:solidFill>
            <a:round/>
            <a:headEnd/>
            <a:tailEnd type="triangle" w="med" len="med"/>
          </a:ln>
        </p:spPr>
        <p:txBody>
          <a:bodyPr/>
          <a:lstStyle/>
          <a:p>
            <a:endParaRPr lang="en-US"/>
          </a:p>
        </p:txBody>
      </p:sp>
      <p:sp>
        <p:nvSpPr>
          <p:cNvPr id="168971" name="Line 48"/>
          <p:cNvSpPr>
            <a:spLocks noChangeShapeType="1"/>
          </p:cNvSpPr>
          <p:nvPr/>
        </p:nvSpPr>
        <p:spPr bwMode="auto">
          <a:xfrm flipV="1">
            <a:off x="2152650" y="4419600"/>
            <a:ext cx="847725" cy="381000"/>
          </a:xfrm>
          <a:prstGeom prst="line">
            <a:avLst/>
          </a:prstGeom>
          <a:noFill/>
          <a:ln w="9525">
            <a:solidFill>
              <a:schemeClr val="tx1"/>
            </a:solidFill>
            <a:round/>
            <a:headEnd/>
            <a:tailEnd type="triangle" w="med" len="med"/>
          </a:ln>
        </p:spPr>
        <p:txBody>
          <a:bodyPr/>
          <a:lstStyle/>
          <a:p>
            <a:endParaRPr lang="en-US"/>
          </a:p>
        </p:txBody>
      </p:sp>
      <p:sp>
        <p:nvSpPr>
          <p:cNvPr id="168972" name="Rectangle 7"/>
          <p:cNvSpPr>
            <a:spLocks noChangeArrowheads="1"/>
          </p:cNvSpPr>
          <p:nvPr/>
        </p:nvSpPr>
        <p:spPr bwMode="auto">
          <a:xfrm>
            <a:off x="2898775" y="2622550"/>
            <a:ext cx="4500563" cy="638175"/>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2" name="Rectangle 11"/>
          <p:cNvSpPr>
            <a:spLocks noChangeArrowheads="1"/>
          </p:cNvSpPr>
          <p:nvPr/>
        </p:nvSpPr>
        <p:spPr bwMode="auto">
          <a:xfrm flipV="1">
            <a:off x="2876550" y="4678363"/>
            <a:ext cx="4540250" cy="1870075"/>
          </a:xfrm>
          <a:prstGeom prst="rect">
            <a:avLst/>
          </a:prstGeom>
          <a:solidFill>
            <a:srgbClr val="404040"/>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
        <p:nvSpPr>
          <p:cNvPr id="28" name="Left Brace 27"/>
          <p:cNvSpPr>
            <a:spLocks/>
          </p:cNvSpPr>
          <p:nvPr/>
        </p:nvSpPr>
        <p:spPr bwMode="auto">
          <a:xfrm flipV="1">
            <a:off x="2592388" y="4668838"/>
            <a:ext cx="95250" cy="1851025"/>
          </a:xfrm>
          <a:prstGeom prst="leftBrace">
            <a:avLst>
              <a:gd name="adj1" fmla="val 9447"/>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10" name="Left Brace 9"/>
          <p:cNvSpPr>
            <a:spLocks/>
          </p:cNvSpPr>
          <p:nvPr/>
        </p:nvSpPr>
        <p:spPr bwMode="auto">
          <a:xfrm flipV="1">
            <a:off x="2617788" y="3357563"/>
            <a:ext cx="44450" cy="1311275"/>
          </a:xfrm>
          <a:prstGeom prst="leftBrace">
            <a:avLst>
              <a:gd name="adj1" fmla="val 9424"/>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168976" name="Line 15"/>
          <p:cNvSpPr>
            <a:spLocks noChangeShapeType="1"/>
          </p:cNvSpPr>
          <p:nvPr/>
        </p:nvSpPr>
        <p:spPr bwMode="auto">
          <a:xfrm>
            <a:off x="2662238" y="2692400"/>
            <a:ext cx="877887" cy="200025"/>
          </a:xfrm>
          <a:prstGeom prst="line">
            <a:avLst/>
          </a:prstGeom>
          <a:noFill/>
          <a:ln w="9525">
            <a:solidFill>
              <a:schemeClr val="tx1"/>
            </a:solidFill>
            <a:round/>
            <a:headEnd/>
            <a:tailEnd type="triangle" w="med" len="med"/>
          </a:ln>
        </p:spPr>
        <p:txBody>
          <a:bodyPr/>
          <a:lstStyle/>
          <a:p>
            <a:endParaRPr lang="en-US"/>
          </a:p>
        </p:txBody>
      </p:sp>
      <p:sp>
        <p:nvSpPr>
          <p:cNvPr id="35" name="Rectangle 34"/>
          <p:cNvSpPr>
            <a:spLocks noChangeArrowheads="1"/>
          </p:cNvSpPr>
          <p:nvPr/>
        </p:nvSpPr>
        <p:spPr bwMode="auto">
          <a:xfrm flipV="1">
            <a:off x="2890838" y="3233738"/>
            <a:ext cx="4506912"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a:off x="2876550" y="3425825"/>
            <a:ext cx="4527550" cy="787400"/>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anchor="ctr"/>
          <a:lstStyle/>
          <a:p>
            <a:pPr>
              <a:defRPr/>
            </a:pPr>
            <a:endParaRPr lang="en-US" dirty="0">
              <a:solidFill>
                <a:schemeClr val="tx1">
                  <a:lumMod val="95000"/>
                  <a:lumOff val="5000"/>
                </a:schemeClr>
              </a:solidFill>
              <a:latin typeface="+mn-lt"/>
              <a:cs typeface="+mn-cs"/>
            </a:endParaRPr>
          </a:p>
        </p:txBody>
      </p:sp>
      <p:sp>
        <p:nvSpPr>
          <p:cNvPr id="168979" name="Trapezoid 8"/>
          <p:cNvSpPr>
            <a:spLocks/>
          </p:cNvSpPr>
          <p:nvPr/>
        </p:nvSpPr>
        <p:spPr bwMode="auto">
          <a:xfrm rot="10800000" flipV="1">
            <a:off x="4781550" y="3438525"/>
            <a:ext cx="719138" cy="871538"/>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492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flipV="1">
            <a:off x="2868613" y="4537075"/>
            <a:ext cx="4543425" cy="131763"/>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168981" name="TextBox 12"/>
          <p:cNvSpPr txBox="1">
            <a:spLocks noChangeArrowheads="1"/>
          </p:cNvSpPr>
          <p:nvPr/>
        </p:nvSpPr>
        <p:spPr bwMode="auto">
          <a:xfrm>
            <a:off x="4867275" y="3654425"/>
            <a:ext cx="633413" cy="336550"/>
          </a:xfrm>
          <a:prstGeom prst="rect">
            <a:avLst/>
          </a:prstGeom>
          <a:noFill/>
          <a:ln w="9525">
            <a:noFill/>
            <a:miter lim="800000"/>
            <a:headEnd/>
            <a:tailEnd/>
          </a:ln>
        </p:spPr>
        <p:txBody>
          <a:bodyPr>
            <a:spAutoFit/>
          </a:bodyPr>
          <a:lstStyle/>
          <a:p>
            <a:endParaRPr lang="en-US" sz="1600"/>
          </a:p>
        </p:txBody>
      </p:sp>
      <p:sp>
        <p:nvSpPr>
          <p:cNvPr id="40" name="Rectangle 39"/>
          <p:cNvSpPr>
            <a:spLocks noChangeArrowheads="1"/>
          </p:cNvSpPr>
          <p:nvPr/>
        </p:nvSpPr>
        <p:spPr bwMode="auto">
          <a:xfrm flipV="1">
            <a:off x="2886075" y="4062413"/>
            <a:ext cx="623888" cy="163512"/>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flipV="1">
            <a:off x="4141788" y="4060825"/>
            <a:ext cx="630237" cy="163513"/>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flipV="1">
            <a:off x="5505450" y="4064000"/>
            <a:ext cx="623888" cy="163513"/>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flipV="1">
            <a:off x="6772275" y="4062413"/>
            <a:ext cx="631825" cy="163512"/>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68986" name="Text Box 166"/>
          <p:cNvSpPr txBox="1">
            <a:spLocks noChangeArrowheads="1"/>
          </p:cNvSpPr>
          <p:nvPr/>
        </p:nvSpPr>
        <p:spPr bwMode="auto">
          <a:xfrm flipV="1">
            <a:off x="3482975" y="4227513"/>
            <a:ext cx="650875" cy="165100"/>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168987" name="Text Box 166"/>
          <p:cNvSpPr txBox="1">
            <a:spLocks noChangeArrowheads="1"/>
          </p:cNvSpPr>
          <p:nvPr/>
        </p:nvSpPr>
        <p:spPr bwMode="auto">
          <a:xfrm flipV="1">
            <a:off x="6132513" y="4227513"/>
            <a:ext cx="623887" cy="163512"/>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168988" name="Text Box 166"/>
          <p:cNvSpPr txBox="1">
            <a:spLocks noChangeArrowheads="1"/>
          </p:cNvSpPr>
          <p:nvPr/>
        </p:nvSpPr>
        <p:spPr bwMode="auto">
          <a:xfrm flipV="1">
            <a:off x="3482975" y="4392613"/>
            <a:ext cx="658813" cy="165100"/>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168989" name="Text Box 166"/>
          <p:cNvSpPr txBox="1">
            <a:spLocks noChangeArrowheads="1"/>
          </p:cNvSpPr>
          <p:nvPr/>
        </p:nvSpPr>
        <p:spPr bwMode="auto">
          <a:xfrm flipV="1">
            <a:off x="6127750" y="4386263"/>
            <a:ext cx="639763" cy="163512"/>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flipV="1">
            <a:off x="2867025" y="4217988"/>
            <a:ext cx="612775"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flipV="1">
            <a:off x="4148138" y="4224338"/>
            <a:ext cx="1992312"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flipV="1">
            <a:off x="6772275" y="4224338"/>
            <a:ext cx="641350"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68993" name="Text Box 166"/>
          <p:cNvSpPr txBox="1">
            <a:spLocks noChangeArrowheads="1"/>
          </p:cNvSpPr>
          <p:nvPr/>
        </p:nvSpPr>
        <p:spPr bwMode="auto">
          <a:xfrm flipV="1">
            <a:off x="3578225" y="3325813"/>
            <a:ext cx="430213" cy="412750"/>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168994" name="Text Box 166"/>
          <p:cNvSpPr txBox="1">
            <a:spLocks noChangeArrowheads="1"/>
          </p:cNvSpPr>
          <p:nvPr/>
        </p:nvSpPr>
        <p:spPr bwMode="auto">
          <a:xfrm flipV="1">
            <a:off x="6216650" y="3363913"/>
            <a:ext cx="430213" cy="365125"/>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flipV="1">
            <a:off x="2970213" y="3432175"/>
            <a:ext cx="477837" cy="173038"/>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flipV="1">
            <a:off x="4141788" y="3451225"/>
            <a:ext cx="477837" cy="173038"/>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flipV="1">
            <a:off x="5599113" y="3413125"/>
            <a:ext cx="477837" cy="173038"/>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flipV="1">
            <a:off x="6808788" y="3422650"/>
            <a:ext cx="477837" cy="173038"/>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68999" name="Rectangle 84"/>
          <p:cNvSpPr>
            <a:spLocks noChangeArrowheads="1"/>
          </p:cNvSpPr>
          <p:nvPr/>
        </p:nvSpPr>
        <p:spPr bwMode="auto">
          <a:xfrm>
            <a:off x="4276725" y="2749550"/>
            <a:ext cx="153988" cy="709613"/>
          </a:xfrm>
          <a:prstGeom prst="rect">
            <a:avLst/>
          </a:prstGeom>
          <a:solidFill>
            <a:srgbClr val="FFCC00"/>
          </a:solidFill>
          <a:ln w="9525">
            <a:noFill/>
            <a:miter lim="800000"/>
            <a:headEnd/>
            <a:tailEnd/>
          </a:ln>
        </p:spPr>
        <p:txBody>
          <a:bodyPr wrap="none" anchor="ctr"/>
          <a:lstStyle/>
          <a:p>
            <a:endParaRPr lang="en-US"/>
          </a:p>
        </p:txBody>
      </p:sp>
      <p:sp>
        <p:nvSpPr>
          <p:cNvPr id="169000" name="Rectangle 84"/>
          <p:cNvSpPr>
            <a:spLocks noChangeArrowheads="1"/>
          </p:cNvSpPr>
          <p:nvPr/>
        </p:nvSpPr>
        <p:spPr bwMode="auto">
          <a:xfrm>
            <a:off x="5745163" y="2794000"/>
            <a:ext cx="165100" cy="642938"/>
          </a:xfrm>
          <a:prstGeom prst="rect">
            <a:avLst/>
          </a:prstGeom>
          <a:solidFill>
            <a:srgbClr val="FFCC00"/>
          </a:solidFill>
          <a:ln w="9525">
            <a:noFill/>
            <a:miter lim="800000"/>
            <a:headEnd/>
            <a:tailEnd/>
          </a:ln>
        </p:spPr>
        <p:txBody>
          <a:bodyPr wrap="none" anchor="ctr"/>
          <a:lstStyle/>
          <a:p>
            <a:endParaRPr lang="en-US"/>
          </a:p>
        </p:txBody>
      </p:sp>
      <p:sp>
        <p:nvSpPr>
          <p:cNvPr id="169001" name="Rectangle 84"/>
          <p:cNvSpPr>
            <a:spLocks noChangeArrowheads="1"/>
          </p:cNvSpPr>
          <p:nvPr/>
        </p:nvSpPr>
        <p:spPr bwMode="auto">
          <a:xfrm>
            <a:off x="6361113" y="2717800"/>
            <a:ext cx="115887" cy="709613"/>
          </a:xfrm>
          <a:prstGeom prst="rect">
            <a:avLst/>
          </a:prstGeom>
          <a:solidFill>
            <a:srgbClr val="FFCC00"/>
          </a:solidFill>
          <a:ln w="9525">
            <a:noFill/>
            <a:miter lim="800000"/>
            <a:headEnd/>
            <a:tailEnd/>
          </a:ln>
        </p:spPr>
        <p:txBody>
          <a:bodyPr wrap="none" anchor="ctr"/>
          <a:lstStyle/>
          <a:p>
            <a:endParaRPr lang="en-US"/>
          </a:p>
        </p:txBody>
      </p:sp>
      <p:sp>
        <p:nvSpPr>
          <p:cNvPr id="169002" name="Rectangle 84"/>
          <p:cNvSpPr>
            <a:spLocks noChangeArrowheads="1"/>
          </p:cNvSpPr>
          <p:nvPr/>
        </p:nvSpPr>
        <p:spPr bwMode="auto">
          <a:xfrm>
            <a:off x="6927850" y="2838450"/>
            <a:ext cx="146050" cy="588963"/>
          </a:xfrm>
          <a:prstGeom prst="rect">
            <a:avLst/>
          </a:prstGeom>
          <a:solidFill>
            <a:srgbClr val="FFCC00"/>
          </a:solidFill>
          <a:ln w="9525">
            <a:noFill/>
            <a:miter lim="800000"/>
            <a:headEnd/>
            <a:tailEnd/>
          </a:ln>
        </p:spPr>
        <p:txBody>
          <a:bodyPr wrap="none" anchor="ctr"/>
          <a:lstStyle/>
          <a:p>
            <a:endParaRPr lang="en-US"/>
          </a:p>
        </p:txBody>
      </p:sp>
      <p:sp>
        <p:nvSpPr>
          <p:cNvPr id="120" name="Rectangle 119"/>
          <p:cNvSpPr/>
          <p:nvPr/>
        </p:nvSpPr>
        <p:spPr>
          <a:xfrm>
            <a:off x="6813550" y="2698750"/>
            <a:ext cx="550863" cy="142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6294438" y="2693988"/>
            <a:ext cx="438150" cy="1714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4892675" y="2692400"/>
            <a:ext cx="1192213" cy="114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3484563" y="2700338"/>
            <a:ext cx="585787" cy="1333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p:cNvSpPr/>
          <p:nvPr/>
        </p:nvSpPr>
        <p:spPr>
          <a:xfrm>
            <a:off x="4210050" y="2695575"/>
            <a:ext cx="519113" cy="120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008" name="Rectangle 84"/>
          <p:cNvSpPr>
            <a:spLocks noChangeArrowheads="1"/>
          </p:cNvSpPr>
          <p:nvPr/>
        </p:nvSpPr>
        <p:spPr bwMode="auto">
          <a:xfrm>
            <a:off x="3713163" y="2717800"/>
            <a:ext cx="125412" cy="625475"/>
          </a:xfrm>
          <a:prstGeom prst="rect">
            <a:avLst/>
          </a:prstGeom>
          <a:solidFill>
            <a:srgbClr val="FFCC00"/>
          </a:solidFill>
          <a:ln w="9525">
            <a:noFill/>
            <a:miter lim="800000"/>
            <a:headEnd/>
            <a:tailEnd/>
          </a:ln>
        </p:spPr>
        <p:txBody>
          <a:bodyPr wrap="none" anchor="ctr"/>
          <a:lstStyle/>
          <a:p>
            <a:endParaRPr lang="en-US"/>
          </a:p>
        </p:txBody>
      </p:sp>
      <p:sp>
        <p:nvSpPr>
          <p:cNvPr id="9" name="Rectangle 17"/>
          <p:cNvSpPr>
            <a:spLocks noChangeArrowheads="1"/>
          </p:cNvSpPr>
          <p:nvPr/>
        </p:nvSpPr>
        <p:spPr bwMode="auto">
          <a:xfrm flipV="1">
            <a:off x="2859088" y="4689475"/>
            <a:ext cx="4543425" cy="131763"/>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169010" name="Rectangle 58" descr="Dark vertical"/>
          <p:cNvSpPr>
            <a:spLocks noChangeArrowheads="1"/>
          </p:cNvSpPr>
          <p:nvPr/>
        </p:nvSpPr>
        <p:spPr bwMode="auto">
          <a:xfrm>
            <a:off x="2882900" y="4902200"/>
            <a:ext cx="4527550" cy="276225"/>
          </a:xfrm>
          <a:prstGeom prst="rect">
            <a:avLst/>
          </a:prstGeom>
          <a:pattFill prst="dkVert">
            <a:fgClr>
              <a:schemeClr val="bg2"/>
            </a:fgClr>
            <a:bgClr>
              <a:schemeClr val="bg1"/>
            </a:bgClr>
          </a:pattFill>
          <a:ln w="9525">
            <a:solidFill>
              <a:schemeClr val="tx1"/>
            </a:solidFill>
            <a:miter lim="800000"/>
            <a:headEnd/>
            <a:tailEnd/>
          </a:ln>
        </p:spPr>
        <p:txBody>
          <a:bodyPr wrap="none" anchor="ctr"/>
          <a:lstStyle/>
          <a:p>
            <a:endParaRPr lang="en-US"/>
          </a:p>
        </p:txBody>
      </p:sp>
      <p:sp>
        <p:nvSpPr>
          <p:cNvPr id="169011" name="Rectangle 84"/>
          <p:cNvSpPr>
            <a:spLocks noChangeArrowheads="1"/>
          </p:cNvSpPr>
          <p:nvPr/>
        </p:nvSpPr>
        <p:spPr bwMode="auto">
          <a:xfrm>
            <a:off x="5068888" y="2717800"/>
            <a:ext cx="142875" cy="1812925"/>
          </a:xfrm>
          <a:prstGeom prst="rect">
            <a:avLst/>
          </a:prstGeom>
          <a:solidFill>
            <a:srgbClr val="FFCC00"/>
          </a:solidFill>
          <a:ln w="9525">
            <a:noFill/>
            <a:miter lim="800000"/>
            <a:headEnd/>
            <a:tailEnd/>
          </a:ln>
        </p:spPr>
        <p:txBody>
          <a:bodyPr wrap="none" anchor="ctr"/>
          <a:lstStyle/>
          <a:p>
            <a:endParaRPr lang="en-US"/>
          </a:p>
        </p:txBody>
      </p:sp>
      <p:sp>
        <p:nvSpPr>
          <p:cNvPr id="169012" name="TextBox 10"/>
          <p:cNvSpPr txBox="1">
            <a:spLocks noChangeArrowheads="1"/>
          </p:cNvSpPr>
          <p:nvPr/>
        </p:nvSpPr>
        <p:spPr bwMode="auto">
          <a:xfrm>
            <a:off x="2840038" y="1727200"/>
            <a:ext cx="4679486" cy="830997"/>
          </a:xfrm>
          <a:prstGeom prst="rect">
            <a:avLst/>
          </a:prstGeom>
          <a:noFill/>
          <a:ln w="9525">
            <a:noFill/>
            <a:miter lim="800000"/>
            <a:headEnd/>
            <a:tailEnd/>
          </a:ln>
        </p:spPr>
        <p:txBody>
          <a:bodyPr wrap="none">
            <a:spAutoFit/>
          </a:bodyPr>
          <a:lstStyle/>
          <a:p>
            <a:r>
              <a:rPr lang="en-US" sz="2400" b="1" dirty="0">
                <a:solidFill>
                  <a:srgbClr val="0066CC"/>
                </a:solidFill>
              </a:rPr>
              <a:t>For some </a:t>
            </a:r>
            <a:r>
              <a:rPr lang="en-US" sz="2400" b="1" dirty="0" smtClean="0">
                <a:solidFill>
                  <a:srgbClr val="0066CC"/>
                </a:solidFill>
              </a:rPr>
              <a:t>applications such as</a:t>
            </a:r>
            <a:endParaRPr lang="en-US" sz="2400" b="1" dirty="0">
              <a:solidFill>
                <a:srgbClr val="0066CC"/>
              </a:solidFill>
            </a:endParaRPr>
          </a:p>
          <a:p>
            <a:r>
              <a:rPr lang="en-US" sz="2400" b="1" dirty="0">
                <a:solidFill>
                  <a:srgbClr val="0066CC"/>
                </a:solidFill>
              </a:rPr>
              <a:t>Image </a:t>
            </a:r>
            <a:r>
              <a:rPr lang="en-US" sz="2400" b="1" dirty="0" smtClean="0">
                <a:solidFill>
                  <a:srgbClr val="0066CC"/>
                </a:solidFill>
              </a:rPr>
              <a:t>Sensor, </a:t>
            </a:r>
            <a:r>
              <a:rPr lang="en-US" sz="2400" b="1" dirty="0">
                <a:solidFill>
                  <a:srgbClr val="0066CC"/>
                </a:solidFill>
              </a:rPr>
              <a:t>this could be it </a:t>
            </a:r>
            <a:r>
              <a:rPr lang="en-US" b="1"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ChangeArrowheads="1"/>
          </p:cNvSpPr>
          <p:nvPr/>
        </p:nvSpPr>
        <p:spPr bwMode="auto">
          <a:xfrm>
            <a:off x="3124200" y="3875088"/>
            <a:ext cx="4535488" cy="642937"/>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71010"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B6601B83-62C1-4222-829A-3ED967F199C4}" type="slidenum">
              <a:rPr lang="en-US" sz="1000">
                <a:latin typeface="+mj-lt"/>
                <a:cs typeface="Arial" pitchFamily="34" charset="0"/>
              </a:rPr>
              <a:pPr algn="r">
                <a:spcBef>
                  <a:spcPct val="20000"/>
                </a:spcBef>
                <a:buFont typeface="Wingdings" pitchFamily="2" charset="2"/>
                <a:buNone/>
                <a:defRPr/>
              </a:pPr>
              <a:t>22</a:t>
            </a:fld>
            <a:endParaRPr lang="en-US" sz="1000">
              <a:latin typeface="+mj-lt"/>
              <a:cs typeface="Arial" pitchFamily="34" charset="0"/>
            </a:endParaRPr>
          </a:p>
        </p:txBody>
      </p:sp>
      <p:sp>
        <p:nvSpPr>
          <p:cNvPr id="171012"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3600" b="1">
                <a:solidFill>
                  <a:srgbClr val="0066CC"/>
                </a:solidFill>
              </a:rPr>
              <a:t>Transfer onto Final carrier</a:t>
            </a:r>
          </a:p>
        </p:txBody>
      </p:sp>
      <p:sp>
        <p:nvSpPr>
          <p:cNvPr id="47" name="Rectangle 46"/>
          <p:cNvSpPr>
            <a:spLocks noChangeArrowheads="1"/>
          </p:cNvSpPr>
          <p:nvPr/>
        </p:nvSpPr>
        <p:spPr bwMode="auto">
          <a:xfrm flipV="1">
            <a:off x="3132138" y="4733925"/>
            <a:ext cx="4527550" cy="21240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1016" name="TextBox 5"/>
          <p:cNvSpPr txBox="1">
            <a:spLocks noChangeArrowheads="1"/>
          </p:cNvSpPr>
          <p:nvPr/>
        </p:nvSpPr>
        <p:spPr bwMode="auto">
          <a:xfrm>
            <a:off x="1150938" y="1793875"/>
            <a:ext cx="1619250" cy="641350"/>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28" name="Left Brace 27"/>
          <p:cNvSpPr/>
          <p:nvPr/>
        </p:nvSpPr>
        <p:spPr>
          <a:xfrm>
            <a:off x="2860675" y="1584325"/>
            <a:ext cx="104775" cy="11255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1018" name="TextBox 49"/>
          <p:cNvSpPr txBox="1">
            <a:spLocks noChangeArrowheads="1"/>
          </p:cNvSpPr>
          <p:nvPr/>
        </p:nvSpPr>
        <p:spPr bwMode="auto">
          <a:xfrm>
            <a:off x="7686675" y="4948238"/>
            <a:ext cx="1457325" cy="304800"/>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171019" name="TextBox 5"/>
          <p:cNvSpPr txBox="1">
            <a:spLocks noChangeArrowheads="1"/>
          </p:cNvSpPr>
          <p:nvPr/>
        </p:nvSpPr>
        <p:spPr bwMode="auto">
          <a:xfrm>
            <a:off x="211138" y="3176588"/>
            <a:ext cx="2457450" cy="915987"/>
          </a:xfrm>
          <a:prstGeom prst="rect">
            <a:avLst/>
          </a:prstGeom>
          <a:noFill/>
          <a:ln w="9525">
            <a:noFill/>
            <a:miter lim="800000"/>
            <a:headEnd/>
            <a:tailEnd/>
          </a:ln>
        </p:spPr>
        <p:txBody>
          <a:bodyPr>
            <a:spAutoFit/>
          </a:bodyPr>
          <a:lstStyle/>
          <a:p>
            <a:pPr algn="ctr"/>
            <a:r>
              <a:rPr lang="en-US"/>
              <a:t>Transferred</a:t>
            </a:r>
          </a:p>
          <a:p>
            <a:pPr algn="ctr"/>
            <a:r>
              <a:rPr lang="en-US"/>
              <a:t>Layer (Stratum 2 +Stratum 3)</a:t>
            </a:r>
          </a:p>
        </p:txBody>
      </p:sp>
      <p:sp>
        <p:nvSpPr>
          <p:cNvPr id="171020" name="TextBox 5"/>
          <p:cNvSpPr txBox="1">
            <a:spLocks noChangeArrowheads="1"/>
          </p:cNvSpPr>
          <p:nvPr/>
        </p:nvSpPr>
        <p:spPr bwMode="auto">
          <a:xfrm>
            <a:off x="1435100" y="5583238"/>
            <a:ext cx="1441450" cy="366712"/>
          </a:xfrm>
          <a:prstGeom prst="rect">
            <a:avLst/>
          </a:prstGeom>
          <a:noFill/>
          <a:ln w="9525">
            <a:noFill/>
            <a:miter lim="800000"/>
            <a:headEnd/>
            <a:tailEnd/>
          </a:ln>
        </p:spPr>
        <p:txBody>
          <a:bodyPr wrap="none">
            <a:spAutoFit/>
          </a:bodyPr>
          <a:lstStyle/>
          <a:p>
            <a:pPr algn="ctr"/>
            <a:r>
              <a:rPr lang="en-US"/>
              <a:t>Final Carrier</a:t>
            </a:r>
          </a:p>
        </p:txBody>
      </p:sp>
      <p:sp>
        <p:nvSpPr>
          <p:cNvPr id="39" name="Rectangle 38"/>
          <p:cNvSpPr/>
          <p:nvPr/>
        </p:nvSpPr>
        <p:spPr>
          <a:xfrm>
            <a:off x="3135661" y="4489450"/>
            <a:ext cx="4525962" cy="101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37422" y="4621213"/>
            <a:ext cx="4525963" cy="100012"/>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flipH="1" flipV="1">
            <a:off x="7700963" y="4616450"/>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Rectangle 119"/>
          <p:cNvSpPr>
            <a:spLocks noChangeArrowheads="1"/>
          </p:cNvSpPr>
          <p:nvPr/>
        </p:nvSpPr>
        <p:spPr bwMode="auto">
          <a:xfrm flipV="1">
            <a:off x="7078663" y="4106863"/>
            <a:ext cx="654050" cy="13017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0" name="Left Brace 9"/>
          <p:cNvSpPr/>
          <p:nvPr/>
        </p:nvSpPr>
        <p:spPr>
          <a:xfrm>
            <a:off x="2873375" y="2779713"/>
            <a:ext cx="104775" cy="15446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Rectangle 34"/>
          <p:cNvSpPr>
            <a:spLocks noChangeArrowheads="1"/>
          </p:cNvSpPr>
          <p:nvPr/>
        </p:nvSpPr>
        <p:spPr bwMode="auto">
          <a:xfrm>
            <a:off x="3154363" y="3619500"/>
            <a:ext cx="4497387"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flipV="1">
            <a:off x="3140075" y="3125788"/>
            <a:ext cx="4518025" cy="600075"/>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171028" name="Trapezoid 8"/>
          <p:cNvSpPr>
            <a:spLocks/>
          </p:cNvSpPr>
          <p:nvPr/>
        </p:nvSpPr>
        <p:spPr bwMode="auto">
          <a:xfrm rot="10800000">
            <a:off x="5040313" y="3051175"/>
            <a:ext cx="719137" cy="665163"/>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099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a:off x="3132138" y="2778125"/>
            <a:ext cx="4533900" cy="10001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171030" name="TextBox 12"/>
          <p:cNvSpPr txBox="1">
            <a:spLocks noChangeArrowheads="1"/>
          </p:cNvSpPr>
          <p:nvPr/>
        </p:nvSpPr>
        <p:spPr bwMode="auto">
          <a:xfrm flipV="1">
            <a:off x="5126038" y="3019425"/>
            <a:ext cx="633412" cy="336550"/>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a:off x="3149600" y="3116263"/>
            <a:ext cx="622300" cy="123825"/>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a:off x="4402138" y="3116263"/>
            <a:ext cx="628650" cy="12541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a:off x="5764213" y="3114675"/>
            <a:ext cx="622300" cy="1238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a:off x="7027863" y="3116263"/>
            <a:ext cx="630237" cy="1238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171035" name="Text Box 166"/>
          <p:cNvSpPr txBox="1">
            <a:spLocks noChangeArrowheads="1"/>
          </p:cNvSpPr>
          <p:nvPr/>
        </p:nvSpPr>
        <p:spPr bwMode="auto">
          <a:xfrm>
            <a:off x="3744913" y="2989263"/>
            <a:ext cx="649287" cy="1254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71036" name="Text Box 166"/>
          <p:cNvSpPr txBox="1">
            <a:spLocks noChangeArrowheads="1"/>
          </p:cNvSpPr>
          <p:nvPr/>
        </p:nvSpPr>
        <p:spPr bwMode="auto">
          <a:xfrm>
            <a:off x="6389688" y="2989263"/>
            <a:ext cx="622300" cy="1254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71037" name="Text Box 166"/>
          <p:cNvSpPr txBox="1">
            <a:spLocks noChangeArrowheads="1"/>
          </p:cNvSpPr>
          <p:nvPr/>
        </p:nvSpPr>
        <p:spPr bwMode="auto">
          <a:xfrm>
            <a:off x="3744913" y="2862263"/>
            <a:ext cx="657225" cy="127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71038" name="Text Box 166"/>
          <p:cNvSpPr txBox="1">
            <a:spLocks noChangeArrowheads="1"/>
          </p:cNvSpPr>
          <p:nvPr/>
        </p:nvSpPr>
        <p:spPr bwMode="auto">
          <a:xfrm>
            <a:off x="6384925" y="2868613"/>
            <a:ext cx="638175" cy="125412"/>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a:off x="3130550" y="2868613"/>
            <a:ext cx="611188" cy="2524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a:off x="4408488" y="2863850"/>
            <a:ext cx="1989137"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a:off x="7027863" y="2863850"/>
            <a:ext cx="639762"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171042" name="Text Box 166"/>
          <p:cNvSpPr txBox="1">
            <a:spLocks noChangeArrowheads="1"/>
          </p:cNvSpPr>
          <p:nvPr/>
        </p:nvSpPr>
        <p:spPr bwMode="auto">
          <a:xfrm>
            <a:off x="3840163" y="3535363"/>
            <a:ext cx="428625" cy="2667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71043" name="Text Box 166"/>
          <p:cNvSpPr txBox="1">
            <a:spLocks noChangeArrowheads="1"/>
          </p:cNvSpPr>
          <p:nvPr/>
        </p:nvSpPr>
        <p:spPr bwMode="auto">
          <a:xfrm>
            <a:off x="6473825" y="3554413"/>
            <a:ext cx="428625" cy="21907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a:off x="3233738" y="3589338"/>
            <a:ext cx="476250" cy="13176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a:off x="4402138" y="3575050"/>
            <a:ext cx="477837" cy="1317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a:off x="5856288" y="3603625"/>
            <a:ext cx="477837" cy="1317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a:off x="7064375" y="3595688"/>
            <a:ext cx="476250" cy="13176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9" name="Rectangle 78"/>
          <p:cNvSpPr>
            <a:spLocks noChangeArrowheads="1"/>
          </p:cNvSpPr>
          <p:nvPr/>
        </p:nvSpPr>
        <p:spPr bwMode="auto">
          <a:xfrm flipV="1">
            <a:off x="6570663" y="4362450"/>
            <a:ext cx="912812" cy="12382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flipV="1">
            <a:off x="5086350" y="4343400"/>
            <a:ext cx="1179513" cy="134938"/>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flipV="1">
            <a:off x="3679825" y="4106863"/>
            <a:ext cx="585788" cy="101600"/>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flipV="1">
            <a:off x="3159125" y="4324350"/>
            <a:ext cx="1630363" cy="13652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71052" name="Rectangle 84"/>
          <p:cNvSpPr>
            <a:spLocks noChangeArrowheads="1"/>
          </p:cNvSpPr>
          <p:nvPr/>
        </p:nvSpPr>
        <p:spPr bwMode="auto">
          <a:xfrm flipV="1">
            <a:off x="4537075" y="3700463"/>
            <a:ext cx="115888" cy="746125"/>
          </a:xfrm>
          <a:prstGeom prst="rect">
            <a:avLst/>
          </a:prstGeom>
          <a:solidFill>
            <a:srgbClr val="FFCC00"/>
          </a:solidFill>
          <a:ln w="9525">
            <a:noFill/>
            <a:miter lim="800000"/>
            <a:headEnd/>
            <a:tailEnd/>
          </a:ln>
        </p:spPr>
        <p:txBody>
          <a:bodyPr rot="10800000" wrap="none" anchor="ctr"/>
          <a:lstStyle/>
          <a:p>
            <a:endParaRPr lang="en-US"/>
          </a:p>
        </p:txBody>
      </p:sp>
      <p:sp>
        <p:nvSpPr>
          <p:cNvPr id="171053" name="Rectangle 84"/>
          <p:cNvSpPr>
            <a:spLocks noChangeArrowheads="1"/>
          </p:cNvSpPr>
          <p:nvPr/>
        </p:nvSpPr>
        <p:spPr bwMode="auto">
          <a:xfrm flipV="1">
            <a:off x="6118225" y="3724275"/>
            <a:ext cx="101600" cy="738188"/>
          </a:xfrm>
          <a:prstGeom prst="rect">
            <a:avLst/>
          </a:prstGeom>
          <a:solidFill>
            <a:srgbClr val="FFCC00"/>
          </a:solidFill>
          <a:ln w="9525">
            <a:noFill/>
            <a:miter lim="800000"/>
            <a:headEnd/>
            <a:tailEnd/>
          </a:ln>
        </p:spPr>
        <p:txBody>
          <a:bodyPr rot="10800000" wrap="none" anchor="ctr"/>
          <a:lstStyle/>
          <a:p>
            <a:endParaRPr lang="en-US"/>
          </a:p>
        </p:txBody>
      </p:sp>
      <p:sp>
        <p:nvSpPr>
          <p:cNvPr id="171054" name="Rectangle 84"/>
          <p:cNvSpPr>
            <a:spLocks noChangeArrowheads="1"/>
          </p:cNvSpPr>
          <p:nvPr/>
        </p:nvSpPr>
        <p:spPr bwMode="auto">
          <a:xfrm flipV="1">
            <a:off x="6665913" y="3724275"/>
            <a:ext cx="115887" cy="690563"/>
          </a:xfrm>
          <a:prstGeom prst="rect">
            <a:avLst/>
          </a:prstGeom>
          <a:solidFill>
            <a:srgbClr val="FFCC00"/>
          </a:solidFill>
          <a:ln w="9525">
            <a:noFill/>
            <a:miter lim="800000"/>
            <a:headEnd/>
            <a:tailEnd/>
          </a:ln>
        </p:spPr>
        <p:txBody>
          <a:bodyPr rot="10800000" wrap="none" anchor="ctr"/>
          <a:lstStyle/>
          <a:p>
            <a:endParaRPr lang="en-US"/>
          </a:p>
        </p:txBody>
      </p:sp>
      <p:sp>
        <p:nvSpPr>
          <p:cNvPr id="171055" name="Rectangle 84"/>
          <p:cNvSpPr>
            <a:spLocks noChangeArrowheads="1"/>
          </p:cNvSpPr>
          <p:nvPr/>
        </p:nvSpPr>
        <p:spPr bwMode="auto">
          <a:xfrm flipV="1">
            <a:off x="7183438" y="3724275"/>
            <a:ext cx="146050" cy="449263"/>
          </a:xfrm>
          <a:prstGeom prst="rect">
            <a:avLst/>
          </a:prstGeom>
          <a:solidFill>
            <a:srgbClr val="FFCC00"/>
          </a:solidFill>
          <a:ln w="9525">
            <a:noFill/>
            <a:miter lim="800000"/>
            <a:headEnd/>
            <a:tailEnd/>
          </a:ln>
        </p:spPr>
        <p:txBody>
          <a:bodyPr rot="10800000" wrap="none" anchor="ctr"/>
          <a:lstStyle/>
          <a:p>
            <a:endParaRPr lang="en-US"/>
          </a:p>
        </p:txBody>
      </p:sp>
      <p:sp>
        <p:nvSpPr>
          <p:cNvPr id="171056" name="Rectangle 84"/>
          <p:cNvSpPr>
            <a:spLocks noChangeArrowheads="1"/>
          </p:cNvSpPr>
          <p:nvPr/>
        </p:nvSpPr>
        <p:spPr bwMode="auto">
          <a:xfrm flipV="1">
            <a:off x="3937000" y="3775075"/>
            <a:ext cx="125413" cy="419100"/>
          </a:xfrm>
          <a:prstGeom prst="rect">
            <a:avLst/>
          </a:prstGeom>
          <a:solidFill>
            <a:srgbClr val="FFCC00"/>
          </a:solidFill>
          <a:ln w="9525">
            <a:noFill/>
            <a:miter lim="800000"/>
            <a:headEnd/>
            <a:tailEnd/>
          </a:ln>
        </p:spPr>
        <p:txBody>
          <a:bodyPr rot="10800000" wrap="none" anchor="ctr"/>
          <a:lstStyle/>
          <a:p>
            <a:endParaRPr lang="en-US"/>
          </a:p>
        </p:txBody>
      </p:sp>
      <p:sp>
        <p:nvSpPr>
          <p:cNvPr id="9" name="Rectangle 17"/>
          <p:cNvSpPr>
            <a:spLocks noChangeArrowheads="1"/>
          </p:cNvSpPr>
          <p:nvPr/>
        </p:nvSpPr>
        <p:spPr bwMode="auto">
          <a:xfrm>
            <a:off x="3141663" y="2663825"/>
            <a:ext cx="4533900" cy="10001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12" name="Rectangle 11"/>
          <p:cNvSpPr>
            <a:spLocks noChangeArrowheads="1"/>
          </p:cNvSpPr>
          <p:nvPr/>
        </p:nvSpPr>
        <p:spPr bwMode="auto">
          <a:xfrm rot="10800000" flipV="1">
            <a:off x="3136900" y="1336675"/>
            <a:ext cx="4540250" cy="1109663"/>
          </a:xfrm>
          <a:prstGeom prst="rect">
            <a:avLst/>
          </a:prstGeom>
          <a:solidFill>
            <a:srgbClr val="404040"/>
          </a:solidFill>
          <a:ln w="25400" algn="ctr">
            <a:noFill/>
            <a:miter lim="800000"/>
            <a:headEnd/>
            <a:tailEnd/>
          </a:ln>
        </p:spPr>
        <p:txBody>
          <a:bodyPr anchor="ctr"/>
          <a:lstStyle/>
          <a:p>
            <a:pPr algn="ctr">
              <a:defRPr/>
            </a:pPr>
            <a:endParaRPr lang="en-US" dirty="0">
              <a:solidFill>
                <a:schemeClr val="lt1"/>
              </a:solidFill>
              <a:latin typeface="+mn-lt"/>
              <a:cs typeface="+mn-cs"/>
            </a:endParaRPr>
          </a:p>
        </p:txBody>
      </p:sp>
      <p:sp>
        <p:nvSpPr>
          <p:cNvPr id="171059" name="Rectangle 77" descr="Dark vertical"/>
          <p:cNvSpPr>
            <a:spLocks noChangeArrowheads="1"/>
          </p:cNvSpPr>
          <p:nvPr/>
        </p:nvSpPr>
        <p:spPr bwMode="auto">
          <a:xfrm rot="10800000">
            <a:off x="3124200" y="2457450"/>
            <a:ext cx="4527550" cy="168275"/>
          </a:xfrm>
          <a:prstGeom prst="rect">
            <a:avLst/>
          </a:prstGeom>
          <a:pattFill prst="dkVert">
            <a:fgClr>
              <a:schemeClr val="bg2"/>
            </a:fgClr>
            <a:bgClr>
              <a:schemeClr val="bg1"/>
            </a:bgClr>
          </a:pattFill>
          <a:ln w="9525">
            <a:noFill/>
            <a:miter lim="800000"/>
            <a:headEnd/>
            <a:tailEnd/>
          </a:ln>
        </p:spPr>
        <p:txBody>
          <a:bodyPr rot="10800000" wrap="none" anchor="ctr"/>
          <a:lstStyle/>
          <a:p>
            <a:endParaRPr lang="en-US"/>
          </a:p>
        </p:txBody>
      </p:sp>
      <p:sp>
        <p:nvSpPr>
          <p:cNvPr id="171060" name="Rectangle 84"/>
          <p:cNvSpPr>
            <a:spLocks noChangeArrowheads="1"/>
          </p:cNvSpPr>
          <p:nvPr/>
        </p:nvSpPr>
        <p:spPr bwMode="auto">
          <a:xfrm flipV="1">
            <a:off x="5330825" y="2890838"/>
            <a:ext cx="139700" cy="1552575"/>
          </a:xfrm>
          <a:prstGeom prst="rect">
            <a:avLst/>
          </a:prstGeom>
          <a:solidFill>
            <a:srgbClr val="FFCC00"/>
          </a:solidFill>
          <a:ln w="9525">
            <a:noFill/>
            <a:miter lim="800000"/>
            <a:headEnd/>
            <a:tailEnd/>
          </a:ln>
        </p:spPr>
        <p:txBody>
          <a:bodyPr rot="10800000" wrap="none" anchor="ctr"/>
          <a:lstStyle/>
          <a:p>
            <a:endParaRPr lang="en-US"/>
          </a:p>
        </p:txBody>
      </p:sp>
      <p:sp>
        <p:nvSpPr>
          <p:cNvPr id="171061" name="Rectangle 10"/>
          <p:cNvSpPr>
            <a:spLocks noChangeArrowheads="1"/>
          </p:cNvSpPr>
          <p:nvPr/>
        </p:nvSpPr>
        <p:spPr bwMode="auto">
          <a:xfrm>
            <a:off x="7897813" y="2244725"/>
            <a:ext cx="1231900" cy="646113"/>
          </a:xfrm>
          <a:prstGeom prst="rect">
            <a:avLst/>
          </a:prstGeom>
          <a:noFill/>
          <a:ln w="9525">
            <a:noFill/>
            <a:miter lim="800000"/>
            <a:headEnd/>
            <a:tailEnd/>
          </a:ln>
        </p:spPr>
        <p:txBody>
          <a:bodyPr>
            <a:spAutoFit/>
          </a:bodyPr>
          <a:lstStyle/>
          <a:p>
            <a:r>
              <a:rPr lang="en-US"/>
              <a:t>porous ‘cut layer</a:t>
            </a:r>
          </a:p>
        </p:txBody>
      </p:sp>
      <p:cxnSp>
        <p:nvCxnSpPr>
          <p:cNvPr id="56" name="Straight Arrow Connector 55"/>
          <p:cNvCxnSpPr>
            <a:stCxn id="171061" idx="1"/>
          </p:cNvCxnSpPr>
          <p:nvPr/>
        </p:nvCxnSpPr>
        <p:spPr>
          <a:xfrm flipH="1">
            <a:off x="7686675" y="2566988"/>
            <a:ext cx="211138"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ChangeArrowheads="1"/>
          </p:cNvSpPr>
          <p:nvPr/>
        </p:nvSpPr>
        <p:spPr bwMode="auto">
          <a:xfrm>
            <a:off x="3124200" y="3875088"/>
            <a:ext cx="4535488" cy="642937"/>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73058"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99FD1D71-08C9-4FC0-A9CE-012C84CF564C}" type="slidenum">
              <a:rPr lang="en-US" sz="1000">
                <a:latin typeface="+mj-lt"/>
                <a:cs typeface="Arial" pitchFamily="34" charset="0"/>
              </a:rPr>
              <a:pPr algn="r">
                <a:spcBef>
                  <a:spcPct val="20000"/>
                </a:spcBef>
                <a:buFont typeface="Wingdings" pitchFamily="2" charset="2"/>
                <a:buNone/>
                <a:defRPr/>
              </a:pPr>
              <a:t>23</a:t>
            </a:fld>
            <a:endParaRPr lang="en-US" sz="1000">
              <a:latin typeface="+mj-lt"/>
              <a:cs typeface="Arial" pitchFamily="34" charset="0"/>
            </a:endParaRPr>
          </a:p>
        </p:txBody>
      </p:sp>
      <p:sp>
        <p:nvSpPr>
          <p:cNvPr id="173060"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3600" b="1">
                <a:solidFill>
                  <a:srgbClr val="0066CC"/>
                </a:solidFill>
              </a:rPr>
              <a:t>Remove carrier-wafer</a:t>
            </a:r>
          </a:p>
        </p:txBody>
      </p:sp>
      <p:sp>
        <p:nvSpPr>
          <p:cNvPr id="47" name="Rectangle 46"/>
          <p:cNvSpPr>
            <a:spLocks noChangeArrowheads="1"/>
          </p:cNvSpPr>
          <p:nvPr/>
        </p:nvSpPr>
        <p:spPr bwMode="auto">
          <a:xfrm flipV="1">
            <a:off x="3132138" y="4733925"/>
            <a:ext cx="4527550" cy="21240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3064" name="TextBox 49"/>
          <p:cNvSpPr txBox="1">
            <a:spLocks noChangeArrowheads="1"/>
          </p:cNvSpPr>
          <p:nvPr/>
        </p:nvSpPr>
        <p:spPr bwMode="auto">
          <a:xfrm>
            <a:off x="7686675" y="4948238"/>
            <a:ext cx="1457325" cy="304800"/>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173065" name="TextBox 5"/>
          <p:cNvSpPr txBox="1">
            <a:spLocks noChangeArrowheads="1"/>
          </p:cNvSpPr>
          <p:nvPr/>
        </p:nvSpPr>
        <p:spPr bwMode="auto">
          <a:xfrm>
            <a:off x="211138" y="3176588"/>
            <a:ext cx="2457450" cy="915987"/>
          </a:xfrm>
          <a:prstGeom prst="rect">
            <a:avLst/>
          </a:prstGeom>
          <a:noFill/>
          <a:ln w="9525">
            <a:noFill/>
            <a:miter lim="800000"/>
            <a:headEnd/>
            <a:tailEnd/>
          </a:ln>
        </p:spPr>
        <p:txBody>
          <a:bodyPr>
            <a:spAutoFit/>
          </a:bodyPr>
          <a:lstStyle/>
          <a:p>
            <a:pPr algn="ctr"/>
            <a:r>
              <a:rPr lang="en-US"/>
              <a:t>Transferred</a:t>
            </a:r>
          </a:p>
          <a:p>
            <a:pPr algn="ctr"/>
            <a:r>
              <a:rPr lang="en-US"/>
              <a:t>Layer (Stratum 2 +Stratum 3)</a:t>
            </a:r>
          </a:p>
        </p:txBody>
      </p:sp>
      <p:sp>
        <p:nvSpPr>
          <p:cNvPr id="173066" name="TextBox 5"/>
          <p:cNvSpPr txBox="1">
            <a:spLocks noChangeArrowheads="1"/>
          </p:cNvSpPr>
          <p:nvPr/>
        </p:nvSpPr>
        <p:spPr bwMode="auto">
          <a:xfrm>
            <a:off x="1435100" y="5583238"/>
            <a:ext cx="1441450" cy="366712"/>
          </a:xfrm>
          <a:prstGeom prst="rect">
            <a:avLst/>
          </a:prstGeom>
          <a:noFill/>
          <a:ln w="9525">
            <a:noFill/>
            <a:miter lim="800000"/>
            <a:headEnd/>
            <a:tailEnd/>
          </a:ln>
        </p:spPr>
        <p:txBody>
          <a:bodyPr wrap="none">
            <a:spAutoFit/>
          </a:bodyPr>
          <a:lstStyle/>
          <a:p>
            <a:pPr algn="ctr"/>
            <a:r>
              <a:rPr lang="en-US"/>
              <a:t>Final Carrier</a:t>
            </a:r>
          </a:p>
        </p:txBody>
      </p:sp>
      <p:sp>
        <p:nvSpPr>
          <p:cNvPr id="39" name="Rectangle 38"/>
          <p:cNvSpPr/>
          <p:nvPr/>
        </p:nvSpPr>
        <p:spPr>
          <a:xfrm>
            <a:off x="3135661" y="4489450"/>
            <a:ext cx="4525962" cy="101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37422" y="4621213"/>
            <a:ext cx="4525963" cy="100012"/>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flipH="1" flipV="1">
            <a:off x="7700963" y="4616450"/>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Rectangle 119"/>
          <p:cNvSpPr>
            <a:spLocks noChangeArrowheads="1"/>
          </p:cNvSpPr>
          <p:nvPr/>
        </p:nvSpPr>
        <p:spPr bwMode="auto">
          <a:xfrm flipV="1">
            <a:off x="7078663" y="4106863"/>
            <a:ext cx="654050" cy="13017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0" name="Left Brace 9"/>
          <p:cNvSpPr/>
          <p:nvPr/>
        </p:nvSpPr>
        <p:spPr>
          <a:xfrm>
            <a:off x="2873375" y="2779713"/>
            <a:ext cx="104775" cy="15446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Rectangle 34"/>
          <p:cNvSpPr>
            <a:spLocks noChangeArrowheads="1"/>
          </p:cNvSpPr>
          <p:nvPr/>
        </p:nvSpPr>
        <p:spPr bwMode="auto">
          <a:xfrm>
            <a:off x="3154363" y="3619500"/>
            <a:ext cx="4497387"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flipV="1">
            <a:off x="3140075" y="3125788"/>
            <a:ext cx="4518025" cy="600075"/>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173074" name="Trapezoid 8"/>
          <p:cNvSpPr>
            <a:spLocks/>
          </p:cNvSpPr>
          <p:nvPr/>
        </p:nvSpPr>
        <p:spPr bwMode="auto">
          <a:xfrm rot="10800000">
            <a:off x="5040313" y="3051175"/>
            <a:ext cx="719137" cy="665163"/>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099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a:off x="3132138" y="2778125"/>
            <a:ext cx="4533900" cy="10001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173076" name="TextBox 12"/>
          <p:cNvSpPr txBox="1">
            <a:spLocks noChangeArrowheads="1"/>
          </p:cNvSpPr>
          <p:nvPr/>
        </p:nvSpPr>
        <p:spPr bwMode="auto">
          <a:xfrm flipV="1">
            <a:off x="5126038" y="3019425"/>
            <a:ext cx="633412" cy="336550"/>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a:off x="3149600" y="3116263"/>
            <a:ext cx="622300" cy="123825"/>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a:off x="4402138" y="3116263"/>
            <a:ext cx="628650" cy="12541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a:off x="5764213" y="3114675"/>
            <a:ext cx="622300" cy="1238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a:off x="7027863" y="3116263"/>
            <a:ext cx="630237" cy="1238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173081" name="Text Box 166"/>
          <p:cNvSpPr txBox="1">
            <a:spLocks noChangeArrowheads="1"/>
          </p:cNvSpPr>
          <p:nvPr/>
        </p:nvSpPr>
        <p:spPr bwMode="auto">
          <a:xfrm>
            <a:off x="3744913" y="2989263"/>
            <a:ext cx="649287" cy="1254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73082" name="Text Box 166"/>
          <p:cNvSpPr txBox="1">
            <a:spLocks noChangeArrowheads="1"/>
          </p:cNvSpPr>
          <p:nvPr/>
        </p:nvSpPr>
        <p:spPr bwMode="auto">
          <a:xfrm>
            <a:off x="6389688" y="2989263"/>
            <a:ext cx="622300" cy="1254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73083" name="Text Box 166"/>
          <p:cNvSpPr txBox="1">
            <a:spLocks noChangeArrowheads="1"/>
          </p:cNvSpPr>
          <p:nvPr/>
        </p:nvSpPr>
        <p:spPr bwMode="auto">
          <a:xfrm>
            <a:off x="3744913" y="2862263"/>
            <a:ext cx="657225" cy="127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73084" name="Text Box 166"/>
          <p:cNvSpPr txBox="1">
            <a:spLocks noChangeArrowheads="1"/>
          </p:cNvSpPr>
          <p:nvPr/>
        </p:nvSpPr>
        <p:spPr bwMode="auto">
          <a:xfrm>
            <a:off x="6384925" y="2868613"/>
            <a:ext cx="638175" cy="125412"/>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a:off x="3130550" y="2868613"/>
            <a:ext cx="611188" cy="2524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a:off x="4408488" y="2863850"/>
            <a:ext cx="1989137"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a:off x="7027863" y="2863850"/>
            <a:ext cx="639762"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173088" name="Text Box 166"/>
          <p:cNvSpPr txBox="1">
            <a:spLocks noChangeArrowheads="1"/>
          </p:cNvSpPr>
          <p:nvPr/>
        </p:nvSpPr>
        <p:spPr bwMode="auto">
          <a:xfrm>
            <a:off x="3840163" y="3421063"/>
            <a:ext cx="428625" cy="381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73089" name="Text Box 166"/>
          <p:cNvSpPr txBox="1">
            <a:spLocks noChangeArrowheads="1"/>
          </p:cNvSpPr>
          <p:nvPr/>
        </p:nvSpPr>
        <p:spPr bwMode="auto">
          <a:xfrm>
            <a:off x="6473825" y="3392488"/>
            <a:ext cx="428625" cy="381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a:off x="3233738" y="3589338"/>
            <a:ext cx="476250" cy="13176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a:off x="4402138" y="3575050"/>
            <a:ext cx="477837" cy="1317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a:off x="5856288" y="3603625"/>
            <a:ext cx="477837" cy="1317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a:off x="7064375" y="3595688"/>
            <a:ext cx="476250" cy="13176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9" name="Rectangle 78"/>
          <p:cNvSpPr>
            <a:spLocks noChangeArrowheads="1"/>
          </p:cNvSpPr>
          <p:nvPr/>
        </p:nvSpPr>
        <p:spPr bwMode="auto">
          <a:xfrm flipV="1">
            <a:off x="6570663" y="4362450"/>
            <a:ext cx="912812" cy="12382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flipV="1">
            <a:off x="5086350" y="4343400"/>
            <a:ext cx="1179513" cy="134938"/>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flipV="1">
            <a:off x="3679825" y="4106863"/>
            <a:ext cx="585788" cy="101600"/>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flipV="1">
            <a:off x="3159125" y="4324350"/>
            <a:ext cx="1630363" cy="13652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73098" name="Rectangle 84"/>
          <p:cNvSpPr>
            <a:spLocks noChangeArrowheads="1"/>
          </p:cNvSpPr>
          <p:nvPr/>
        </p:nvSpPr>
        <p:spPr bwMode="auto">
          <a:xfrm flipV="1">
            <a:off x="4537075" y="3700463"/>
            <a:ext cx="115888" cy="746125"/>
          </a:xfrm>
          <a:prstGeom prst="rect">
            <a:avLst/>
          </a:prstGeom>
          <a:solidFill>
            <a:srgbClr val="FFCC00"/>
          </a:solidFill>
          <a:ln w="9525">
            <a:noFill/>
            <a:miter lim="800000"/>
            <a:headEnd/>
            <a:tailEnd/>
          </a:ln>
        </p:spPr>
        <p:txBody>
          <a:bodyPr rot="10800000" wrap="none" anchor="ctr"/>
          <a:lstStyle/>
          <a:p>
            <a:endParaRPr lang="en-US"/>
          </a:p>
        </p:txBody>
      </p:sp>
      <p:sp>
        <p:nvSpPr>
          <p:cNvPr id="173099" name="Rectangle 84"/>
          <p:cNvSpPr>
            <a:spLocks noChangeArrowheads="1"/>
          </p:cNvSpPr>
          <p:nvPr/>
        </p:nvSpPr>
        <p:spPr bwMode="auto">
          <a:xfrm flipV="1">
            <a:off x="6118225" y="3724275"/>
            <a:ext cx="101600" cy="738188"/>
          </a:xfrm>
          <a:prstGeom prst="rect">
            <a:avLst/>
          </a:prstGeom>
          <a:solidFill>
            <a:srgbClr val="FFCC00"/>
          </a:solidFill>
          <a:ln w="9525">
            <a:noFill/>
            <a:miter lim="800000"/>
            <a:headEnd/>
            <a:tailEnd/>
          </a:ln>
        </p:spPr>
        <p:txBody>
          <a:bodyPr rot="10800000" wrap="none" anchor="ctr"/>
          <a:lstStyle/>
          <a:p>
            <a:endParaRPr lang="en-US"/>
          </a:p>
        </p:txBody>
      </p:sp>
      <p:sp>
        <p:nvSpPr>
          <p:cNvPr id="173100" name="Rectangle 84"/>
          <p:cNvSpPr>
            <a:spLocks noChangeArrowheads="1"/>
          </p:cNvSpPr>
          <p:nvPr/>
        </p:nvSpPr>
        <p:spPr bwMode="auto">
          <a:xfrm flipV="1">
            <a:off x="6665913" y="3724275"/>
            <a:ext cx="115887" cy="690563"/>
          </a:xfrm>
          <a:prstGeom prst="rect">
            <a:avLst/>
          </a:prstGeom>
          <a:solidFill>
            <a:srgbClr val="FFCC00"/>
          </a:solidFill>
          <a:ln w="9525">
            <a:noFill/>
            <a:miter lim="800000"/>
            <a:headEnd/>
            <a:tailEnd/>
          </a:ln>
        </p:spPr>
        <p:txBody>
          <a:bodyPr rot="10800000" wrap="none" anchor="ctr"/>
          <a:lstStyle/>
          <a:p>
            <a:endParaRPr lang="en-US"/>
          </a:p>
        </p:txBody>
      </p:sp>
      <p:sp>
        <p:nvSpPr>
          <p:cNvPr id="173101" name="Rectangle 84"/>
          <p:cNvSpPr>
            <a:spLocks noChangeArrowheads="1"/>
          </p:cNvSpPr>
          <p:nvPr/>
        </p:nvSpPr>
        <p:spPr bwMode="auto">
          <a:xfrm flipV="1">
            <a:off x="7183438" y="3724275"/>
            <a:ext cx="146050" cy="449263"/>
          </a:xfrm>
          <a:prstGeom prst="rect">
            <a:avLst/>
          </a:prstGeom>
          <a:solidFill>
            <a:srgbClr val="FFCC00"/>
          </a:solidFill>
          <a:ln w="9525">
            <a:noFill/>
            <a:miter lim="800000"/>
            <a:headEnd/>
            <a:tailEnd/>
          </a:ln>
        </p:spPr>
        <p:txBody>
          <a:bodyPr rot="10800000" wrap="none" anchor="ctr"/>
          <a:lstStyle/>
          <a:p>
            <a:endParaRPr lang="en-US"/>
          </a:p>
        </p:txBody>
      </p:sp>
      <p:sp>
        <p:nvSpPr>
          <p:cNvPr id="173102" name="Rectangle 84"/>
          <p:cNvSpPr>
            <a:spLocks noChangeArrowheads="1"/>
          </p:cNvSpPr>
          <p:nvPr/>
        </p:nvSpPr>
        <p:spPr bwMode="auto">
          <a:xfrm flipV="1">
            <a:off x="3937000" y="3775075"/>
            <a:ext cx="125413" cy="419100"/>
          </a:xfrm>
          <a:prstGeom prst="rect">
            <a:avLst/>
          </a:prstGeom>
          <a:solidFill>
            <a:srgbClr val="FFCC00"/>
          </a:solidFill>
          <a:ln w="9525">
            <a:noFill/>
            <a:miter lim="800000"/>
            <a:headEnd/>
            <a:tailEnd/>
          </a:ln>
        </p:spPr>
        <p:txBody>
          <a:bodyPr rot="10800000" wrap="none" anchor="ctr"/>
          <a:lstStyle/>
          <a:p>
            <a:endParaRPr lang="en-US"/>
          </a:p>
        </p:txBody>
      </p:sp>
      <p:sp>
        <p:nvSpPr>
          <p:cNvPr id="173103" name="Rectangle 77" descr="Dark vertical"/>
          <p:cNvSpPr>
            <a:spLocks noChangeArrowheads="1"/>
          </p:cNvSpPr>
          <p:nvPr/>
        </p:nvSpPr>
        <p:spPr bwMode="auto">
          <a:xfrm rot="10800000">
            <a:off x="3114675" y="2571750"/>
            <a:ext cx="4527550" cy="168275"/>
          </a:xfrm>
          <a:prstGeom prst="rect">
            <a:avLst/>
          </a:prstGeom>
          <a:pattFill prst="dkVert">
            <a:fgClr>
              <a:schemeClr val="bg2"/>
            </a:fgClr>
            <a:bgClr>
              <a:schemeClr val="bg1"/>
            </a:bgClr>
          </a:pattFill>
          <a:ln w="9525">
            <a:noFill/>
            <a:miter lim="800000"/>
            <a:headEnd/>
            <a:tailEnd/>
          </a:ln>
        </p:spPr>
        <p:txBody>
          <a:bodyPr rot="10800000" wrap="none" anchor="ctr"/>
          <a:lstStyle/>
          <a:p>
            <a:endParaRPr lang="en-US"/>
          </a:p>
        </p:txBody>
      </p:sp>
      <p:sp>
        <p:nvSpPr>
          <p:cNvPr id="173104" name="Rectangle 84"/>
          <p:cNvSpPr>
            <a:spLocks noChangeArrowheads="1"/>
          </p:cNvSpPr>
          <p:nvPr/>
        </p:nvSpPr>
        <p:spPr bwMode="auto">
          <a:xfrm flipV="1">
            <a:off x="5330825" y="2890838"/>
            <a:ext cx="139700" cy="1552575"/>
          </a:xfrm>
          <a:prstGeom prst="rect">
            <a:avLst/>
          </a:prstGeom>
          <a:solidFill>
            <a:srgbClr val="FFCC00"/>
          </a:solidFill>
          <a:ln w="9525">
            <a:noFill/>
            <a:miter lim="800000"/>
            <a:headEnd/>
            <a:tailEnd/>
          </a:ln>
        </p:spPr>
        <p:txBody>
          <a:bodyPr rot="10800000"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124200" y="3875088"/>
            <a:ext cx="4535488" cy="642937"/>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75107"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EDA67FC4-9D4D-4122-AA3B-B5653304FE7F}" type="slidenum">
              <a:rPr lang="en-US" sz="1000">
                <a:latin typeface="+mj-lt"/>
                <a:cs typeface="Arial" pitchFamily="34" charset="0"/>
              </a:rPr>
              <a:pPr algn="r">
                <a:spcBef>
                  <a:spcPct val="20000"/>
                </a:spcBef>
                <a:buFont typeface="Wingdings" pitchFamily="2" charset="2"/>
                <a:buNone/>
                <a:defRPr/>
              </a:pPr>
              <a:t>24</a:t>
            </a:fld>
            <a:endParaRPr lang="en-US" sz="1000">
              <a:latin typeface="+mj-lt"/>
              <a:cs typeface="Arial" pitchFamily="34" charset="0"/>
            </a:endParaRPr>
          </a:p>
        </p:txBody>
      </p:sp>
      <p:sp>
        <p:nvSpPr>
          <p:cNvPr id="175109"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3600" b="1">
                <a:solidFill>
                  <a:srgbClr val="0066CC"/>
                </a:solidFill>
              </a:rPr>
              <a:t>Add Stratum-3 Interconnections</a:t>
            </a:r>
          </a:p>
        </p:txBody>
      </p:sp>
      <p:sp>
        <p:nvSpPr>
          <p:cNvPr id="47" name="Rectangle 46"/>
          <p:cNvSpPr>
            <a:spLocks noChangeArrowheads="1"/>
          </p:cNvSpPr>
          <p:nvPr/>
        </p:nvSpPr>
        <p:spPr bwMode="auto">
          <a:xfrm flipV="1">
            <a:off x="3132138" y="4733925"/>
            <a:ext cx="4527550" cy="21240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5113" name="TextBox 49"/>
          <p:cNvSpPr txBox="1">
            <a:spLocks noChangeArrowheads="1"/>
          </p:cNvSpPr>
          <p:nvPr/>
        </p:nvSpPr>
        <p:spPr bwMode="auto">
          <a:xfrm>
            <a:off x="7686675" y="4948238"/>
            <a:ext cx="1457325" cy="304800"/>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175114" name="TextBox 5"/>
          <p:cNvSpPr txBox="1">
            <a:spLocks noChangeArrowheads="1"/>
          </p:cNvSpPr>
          <p:nvPr/>
        </p:nvSpPr>
        <p:spPr bwMode="auto">
          <a:xfrm>
            <a:off x="211138" y="3176588"/>
            <a:ext cx="2457450" cy="915987"/>
          </a:xfrm>
          <a:prstGeom prst="rect">
            <a:avLst/>
          </a:prstGeom>
          <a:noFill/>
          <a:ln w="9525">
            <a:noFill/>
            <a:miter lim="800000"/>
            <a:headEnd/>
            <a:tailEnd/>
          </a:ln>
        </p:spPr>
        <p:txBody>
          <a:bodyPr>
            <a:spAutoFit/>
          </a:bodyPr>
          <a:lstStyle/>
          <a:p>
            <a:pPr algn="ctr"/>
            <a:r>
              <a:rPr lang="en-US"/>
              <a:t>Transferred</a:t>
            </a:r>
          </a:p>
          <a:p>
            <a:pPr algn="ctr"/>
            <a:r>
              <a:rPr lang="en-US"/>
              <a:t>Layer (Stratum 2 +Stratum 3)</a:t>
            </a:r>
          </a:p>
        </p:txBody>
      </p:sp>
      <p:sp>
        <p:nvSpPr>
          <p:cNvPr id="175115" name="TextBox 5"/>
          <p:cNvSpPr txBox="1">
            <a:spLocks noChangeArrowheads="1"/>
          </p:cNvSpPr>
          <p:nvPr/>
        </p:nvSpPr>
        <p:spPr bwMode="auto">
          <a:xfrm>
            <a:off x="1435100" y="5583238"/>
            <a:ext cx="1441450" cy="366712"/>
          </a:xfrm>
          <a:prstGeom prst="rect">
            <a:avLst/>
          </a:prstGeom>
          <a:noFill/>
          <a:ln w="9525">
            <a:noFill/>
            <a:miter lim="800000"/>
            <a:headEnd/>
            <a:tailEnd/>
          </a:ln>
        </p:spPr>
        <p:txBody>
          <a:bodyPr wrap="none">
            <a:spAutoFit/>
          </a:bodyPr>
          <a:lstStyle/>
          <a:p>
            <a:pPr algn="ctr"/>
            <a:r>
              <a:rPr lang="en-US"/>
              <a:t>Final Carrier</a:t>
            </a:r>
          </a:p>
        </p:txBody>
      </p:sp>
      <p:sp>
        <p:nvSpPr>
          <p:cNvPr id="39" name="Rectangle 38"/>
          <p:cNvSpPr/>
          <p:nvPr/>
        </p:nvSpPr>
        <p:spPr>
          <a:xfrm>
            <a:off x="3135661" y="4489450"/>
            <a:ext cx="4525962" cy="101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37422" y="4621213"/>
            <a:ext cx="4525963" cy="100012"/>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flipH="1" flipV="1">
            <a:off x="7700963" y="4616450"/>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a:spLocks noChangeArrowheads="1"/>
          </p:cNvSpPr>
          <p:nvPr/>
        </p:nvSpPr>
        <p:spPr bwMode="auto">
          <a:xfrm flipV="1">
            <a:off x="6570663" y="4362450"/>
            <a:ext cx="912812" cy="12382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flipV="1">
            <a:off x="5086350" y="4343400"/>
            <a:ext cx="1179513" cy="134938"/>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flipV="1">
            <a:off x="3159125" y="4324350"/>
            <a:ext cx="1630363" cy="13652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75148" name="Rectangle 84"/>
          <p:cNvSpPr>
            <a:spLocks noChangeArrowheads="1"/>
          </p:cNvSpPr>
          <p:nvPr/>
        </p:nvSpPr>
        <p:spPr bwMode="auto">
          <a:xfrm flipV="1">
            <a:off x="6118225" y="3724275"/>
            <a:ext cx="101600" cy="738188"/>
          </a:xfrm>
          <a:prstGeom prst="rect">
            <a:avLst/>
          </a:prstGeom>
          <a:solidFill>
            <a:srgbClr val="FFCC00"/>
          </a:solidFill>
          <a:ln w="9525">
            <a:noFill/>
            <a:miter lim="800000"/>
            <a:headEnd/>
            <a:tailEnd/>
          </a:ln>
        </p:spPr>
        <p:txBody>
          <a:bodyPr rot="10800000" wrap="none" anchor="ctr"/>
          <a:lstStyle/>
          <a:p>
            <a:endParaRPr lang="en-US"/>
          </a:p>
        </p:txBody>
      </p:sp>
      <p:sp>
        <p:nvSpPr>
          <p:cNvPr id="175105" name="Rectangle 76"/>
          <p:cNvSpPr>
            <a:spLocks noChangeArrowheads="1"/>
          </p:cNvSpPr>
          <p:nvPr/>
        </p:nvSpPr>
        <p:spPr bwMode="auto">
          <a:xfrm>
            <a:off x="3133725" y="2133600"/>
            <a:ext cx="4533900" cy="676275"/>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20" name="Rectangle 119"/>
          <p:cNvSpPr>
            <a:spLocks noChangeArrowheads="1"/>
          </p:cNvSpPr>
          <p:nvPr/>
        </p:nvSpPr>
        <p:spPr bwMode="auto">
          <a:xfrm flipV="1">
            <a:off x="7078663" y="4106863"/>
            <a:ext cx="654050" cy="13017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0" name="Left Brace 9"/>
          <p:cNvSpPr/>
          <p:nvPr/>
        </p:nvSpPr>
        <p:spPr>
          <a:xfrm>
            <a:off x="2873375" y="2779713"/>
            <a:ext cx="104775" cy="15446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Rectangle 34"/>
          <p:cNvSpPr>
            <a:spLocks noChangeArrowheads="1"/>
          </p:cNvSpPr>
          <p:nvPr/>
        </p:nvSpPr>
        <p:spPr bwMode="auto">
          <a:xfrm>
            <a:off x="3154363" y="3619500"/>
            <a:ext cx="4497387"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flipV="1">
            <a:off x="3140075" y="3125788"/>
            <a:ext cx="4518025" cy="600075"/>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175123" name="Trapezoid 8"/>
          <p:cNvSpPr>
            <a:spLocks/>
          </p:cNvSpPr>
          <p:nvPr/>
        </p:nvSpPr>
        <p:spPr bwMode="auto">
          <a:xfrm rot="10800000">
            <a:off x="5040313" y="3051175"/>
            <a:ext cx="719137" cy="665163"/>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099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a:off x="3132138" y="2778125"/>
            <a:ext cx="4533900" cy="10001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175125" name="TextBox 12"/>
          <p:cNvSpPr txBox="1">
            <a:spLocks noChangeArrowheads="1"/>
          </p:cNvSpPr>
          <p:nvPr/>
        </p:nvSpPr>
        <p:spPr bwMode="auto">
          <a:xfrm flipV="1">
            <a:off x="5126038" y="3019425"/>
            <a:ext cx="633412" cy="336550"/>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a:off x="3149600" y="3116263"/>
            <a:ext cx="622300" cy="123825"/>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a:off x="4402138" y="3116263"/>
            <a:ext cx="628650" cy="12541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a:off x="5764213" y="3114675"/>
            <a:ext cx="622300" cy="1238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a:off x="7027863" y="3116263"/>
            <a:ext cx="630237" cy="1238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175130" name="Text Box 166"/>
          <p:cNvSpPr txBox="1">
            <a:spLocks noChangeArrowheads="1"/>
          </p:cNvSpPr>
          <p:nvPr/>
        </p:nvSpPr>
        <p:spPr bwMode="auto">
          <a:xfrm>
            <a:off x="3744913" y="2989263"/>
            <a:ext cx="649287" cy="1254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75131" name="Text Box 166"/>
          <p:cNvSpPr txBox="1">
            <a:spLocks noChangeArrowheads="1"/>
          </p:cNvSpPr>
          <p:nvPr/>
        </p:nvSpPr>
        <p:spPr bwMode="auto">
          <a:xfrm>
            <a:off x="6389688" y="2989263"/>
            <a:ext cx="622300" cy="1254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175132" name="Text Box 166"/>
          <p:cNvSpPr txBox="1">
            <a:spLocks noChangeArrowheads="1"/>
          </p:cNvSpPr>
          <p:nvPr/>
        </p:nvSpPr>
        <p:spPr bwMode="auto">
          <a:xfrm>
            <a:off x="3744913" y="2862263"/>
            <a:ext cx="657225" cy="127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75133" name="Text Box 166"/>
          <p:cNvSpPr txBox="1">
            <a:spLocks noChangeArrowheads="1"/>
          </p:cNvSpPr>
          <p:nvPr/>
        </p:nvSpPr>
        <p:spPr bwMode="auto">
          <a:xfrm>
            <a:off x="6384925" y="2868613"/>
            <a:ext cx="638175" cy="125412"/>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a:off x="3130550" y="2868613"/>
            <a:ext cx="611188" cy="2524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a:off x="4408488" y="2863850"/>
            <a:ext cx="1989137"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a:off x="7027863" y="2863850"/>
            <a:ext cx="639762"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175137" name="Text Box 166"/>
          <p:cNvSpPr txBox="1">
            <a:spLocks noChangeArrowheads="1"/>
          </p:cNvSpPr>
          <p:nvPr/>
        </p:nvSpPr>
        <p:spPr bwMode="auto">
          <a:xfrm>
            <a:off x="3840163" y="3421063"/>
            <a:ext cx="428625" cy="381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175138" name="Text Box 166"/>
          <p:cNvSpPr txBox="1">
            <a:spLocks noChangeArrowheads="1"/>
          </p:cNvSpPr>
          <p:nvPr/>
        </p:nvSpPr>
        <p:spPr bwMode="auto">
          <a:xfrm>
            <a:off x="6473825" y="3392488"/>
            <a:ext cx="428625" cy="381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a:off x="3233738" y="3589338"/>
            <a:ext cx="476250" cy="13176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a:off x="4402138" y="3575050"/>
            <a:ext cx="477837" cy="1317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a:off x="5856288" y="3603625"/>
            <a:ext cx="477837" cy="1317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a:off x="7064375" y="3595688"/>
            <a:ext cx="476250" cy="13176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flipV="1">
            <a:off x="3679825" y="4106863"/>
            <a:ext cx="585788" cy="101600"/>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75147" name="Rectangle 84"/>
          <p:cNvSpPr>
            <a:spLocks noChangeArrowheads="1"/>
          </p:cNvSpPr>
          <p:nvPr/>
        </p:nvSpPr>
        <p:spPr bwMode="auto">
          <a:xfrm flipV="1">
            <a:off x="4537075" y="3700463"/>
            <a:ext cx="115888" cy="746125"/>
          </a:xfrm>
          <a:prstGeom prst="rect">
            <a:avLst/>
          </a:prstGeom>
          <a:solidFill>
            <a:srgbClr val="FFCC00"/>
          </a:solidFill>
          <a:ln w="9525">
            <a:noFill/>
            <a:miter lim="800000"/>
            <a:headEnd/>
            <a:tailEnd/>
          </a:ln>
        </p:spPr>
        <p:txBody>
          <a:bodyPr rot="10800000" wrap="none" anchor="ctr"/>
          <a:lstStyle/>
          <a:p>
            <a:endParaRPr lang="en-US"/>
          </a:p>
        </p:txBody>
      </p:sp>
      <p:sp>
        <p:nvSpPr>
          <p:cNvPr id="175149" name="Rectangle 84"/>
          <p:cNvSpPr>
            <a:spLocks noChangeArrowheads="1"/>
          </p:cNvSpPr>
          <p:nvPr/>
        </p:nvSpPr>
        <p:spPr bwMode="auto">
          <a:xfrm flipV="1">
            <a:off x="6665913" y="3724275"/>
            <a:ext cx="115887" cy="690563"/>
          </a:xfrm>
          <a:prstGeom prst="rect">
            <a:avLst/>
          </a:prstGeom>
          <a:solidFill>
            <a:srgbClr val="FFCC00"/>
          </a:solidFill>
          <a:ln w="9525">
            <a:noFill/>
            <a:miter lim="800000"/>
            <a:headEnd/>
            <a:tailEnd/>
          </a:ln>
        </p:spPr>
        <p:txBody>
          <a:bodyPr rot="10800000" wrap="none" anchor="ctr"/>
          <a:lstStyle/>
          <a:p>
            <a:endParaRPr lang="en-US"/>
          </a:p>
        </p:txBody>
      </p:sp>
      <p:sp>
        <p:nvSpPr>
          <p:cNvPr id="175150" name="Rectangle 84"/>
          <p:cNvSpPr>
            <a:spLocks noChangeArrowheads="1"/>
          </p:cNvSpPr>
          <p:nvPr/>
        </p:nvSpPr>
        <p:spPr bwMode="auto">
          <a:xfrm flipV="1">
            <a:off x="7183438" y="3724275"/>
            <a:ext cx="146050" cy="449263"/>
          </a:xfrm>
          <a:prstGeom prst="rect">
            <a:avLst/>
          </a:prstGeom>
          <a:solidFill>
            <a:srgbClr val="FFCC00"/>
          </a:solidFill>
          <a:ln w="9525">
            <a:noFill/>
            <a:miter lim="800000"/>
            <a:headEnd/>
            <a:tailEnd/>
          </a:ln>
        </p:spPr>
        <p:txBody>
          <a:bodyPr rot="10800000" wrap="none" anchor="ctr"/>
          <a:lstStyle/>
          <a:p>
            <a:endParaRPr lang="en-US"/>
          </a:p>
        </p:txBody>
      </p:sp>
      <p:sp>
        <p:nvSpPr>
          <p:cNvPr id="175151" name="Rectangle 84"/>
          <p:cNvSpPr>
            <a:spLocks noChangeArrowheads="1"/>
          </p:cNvSpPr>
          <p:nvPr/>
        </p:nvSpPr>
        <p:spPr bwMode="auto">
          <a:xfrm flipV="1">
            <a:off x="3937000" y="3775075"/>
            <a:ext cx="125413" cy="419100"/>
          </a:xfrm>
          <a:prstGeom prst="rect">
            <a:avLst/>
          </a:prstGeom>
          <a:solidFill>
            <a:srgbClr val="FFCC00"/>
          </a:solidFill>
          <a:ln w="9525">
            <a:noFill/>
            <a:miter lim="800000"/>
            <a:headEnd/>
            <a:tailEnd/>
          </a:ln>
        </p:spPr>
        <p:txBody>
          <a:bodyPr rot="10800000" wrap="none" anchor="ctr"/>
          <a:lstStyle/>
          <a:p>
            <a:endParaRPr lang="en-US"/>
          </a:p>
        </p:txBody>
      </p:sp>
      <p:grpSp>
        <p:nvGrpSpPr>
          <p:cNvPr id="175152" name="Group 65"/>
          <p:cNvGrpSpPr>
            <a:grpSpLocks/>
          </p:cNvGrpSpPr>
          <p:nvPr/>
        </p:nvGrpSpPr>
        <p:grpSpPr bwMode="auto">
          <a:xfrm>
            <a:off x="3103563" y="2286000"/>
            <a:ext cx="4506912" cy="852488"/>
            <a:chOff x="2003" y="2802"/>
            <a:chExt cx="2839" cy="537"/>
          </a:xfrm>
        </p:grpSpPr>
        <p:sp>
          <p:nvSpPr>
            <p:cNvPr id="175154" name="Rectangle 84"/>
            <p:cNvSpPr>
              <a:spLocks noChangeArrowheads="1"/>
            </p:cNvSpPr>
            <p:nvPr/>
          </p:nvSpPr>
          <p:spPr bwMode="auto">
            <a:xfrm>
              <a:off x="3829" y="3022"/>
              <a:ext cx="76" cy="317"/>
            </a:xfrm>
            <a:prstGeom prst="rect">
              <a:avLst/>
            </a:prstGeom>
            <a:solidFill>
              <a:srgbClr val="FFCC00"/>
            </a:solidFill>
            <a:ln w="9525">
              <a:noFill/>
              <a:miter lim="800000"/>
              <a:headEnd/>
              <a:tailEnd/>
            </a:ln>
          </p:spPr>
          <p:txBody>
            <a:bodyPr wrap="none" anchor="ctr"/>
            <a:lstStyle/>
            <a:p>
              <a:endParaRPr lang="en-US"/>
            </a:p>
          </p:txBody>
        </p:sp>
        <p:sp>
          <p:nvSpPr>
            <p:cNvPr id="175155" name="Rectangle 84"/>
            <p:cNvSpPr>
              <a:spLocks noChangeArrowheads="1"/>
            </p:cNvSpPr>
            <p:nvPr/>
          </p:nvSpPr>
          <p:spPr bwMode="auto">
            <a:xfrm>
              <a:off x="2167" y="2982"/>
              <a:ext cx="96" cy="357"/>
            </a:xfrm>
            <a:prstGeom prst="rect">
              <a:avLst/>
            </a:prstGeom>
            <a:solidFill>
              <a:srgbClr val="FFCC00"/>
            </a:solidFill>
            <a:ln w="9525">
              <a:noFill/>
              <a:miter lim="800000"/>
              <a:headEnd/>
              <a:tailEnd/>
            </a:ln>
          </p:spPr>
          <p:txBody>
            <a:bodyPr wrap="none" anchor="ctr"/>
            <a:lstStyle/>
            <a:p>
              <a:endParaRPr lang="en-US"/>
            </a:p>
          </p:txBody>
        </p:sp>
        <p:sp>
          <p:nvSpPr>
            <p:cNvPr id="175156" name="Rectangle 84"/>
            <p:cNvSpPr>
              <a:spLocks noChangeArrowheads="1"/>
            </p:cNvSpPr>
            <p:nvPr/>
          </p:nvSpPr>
          <p:spPr bwMode="auto">
            <a:xfrm>
              <a:off x="4241" y="3003"/>
              <a:ext cx="78" cy="158"/>
            </a:xfrm>
            <a:prstGeom prst="rect">
              <a:avLst/>
            </a:prstGeom>
            <a:solidFill>
              <a:srgbClr val="FFCC00"/>
            </a:solidFill>
            <a:ln w="9525">
              <a:noFill/>
              <a:miter lim="800000"/>
              <a:headEnd/>
              <a:tailEnd/>
            </a:ln>
          </p:spPr>
          <p:txBody>
            <a:bodyPr wrap="none" anchor="ctr"/>
            <a:lstStyle/>
            <a:p>
              <a:endParaRPr lang="en-US"/>
            </a:p>
          </p:txBody>
        </p:sp>
        <p:sp>
          <p:nvSpPr>
            <p:cNvPr id="58" name="Rectangle 57"/>
            <p:cNvSpPr/>
            <p:nvPr/>
          </p:nvSpPr>
          <p:spPr>
            <a:xfrm>
              <a:off x="3316" y="2807"/>
              <a:ext cx="1152" cy="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2718" y="2970"/>
              <a:ext cx="1325" cy="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4525" y="2807"/>
              <a:ext cx="317" cy="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2003" y="2961"/>
              <a:ext cx="370" cy="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2005" y="2802"/>
              <a:ext cx="941" cy="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4113" y="2972"/>
              <a:ext cx="597" cy="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163" name="Rectangle 84"/>
            <p:cNvSpPr>
              <a:spLocks noChangeArrowheads="1"/>
            </p:cNvSpPr>
            <p:nvPr/>
          </p:nvSpPr>
          <p:spPr bwMode="auto">
            <a:xfrm>
              <a:off x="3596" y="2839"/>
              <a:ext cx="78" cy="157"/>
            </a:xfrm>
            <a:prstGeom prst="rect">
              <a:avLst/>
            </a:prstGeom>
            <a:solidFill>
              <a:srgbClr val="FFCC00"/>
            </a:solidFill>
            <a:ln w="9525">
              <a:noFill/>
              <a:miter lim="800000"/>
              <a:headEnd/>
              <a:tailEnd/>
            </a:ln>
          </p:spPr>
          <p:txBody>
            <a:bodyPr wrap="none" anchor="ctr"/>
            <a:lstStyle/>
            <a:p>
              <a:endParaRPr lang="en-US"/>
            </a:p>
          </p:txBody>
        </p:sp>
      </p:grpSp>
      <p:sp>
        <p:nvSpPr>
          <p:cNvPr id="175153" name="Rectangle 84"/>
          <p:cNvSpPr>
            <a:spLocks noChangeArrowheads="1"/>
          </p:cNvSpPr>
          <p:nvPr/>
        </p:nvSpPr>
        <p:spPr bwMode="auto">
          <a:xfrm flipV="1">
            <a:off x="5330825" y="2643188"/>
            <a:ext cx="130175" cy="1800225"/>
          </a:xfrm>
          <a:prstGeom prst="rect">
            <a:avLst/>
          </a:prstGeom>
          <a:solidFill>
            <a:srgbClr val="FFCC00"/>
          </a:solidFill>
          <a:ln w="9525">
            <a:noFill/>
            <a:miter lim="800000"/>
            <a:headEnd/>
            <a:tailEnd/>
          </a:ln>
        </p:spPr>
        <p:txBody>
          <a:bodyPr rot="10800000"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idx="4294967295"/>
          </p:nvPr>
        </p:nvSpPr>
        <p:spPr>
          <a:xfrm>
            <a:off x="0" y="284163"/>
            <a:ext cx="9144000" cy="1143000"/>
          </a:xfrm>
        </p:spPr>
        <p:txBody>
          <a:bodyPr/>
          <a:lstStyle/>
          <a:p>
            <a:r>
              <a:rPr lang="en-US" b="1" smtClean="0"/>
              <a:t>Precise Bonder – Multi-Strata</a:t>
            </a:r>
            <a:r>
              <a:rPr lang="en-US" sz="3200" b="1" smtClean="0"/>
              <a:t> M3D</a:t>
            </a:r>
            <a:endParaRPr lang="en-US" sz="2400" b="1" smtClean="0"/>
          </a:p>
        </p:txBody>
      </p:sp>
      <p:sp>
        <p:nvSpPr>
          <p:cNvPr id="363523" name="Rectangle 3"/>
          <p:cNvSpPr>
            <a:spLocks noGrp="1" noChangeArrowheads="1"/>
          </p:cNvSpPr>
          <p:nvPr>
            <p:ph type="body" idx="4294967295"/>
          </p:nvPr>
        </p:nvSpPr>
        <p:spPr>
          <a:xfrm>
            <a:off x="225425" y="1643063"/>
            <a:ext cx="8759825" cy="4868862"/>
          </a:xfrm>
        </p:spPr>
        <p:txBody>
          <a:bodyPr/>
          <a:lstStyle/>
          <a:p>
            <a:r>
              <a:rPr lang="en-US" sz="3200" b="1" smtClean="0">
                <a:solidFill>
                  <a:srgbClr val="0000FF"/>
                </a:solidFill>
              </a:rPr>
              <a:t>Utilizing the existing front-end process !!!</a:t>
            </a:r>
          </a:p>
          <a:p>
            <a:pPr lvl="1"/>
            <a:r>
              <a:rPr lang="en-US" sz="2400" smtClean="0">
                <a:cs typeface="Arial" charset="0"/>
              </a:rPr>
              <a:t>&lt;200 nm (3</a:t>
            </a:r>
            <a:r>
              <a:rPr lang="el-GR" sz="2400" smtClean="0">
                <a:cs typeface="Arial" charset="0"/>
              </a:rPr>
              <a:t>σ</a:t>
            </a:r>
            <a:r>
              <a:rPr lang="en-US" sz="2400" smtClean="0">
                <a:cs typeface="Arial" charset="0"/>
              </a:rPr>
              <a:t>) </a:t>
            </a:r>
          </a:p>
          <a:p>
            <a:r>
              <a:rPr lang="en-US" sz="2800" smtClean="0"/>
              <a:t>Achieving 10,000x vertical connectivity as the upper strata will be thinner than 100 nm</a:t>
            </a:r>
          </a:p>
          <a:p>
            <a:pPr lvl="1"/>
            <a:r>
              <a:rPr lang="en-US" sz="2400" smtClean="0">
                <a:cs typeface="Arial" charset="0"/>
              </a:rPr>
              <a:t>Mix – Sequential/Parallel M3D</a:t>
            </a:r>
          </a:p>
          <a:p>
            <a:pPr lvl="1"/>
            <a:r>
              <a:rPr lang="en-US" sz="2400" smtClean="0">
                <a:cs typeface="Arial" charset="0"/>
              </a:rPr>
              <a:t>Low manufacturing costs</a:t>
            </a:r>
          </a:p>
        </p:txBody>
      </p:sp>
      <p:pic>
        <p:nvPicPr>
          <p:cNvPr id="363524" name="Picture 5"/>
          <p:cNvPicPr>
            <a:picLocks noChangeAspect="1" noChangeArrowheads="1"/>
          </p:cNvPicPr>
          <p:nvPr/>
        </p:nvPicPr>
        <p:blipFill>
          <a:blip r:embed="rId3"/>
          <a:srcRect/>
          <a:stretch>
            <a:fillRect/>
          </a:stretch>
        </p:blipFill>
        <p:spPr bwMode="auto">
          <a:xfrm>
            <a:off x="4806950" y="4379913"/>
            <a:ext cx="4337050" cy="247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5"/>
          <p:cNvPicPr>
            <a:picLocks noChangeAspect="1" noChangeArrowheads="1"/>
          </p:cNvPicPr>
          <p:nvPr/>
        </p:nvPicPr>
        <p:blipFill>
          <a:blip r:embed="rId3">
            <a:lum/>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7E5819A5-F8BF-4E58-86FC-A08A9376EC74}" type="slidenum">
              <a:rPr lang="en-US" sz="1000">
                <a:latin typeface="+mj-lt"/>
                <a:cs typeface="Arial" pitchFamily="34" charset="0"/>
              </a:rPr>
              <a:pPr algn="r">
                <a:spcBef>
                  <a:spcPct val="20000"/>
                </a:spcBef>
                <a:buFont typeface="Wingdings" pitchFamily="2" charset="2"/>
                <a:buNone/>
                <a:defRPr/>
              </a:pPr>
              <a:t>27</a:t>
            </a:fld>
            <a:endParaRPr lang="en-US" sz="1000">
              <a:latin typeface="+mj-lt"/>
              <a:cs typeface="Arial" pitchFamily="34" charset="0"/>
            </a:endParaRPr>
          </a:p>
        </p:txBody>
      </p:sp>
      <p:sp>
        <p:nvSpPr>
          <p:cNvPr id="367620"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3600" b="1">
                <a:solidFill>
                  <a:srgbClr val="0066CC"/>
                </a:solidFill>
              </a:rPr>
              <a:t>Transfer onto Pre-Processed Wafer</a:t>
            </a:r>
          </a:p>
        </p:txBody>
      </p:sp>
      <p:sp>
        <p:nvSpPr>
          <p:cNvPr id="47" name="Rectangle 46"/>
          <p:cNvSpPr>
            <a:spLocks noChangeArrowheads="1"/>
          </p:cNvSpPr>
          <p:nvPr/>
        </p:nvSpPr>
        <p:spPr bwMode="auto">
          <a:xfrm flipV="1">
            <a:off x="3170238" y="5686425"/>
            <a:ext cx="4527550" cy="11715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7624" name="TextBox 5"/>
          <p:cNvSpPr txBox="1">
            <a:spLocks noChangeArrowheads="1"/>
          </p:cNvSpPr>
          <p:nvPr/>
        </p:nvSpPr>
        <p:spPr bwMode="auto">
          <a:xfrm>
            <a:off x="1150938" y="1803400"/>
            <a:ext cx="1619250" cy="641350"/>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28" name="Left Brace 27"/>
          <p:cNvSpPr/>
          <p:nvPr/>
        </p:nvSpPr>
        <p:spPr>
          <a:xfrm>
            <a:off x="2841625" y="1298575"/>
            <a:ext cx="104775" cy="11255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7626" name="TextBox 49"/>
          <p:cNvSpPr txBox="1">
            <a:spLocks noChangeArrowheads="1"/>
          </p:cNvSpPr>
          <p:nvPr/>
        </p:nvSpPr>
        <p:spPr bwMode="auto">
          <a:xfrm>
            <a:off x="7686675" y="4957763"/>
            <a:ext cx="1457325" cy="304800"/>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48" name="Trapezoid 47"/>
          <p:cNvSpPr/>
          <p:nvPr/>
        </p:nvSpPr>
        <p:spPr>
          <a:xfrm rot="10800000">
            <a:off x="5110163" y="5635625"/>
            <a:ext cx="719137" cy="682625"/>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7628" name="TextBox 5"/>
          <p:cNvSpPr txBox="1">
            <a:spLocks noChangeArrowheads="1"/>
          </p:cNvSpPr>
          <p:nvPr/>
        </p:nvSpPr>
        <p:spPr bwMode="auto">
          <a:xfrm>
            <a:off x="211138" y="3186113"/>
            <a:ext cx="2457450" cy="915987"/>
          </a:xfrm>
          <a:prstGeom prst="rect">
            <a:avLst/>
          </a:prstGeom>
          <a:noFill/>
          <a:ln w="9525">
            <a:noFill/>
            <a:miter lim="800000"/>
            <a:headEnd/>
            <a:tailEnd/>
          </a:ln>
        </p:spPr>
        <p:txBody>
          <a:bodyPr>
            <a:spAutoFit/>
          </a:bodyPr>
          <a:lstStyle/>
          <a:p>
            <a:pPr algn="ctr"/>
            <a:r>
              <a:rPr lang="en-US"/>
              <a:t>Transferred</a:t>
            </a:r>
          </a:p>
          <a:p>
            <a:pPr algn="ctr"/>
            <a:r>
              <a:rPr lang="en-US"/>
              <a:t>Layer (Stratum 2 +Stratum 3)</a:t>
            </a:r>
          </a:p>
        </p:txBody>
      </p:sp>
      <p:sp>
        <p:nvSpPr>
          <p:cNvPr id="367629" name="TextBox 5"/>
          <p:cNvSpPr txBox="1">
            <a:spLocks noChangeArrowheads="1"/>
          </p:cNvSpPr>
          <p:nvPr/>
        </p:nvSpPr>
        <p:spPr bwMode="auto">
          <a:xfrm>
            <a:off x="1493838" y="5592763"/>
            <a:ext cx="1381125" cy="368300"/>
          </a:xfrm>
          <a:prstGeom prst="rect">
            <a:avLst/>
          </a:prstGeom>
          <a:noFill/>
          <a:ln w="9525">
            <a:noFill/>
            <a:miter lim="800000"/>
            <a:headEnd/>
            <a:tailEnd/>
          </a:ln>
        </p:spPr>
        <p:txBody>
          <a:bodyPr wrap="none">
            <a:spAutoFit/>
          </a:bodyPr>
          <a:lstStyle/>
          <a:p>
            <a:pPr algn="ctr"/>
            <a:r>
              <a:rPr lang="en-US"/>
              <a:t>Base Wafer</a:t>
            </a:r>
          </a:p>
        </p:txBody>
      </p:sp>
      <p:sp>
        <p:nvSpPr>
          <p:cNvPr id="39" name="Rectangle 38"/>
          <p:cNvSpPr/>
          <p:nvPr/>
        </p:nvSpPr>
        <p:spPr>
          <a:xfrm>
            <a:off x="3160713" y="4498975"/>
            <a:ext cx="4525962" cy="101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62474" y="4630738"/>
            <a:ext cx="4525963" cy="100012"/>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flipH="1" flipV="1">
            <a:off x="7700963" y="4625975"/>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194050" y="5340350"/>
            <a:ext cx="6445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4465638" y="5345113"/>
            <a:ext cx="19907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089775" y="5343525"/>
            <a:ext cx="641350" cy="29368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214688" y="5634038"/>
            <a:ext cx="623887"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468813" y="5635625"/>
            <a:ext cx="631825"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832475" y="56324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100888" y="5635625"/>
            <a:ext cx="630237"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3838575" y="5340350"/>
            <a:ext cx="627063" cy="303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457950" y="5340350"/>
            <a:ext cx="642938" cy="3063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616700" y="5340350"/>
            <a:ext cx="319088" cy="27463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3992563" y="5340350"/>
            <a:ext cx="319087" cy="2746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644" name="TextBox 62"/>
          <p:cNvSpPr txBox="1">
            <a:spLocks noChangeArrowheads="1"/>
          </p:cNvSpPr>
          <p:nvPr/>
        </p:nvSpPr>
        <p:spPr bwMode="auto">
          <a:xfrm>
            <a:off x="6397625" y="5835650"/>
            <a:ext cx="782638" cy="336550"/>
          </a:xfrm>
          <a:prstGeom prst="rect">
            <a:avLst/>
          </a:prstGeom>
          <a:noFill/>
          <a:ln w="9525">
            <a:noFill/>
            <a:miter lim="800000"/>
            <a:headEnd/>
            <a:tailEnd/>
          </a:ln>
        </p:spPr>
        <p:txBody>
          <a:bodyPr wrap="none">
            <a:spAutoFit/>
          </a:bodyPr>
          <a:lstStyle/>
          <a:p>
            <a:r>
              <a:rPr lang="en-US" sz="1600" b="1"/>
              <a:t>PMOS</a:t>
            </a:r>
            <a:endParaRPr lang="en-US" b="1"/>
          </a:p>
        </p:txBody>
      </p:sp>
      <p:sp>
        <p:nvSpPr>
          <p:cNvPr id="367645" name="TextBox 63"/>
          <p:cNvSpPr txBox="1">
            <a:spLocks noChangeArrowheads="1"/>
          </p:cNvSpPr>
          <p:nvPr/>
        </p:nvSpPr>
        <p:spPr bwMode="auto">
          <a:xfrm>
            <a:off x="3752850" y="5822950"/>
            <a:ext cx="793750" cy="336550"/>
          </a:xfrm>
          <a:prstGeom prst="rect">
            <a:avLst/>
          </a:prstGeom>
          <a:noFill/>
          <a:ln w="9525">
            <a:noFill/>
            <a:miter lim="800000"/>
            <a:headEnd/>
            <a:tailEnd/>
          </a:ln>
        </p:spPr>
        <p:txBody>
          <a:bodyPr wrap="none">
            <a:spAutoFit/>
          </a:bodyPr>
          <a:lstStyle/>
          <a:p>
            <a:r>
              <a:rPr lang="en-US" sz="1600" b="1"/>
              <a:t>NMOS</a:t>
            </a:r>
            <a:endParaRPr lang="en-US" b="1"/>
          </a:p>
        </p:txBody>
      </p:sp>
      <p:sp>
        <p:nvSpPr>
          <p:cNvPr id="367646" name="Rectangle 84"/>
          <p:cNvSpPr>
            <a:spLocks noChangeArrowheads="1"/>
          </p:cNvSpPr>
          <p:nvPr/>
        </p:nvSpPr>
        <p:spPr bwMode="auto">
          <a:xfrm>
            <a:off x="6027738" y="5111750"/>
            <a:ext cx="171450" cy="503238"/>
          </a:xfrm>
          <a:prstGeom prst="rect">
            <a:avLst/>
          </a:prstGeom>
          <a:solidFill>
            <a:srgbClr val="FFCC00"/>
          </a:solidFill>
          <a:ln w="9525">
            <a:noFill/>
            <a:miter lim="800000"/>
            <a:headEnd/>
            <a:tailEnd/>
          </a:ln>
        </p:spPr>
        <p:txBody>
          <a:bodyPr wrap="none" anchor="ctr"/>
          <a:lstStyle/>
          <a:p>
            <a:endParaRPr lang="en-US"/>
          </a:p>
        </p:txBody>
      </p:sp>
      <p:sp>
        <p:nvSpPr>
          <p:cNvPr id="367647" name="Rectangle 84"/>
          <p:cNvSpPr>
            <a:spLocks noChangeArrowheads="1"/>
          </p:cNvSpPr>
          <p:nvPr/>
        </p:nvSpPr>
        <p:spPr bwMode="auto">
          <a:xfrm>
            <a:off x="3440113" y="5048250"/>
            <a:ext cx="152400" cy="566738"/>
          </a:xfrm>
          <a:prstGeom prst="rect">
            <a:avLst/>
          </a:prstGeom>
          <a:solidFill>
            <a:srgbClr val="FFCC00"/>
          </a:solidFill>
          <a:ln w="9525">
            <a:noFill/>
            <a:miter lim="800000"/>
            <a:headEnd/>
            <a:tailEnd/>
          </a:ln>
        </p:spPr>
        <p:txBody>
          <a:bodyPr wrap="none" anchor="ctr"/>
          <a:lstStyle/>
          <a:p>
            <a:endParaRPr lang="en-US"/>
          </a:p>
        </p:txBody>
      </p:sp>
      <p:sp>
        <p:nvSpPr>
          <p:cNvPr id="367648" name="Rectangle 84"/>
          <p:cNvSpPr>
            <a:spLocks noChangeArrowheads="1"/>
          </p:cNvSpPr>
          <p:nvPr/>
        </p:nvSpPr>
        <p:spPr bwMode="auto">
          <a:xfrm>
            <a:off x="6732588" y="5081588"/>
            <a:ext cx="123825" cy="250825"/>
          </a:xfrm>
          <a:prstGeom prst="rect">
            <a:avLst/>
          </a:prstGeom>
          <a:solidFill>
            <a:srgbClr val="FFCC00"/>
          </a:solidFill>
          <a:ln w="9525">
            <a:noFill/>
            <a:miter lim="800000"/>
            <a:headEnd/>
            <a:tailEnd/>
          </a:ln>
        </p:spPr>
        <p:txBody>
          <a:bodyPr wrap="none" anchor="ctr"/>
          <a:lstStyle/>
          <a:p>
            <a:endParaRPr lang="en-US"/>
          </a:p>
        </p:txBody>
      </p:sp>
      <p:sp>
        <p:nvSpPr>
          <p:cNvPr id="58" name="Rectangle 57"/>
          <p:cNvSpPr/>
          <p:nvPr/>
        </p:nvSpPr>
        <p:spPr>
          <a:xfrm>
            <a:off x="5264150" y="4770438"/>
            <a:ext cx="1828800" cy="122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4314825" y="5029200"/>
            <a:ext cx="2103438" cy="117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7183438" y="4770438"/>
            <a:ext cx="503237" cy="122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3179763" y="5014913"/>
            <a:ext cx="587375" cy="1333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3182938" y="4762500"/>
            <a:ext cx="1493837" cy="130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6529388" y="5032375"/>
            <a:ext cx="947737" cy="968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655" name="Rectangle 84"/>
          <p:cNvSpPr>
            <a:spLocks noChangeArrowheads="1"/>
          </p:cNvSpPr>
          <p:nvPr/>
        </p:nvSpPr>
        <p:spPr bwMode="auto">
          <a:xfrm>
            <a:off x="5708650" y="4821238"/>
            <a:ext cx="123825" cy="249237"/>
          </a:xfrm>
          <a:prstGeom prst="rect">
            <a:avLst/>
          </a:prstGeom>
          <a:solidFill>
            <a:srgbClr val="FFCC00"/>
          </a:solidFill>
          <a:ln w="9525">
            <a:noFill/>
            <a:miter lim="800000"/>
            <a:headEnd/>
            <a:tailEnd/>
          </a:ln>
        </p:spPr>
        <p:txBody>
          <a:bodyPr wrap="none" anchor="ctr"/>
          <a:lstStyle/>
          <a:p>
            <a:endParaRPr lang="en-US"/>
          </a:p>
        </p:txBody>
      </p:sp>
      <p:sp>
        <p:nvSpPr>
          <p:cNvPr id="10" name="Left Brace 9"/>
          <p:cNvSpPr/>
          <p:nvPr/>
        </p:nvSpPr>
        <p:spPr>
          <a:xfrm>
            <a:off x="2873375" y="2455863"/>
            <a:ext cx="104775" cy="18780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7657" name="Rectangle 7"/>
          <p:cNvSpPr>
            <a:spLocks noChangeArrowheads="1"/>
          </p:cNvSpPr>
          <p:nvPr/>
        </p:nvSpPr>
        <p:spPr bwMode="auto">
          <a:xfrm rot="10800000">
            <a:off x="3152775" y="3851275"/>
            <a:ext cx="4500563" cy="631825"/>
          </a:xfrm>
          <a:prstGeom prst="rect">
            <a:avLst/>
          </a:prstGeom>
          <a:solidFill>
            <a:srgbClr val="66FFFF"/>
          </a:solidFill>
          <a:ln w="9525">
            <a:solidFill>
              <a:schemeClr val="tx1"/>
            </a:solidFill>
            <a:miter lim="800000"/>
            <a:headEnd/>
            <a:tailEnd/>
          </a:ln>
        </p:spPr>
        <p:txBody>
          <a:bodyPr rot="10800000" wrap="none" anchor="ctr"/>
          <a:lstStyle/>
          <a:p>
            <a:endParaRPr lang="en-US"/>
          </a:p>
        </p:txBody>
      </p:sp>
      <p:sp>
        <p:nvSpPr>
          <p:cNvPr id="12" name="Rectangle 11"/>
          <p:cNvSpPr>
            <a:spLocks noChangeArrowheads="1"/>
          </p:cNvSpPr>
          <p:nvPr/>
        </p:nvSpPr>
        <p:spPr bwMode="auto">
          <a:xfrm rot="10800000" flipV="1">
            <a:off x="3136900" y="1336675"/>
            <a:ext cx="4540250" cy="1109663"/>
          </a:xfrm>
          <a:prstGeom prst="rect">
            <a:avLst/>
          </a:prstGeom>
          <a:solidFill>
            <a:srgbClr val="404040"/>
          </a:solidFill>
          <a:ln w="25400" algn="ctr">
            <a:noFill/>
            <a:miter lim="800000"/>
            <a:headEnd/>
            <a:tailEnd/>
          </a:ln>
        </p:spPr>
        <p:txBody>
          <a:bodyPr anchor="ctr"/>
          <a:lstStyle/>
          <a:p>
            <a:pPr algn="ctr">
              <a:defRPr/>
            </a:pPr>
            <a:endParaRPr lang="en-US" dirty="0">
              <a:solidFill>
                <a:schemeClr val="lt1"/>
              </a:solidFill>
              <a:latin typeface="+mn-lt"/>
              <a:cs typeface="+mn-cs"/>
            </a:endParaRPr>
          </a:p>
        </p:txBody>
      </p:sp>
      <p:sp>
        <p:nvSpPr>
          <p:cNvPr id="35" name="Rectangle 34"/>
          <p:cNvSpPr>
            <a:spLocks noChangeArrowheads="1"/>
          </p:cNvSpPr>
          <p:nvPr/>
        </p:nvSpPr>
        <p:spPr bwMode="auto">
          <a:xfrm rot="10800000" flipV="1">
            <a:off x="3154363" y="3548063"/>
            <a:ext cx="4506912" cy="3286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rot="-10800000">
            <a:off x="3149600" y="2906713"/>
            <a:ext cx="4527550" cy="779462"/>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367661" name="Trapezoid 8"/>
          <p:cNvSpPr>
            <a:spLocks/>
          </p:cNvSpPr>
          <p:nvPr/>
        </p:nvSpPr>
        <p:spPr bwMode="auto">
          <a:xfrm flipV="1">
            <a:off x="5051425" y="2811463"/>
            <a:ext cx="719138" cy="863600"/>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492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rot="10800000" flipV="1">
            <a:off x="3141663" y="2457450"/>
            <a:ext cx="4543425" cy="130175"/>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367663" name="TextBox 12"/>
          <p:cNvSpPr txBox="1">
            <a:spLocks noChangeArrowheads="1"/>
          </p:cNvSpPr>
          <p:nvPr/>
        </p:nvSpPr>
        <p:spPr bwMode="auto">
          <a:xfrm rot="10800000">
            <a:off x="5049838" y="3127375"/>
            <a:ext cx="428625" cy="336550"/>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rot="10800000" flipV="1">
            <a:off x="7042150" y="2895600"/>
            <a:ext cx="623888" cy="161925"/>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rot="10800000" flipV="1">
            <a:off x="5780088" y="2897188"/>
            <a:ext cx="630237" cy="161925"/>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rot="10800000" flipV="1">
            <a:off x="4422775" y="2894013"/>
            <a:ext cx="623888" cy="1619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rot="10800000" flipV="1">
            <a:off x="3149600" y="2895600"/>
            <a:ext cx="631825" cy="1619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7668" name="Text Box 166"/>
          <p:cNvSpPr txBox="1">
            <a:spLocks noChangeArrowheads="1"/>
          </p:cNvSpPr>
          <p:nvPr/>
        </p:nvSpPr>
        <p:spPr bwMode="auto">
          <a:xfrm rot="10800000" flipV="1">
            <a:off x="6419850" y="2728913"/>
            <a:ext cx="650875" cy="1635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67669" name="Text Box 166"/>
          <p:cNvSpPr txBox="1">
            <a:spLocks noChangeArrowheads="1"/>
          </p:cNvSpPr>
          <p:nvPr/>
        </p:nvSpPr>
        <p:spPr bwMode="auto">
          <a:xfrm rot="10800000" flipV="1">
            <a:off x="3795713" y="2732088"/>
            <a:ext cx="623887" cy="16192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67670" name="Text Box 166"/>
          <p:cNvSpPr txBox="1">
            <a:spLocks noChangeArrowheads="1"/>
          </p:cNvSpPr>
          <p:nvPr/>
        </p:nvSpPr>
        <p:spPr bwMode="auto">
          <a:xfrm rot="10800000" flipV="1">
            <a:off x="6410325" y="2565400"/>
            <a:ext cx="658813" cy="163513"/>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67671" name="Text Box 166"/>
          <p:cNvSpPr txBox="1">
            <a:spLocks noChangeArrowheads="1"/>
          </p:cNvSpPr>
          <p:nvPr/>
        </p:nvSpPr>
        <p:spPr bwMode="auto">
          <a:xfrm rot="10800000" flipV="1">
            <a:off x="3784600" y="2574925"/>
            <a:ext cx="639763" cy="16192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rot="10800000" flipV="1">
            <a:off x="7073900" y="2573338"/>
            <a:ext cx="612775" cy="3286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rot="10800000" flipV="1">
            <a:off x="4411663" y="2566988"/>
            <a:ext cx="1992312" cy="3286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rot="10800000" flipV="1">
            <a:off x="3140075" y="2566988"/>
            <a:ext cx="641350" cy="3286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7675" name="Text Box 166"/>
          <p:cNvSpPr txBox="1">
            <a:spLocks noChangeArrowheads="1"/>
          </p:cNvSpPr>
          <p:nvPr/>
        </p:nvSpPr>
        <p:spPr bwMode="auto">
          <a:xfrm rot="10800000" flipV="1">
            <a:off x="6543675" y="3290888"/>
            <a:ext cx="430213" cy="493712"/>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67676" name="Text Box 166"/>
          <p:cNvSpPr txBox="1">
            <a:spLocks noChangeArrowheads="1"/>
          </p:cNvSpPr>
          <p:nvPr/>
        </p:nvSpPr>
        <p:spPr bwMode="auto">
          <a:xfrm rot="10800000" flipV="1">
            <a:off x="3905250" y="3254375"/>
            <a:ext cx="430213" cy="493713"/>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rot="10800000" flipV="1">
            <a:off x="7104063" y="3509963"/>
            <a:ext cx="477837" cy="171450"/>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rot="10800000" flipV="1">
            <a:off x="5932488" y="3490913"/>
            <a:ext cx="477837" cy="171450"/>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rot="10800000" flipV="1">
            <a:off x="4475163" y="3529013"/>
            <a:ext cx="477837" cy="171450"/>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rot="10800000" flipV="1">
            <a:off x="3265488" y="3519488"/>
            <a:ext cx="477837" cy="171450"/>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7681" name="Rectangle 84"/>
          <p:cNvSpPr>
            <a:spLocks noChangeArrowheads="1"/>
          </p:cNvSpPr>
          <p:nvPr/>
        </p:nvSpPr>
        <p:spPr bwMode="auto">
          <a:xfrm rot="10800000">
            <a:off x="6121400" y="3652838"/>
            <a:ext cx="153988" cy="703262"/>
          </a:xfrm>
          <a:prstGeom prst="rect">
            <a:avLst/>
          </a:prstGeom>
          <a:solidFill>
            <a:srgbClr val="FFCC00"/>
          </a:solidFill>
          <a:ln w="9525">
            <a:noFill/>
            <a:miter lim="800000"/>
            <a:headEnd/>
            <a:tailEnd/>
          </a:ln>
        </p:spPr>
        <p:txBody>
          <a:bodyPr rot="10800000" wrap="none" anchor="ctr"/>
          <a:lstStyle/>
          <a:p>
            <a:endParaRPr lang="en-US"/>
          </a:p>
        </p:txBody>
      </p:sp>
      <p:sp>
        <p:nvSpPr>
          <p:cNvPr id="367682" name="Rectangle 84"/>
          <p:cNvSpPr>
            <a:spLocks noChangeArrowheads="1"/>
          </p:cNvSpPr>
          <p:nvPr/>
        </p:nvSpPr>
        <p:spPr bwMode="auto">
          <a:xfrm rot="10800000">
            <a:off x="4649788" y="3675063"/>
            <a:ext cx="157162" cy="636587"/>
          </a:xfrm>
          <a:prstGeom prst="rect">
            <a:avLst/>
          </a:prstGeom>
          <a:solidFill>
            <a:srgbClr val="FFCC00"/>
          </a:solidFill>
          <a:ln w="9525">
            <a:noFill/>
            <a:miter lim="800000"/>
            <a:headEnd/>
            <a:tailEnd/>
          </a:ln>
        </p:spPr>
        <p:txBody>
          <a:bodyPr rot="10800000" wrap="none" anchor="ctr"/>
          <a:lstStyle/>
          <a:p>
            <a:endParaRPr lang="en-US"/>
          </a:p>
        </p:txBody>
      </p:sp>
      <p:sp>
        <p:nvSpPr>
          <p:cNvPr id="367683" name="Rectangle 84"/>
          <p:cNvSpPr>
            <a:spLocks noChangeArrowheads="1"/>
          </p:cNvSpPr>
          <p:nvPr/>
        </p:nvSpPr>
        <p:spPr bwMode="auto">
          <a:xfrm rot="10800000">
            <a:off x="4075113" y="3684588"/>
            <a:ext cx="115887" cy="703262"/>
          </a:xfrm>
          <a:prstGeom prst="rect">
            <a:avLst/>
          </a:prstGeom>
          <a:solidFill>
            <a:srgbClr val="FFCC00"/>
          </a:solidFill>
          <a:ln w="9525">
            <a:noFill/>
            <a:miter lim="800000"/>
            <a:headEnd/>
            <a:tailEnd/>
          </a:ln>
        </p:spPr>
        <p:txBody>
          <a:bodyPr rot="10800000" wrap="none" anchor="ctr"/>
          <a:lstStyle/>
          <a:p>
            <a:endParaRPr lang="en-US"/>
          </a:p>
        </p:txBody>
      </p:sp>
      <p:sp>
        <p:nvSpPr>
          <p:cNvPr id="367684" name="Rectangle 84"/>
          <p:cNvSpPr>
            <a:spLocks noChangeArrowheads="1"/>
          </p:cNvSpPr>
          <p:nvPr/>
        </p:nvSpPr>
        <p:spPr bwMode="auto">
          <a:xfrm rot="10800000">
            <a:off x="3479800" y="3684588"/>
            <a:ext cx="146050" cy="582612"/>
          </a:xfrm>
          <a:prstGeom prst="rect">
            <a:avLst/>
          </a:prstGeom>
          <a:solidFill>
            <a:srgbClr val="FFCC00"/>
          </a:solidFill>
          <a:ln w="9525">
            <a:noFill/>
            <a:miter lim="800000"/>
            <a:headEnd/>
            <a:tailEnd/>
          </a:ln>
        </p:spPr>
        <p:txBody>
          <a:bodyPr rot="10800000" wrap="none" anchor="ctr"/>
          <a:lstStyle/>
          <a:p>
            <a:endParaRPr lang="en-US"/>
          </a:p>
        </p:txBody>
      </p:sp>
      <p:sp>
        <p:nvSpPr>
          <p:cNvPr id="120" name="Rectangle 119"/>
          <p:cNvSpPr>
            <a:spLocks noChangeArrowheads="1"/>
          </p:cNvSpPr>
          <p:nvPr/>
        </p:nvSpPr>
        <p:spPr bwMode="auto">
          <a:xfrm rot="-10800000">
            <a:off x="3159125" y="4254500"/>
            <a:ext cx="579438" cy="150813"/>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79" name="Rectangle 78"/>
          <p:cNvSpPr>
            <a:spLocks noChangeArrowheads="1"/>
          </p:cNvSpPr>
          <p:nvPr/>
        </p:nvSpPr>
        <p:spPr bwMode="auto">
          <a:xfrm rot="-10800000">
            <a:off x="3821113" y="4240213"/>
            <a:ext cx="438150" cy="169862"/>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rot="-10800000">
            <a:off x="4465637" y="4230688"/>
            <a:ext cx="723899" cy="168273"/>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rot="-10800000">
            <a:off x="6481763" y="4271963"/>
            <a:ext cx="585787" cy="131762"/>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rot="-10800000">
            <a:off x="5822950" y="4289425"/>
            <a:ext cx="519113" cy="119063"/>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7690" name="Rectangle 84"/>
          <p:cNvSpPr>
            <a:spLocks noChangeArrowheads="1"/>
          </p:cNvSpPr>
          <p:nvPr/>
        </p:nvSpPr>
        <p:spPr bwMode="auto">
          <a:xfrm rot="10800000">
            <a:off x="6713538" y="3767138"/>
            <a:ext cx="125412" cy="620712"/>
          </a:xfrm>
          <a:prstGeom prst="rect">
            <a:avLst/>
          </a:prstGeom>
          <a:solidFill>
            <a:srgbClr val="FFCC00"/>
          </a:solidFill>
          <a:ln w="9525">
            <a:noFill/>
            <a:miter lim="800000"/>
            <a:headEnd/>
            <a:tailEnd/>
          </a:ln>
        </p:spPr>
        <p:txBody>
          <a:bodyPr rot="10800000" wrap="none" anchor="ctr"/>
          <a:lstStyle/>
          <a:p>
            <a:endParaRPr lang="en-US"/>
          </a:p>
        </p:txBody>
      </p:sp>
      <p:sp>
        <p:nvSpPr>
          <p:cNvPr id="9" name="Rectangle 17"/>
          <p:cNvSpPr>
            <a:spLocks noChangeArrowheads="1"/>
          </p:cNvSpPr>
          <p:nvPr/>
        </p:nvSpPr>
        <p:spPr bwMode="auto">
          <a:xfrm rot="10800000" flipV="1">
            <a:off x="3151188" y="2303463"/>
            <a:ext cx="4543425" cy="131762"/>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367692" name="Rectangle 116" descr="Dark vertical"/>
          <p:cNvSpPr>
            <a:spLocks noChangeArrowheads="1"/>
          </p:cNvSpPr>
          <p:nvPr/>
        </p:nvSpPr>
        <p:spPr bwMode="auto">
          <a:xfrm rot="10800000">
            <a:off x="3143250" y="1952625"/>
            <a:ext cx="4527550" cy="273050"/>
          </a:xfrm>
          <a:prstGeom prst="rect">
            <a:avLst/>
          </a:prstGeom>
          <a:pattFill prst="dkVert">
            <a:fgClr>
              <a:schemeClr val="bg2"/>
            </a:fgClr>
            <a:bgClr>
              <a:schemeClr val="bg1"/>
            </a:bgClr>
          </a:patt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5C0CEC0E-B727-4F46-9F82-DB9C69858638}" type="slidenum">
              <a:rPr lang="en-US" sz="1000">
                <a:latin typeface="+mj-lt"/>
                <a:cs typeface="Arial" pitchFamily="34" charset="0"/>
              </a:rPr>
              <a:pPr algn="r">
                <a:spcBef>
                  <a:spcPct val="20000"/>
                </a:spcBef>
                <a:buFont typeface="Wingdings" pitchFamily="2" charset="2"/>
                <a:buNone/>
                <a:defRPr/>
              </a:pPr>
              <a:t>28</a:t>
            </a:fld>
            <a:endParaRPr lang="en-US" sz="1000">
              <a:latin typeface="+mj-lt"/>
              <a:cs typeface="Arial" pitchFamily="34" charset="0"/>
            </a:endParaRPr>
          </a:p>
        </p:txBody>
      </p:sp>
      <p:sp>
        <p:nvSpPr>
          <p:cNvPr id="369668"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3600" b="1">
                <a:solidFill>
                  <a:srgbClr val="0066CC"/>
                </a:solidFill>
              </a:rPr>
              <a:t>Remove Carrier Wafer</a:t>
            </a:r>
          </a:p>
        </p:txBody>
      </p:sp>
      <p:sp>
        <p:nvSpPr>
          <p:cNvPr id="47" name="Rectangle 46"/>
          <p:cNvSpPr>
            <a:spLocks noChangeArrowheads="1"/>
          </p:cNvSpPr>
          <p:nvPr/>
        </p:nvSpPr>
        <p:spPr bwMode="auto">
          <a:xfrm flipV="1">
            <a:off x="3170238" y="5686425"/>
            <a:ext cx="4527550" cy="11715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9672" name="TextBox 49"/>
          <p:cNvSpPr txBox="1">
            <a:spLocks noChangeArrowheads="1"/>
          </p:cNvSpPr>
          <p:nvPr/>
        </p:nvSpPr>
        <p:spPr bwMode="auto">
          <a:xfrm>
            <a:off x="7686675" y="4957763"/>
            <a:ext cx="1457325" cy="304800"/>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48" name="Trapezoid 47"/>
          <p:cNvSpPr/>
          <p:nvPr/>
        </p:nvSpPr>
        <p:spPr>
          <a:xfrm rot="10800000">
            <a:off x="5110163" y="5635625"/>
            <a:ext cx="719137" cy="682625"/>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9674" name="TextBox 5"/>
          <p:cNvSpPr txBox="1">
            <a:spLocks noChangeArrowheads="1"/>
          </p:cNvSpPr>
          <p:nvPr/>
        </p:nvSpPr>
        <p:spPr bwMode="auto">
          <a:xfrm>
            <a:off x="344488" y="2967038"/>
            <a:ext cx="2457450" cy="915987"/>
          </a:xfrm>
          <a:prstGeom prst="rect">
            <a:avLst/>
          </a:prstGeom>
          <a:noFill/>
          <a:ln w="9525">
            <a:noFill/>
            <a:miter lim="800000"/>
            <a:headEnd/>
            <a:tailEnd/>
          </a:ln>
        </p:spPr>
        <p:txBody>
          <a:bodyPr>
            <a:spAutoFit/>
          </a:bodyPr>
          <a:lstStyle/>
          <a:p>
            <a:pPr algn="ctr"/>
            <a:r>
              <a:rPr lang="en-US"/>
              <a:t>Transferred</a:t>
            </a:r>
          </a:p>
          <a:p>
            <a:pPr algn="ctr"/>
            <a:r>
              <a:rPr lang="en-US"/>
              <a:t>Layer (Stratum 2 +Stratum 3)</a:t>
            </a:r>
          </a:p>
        </p:txBody>
      </p:sp>
      <p:sp>
        <p:nvSpPr>
          <p:cNvPr id="369675" name="TextBox 5"/>
          <p:cNvSpPr txBox="1">
            <a:spLocks noChangeArrowheads="1"/>
          </p:cNvSpPr>
          <p:nvPr/>
        </p:nvSpPr>
        <p:spPr bwMode="auto">
          <a:xfrm>
            <a:off x="1493838" y="5592763"/>
            <a:ext cx="1381125" cy="368300"/>
          </a:xfrm>
          <a:prstGeom prst="rect">
            <a:avLst/>
          </a:prstGeom>
          <a:noFill/>
          <a:ln w="9525">
            <a:noFill/>
            <a:miter lim="800000"/>
            <a:headEnd/>
            <a:tailEnd/>
          </a:ln>
        </p:spPr>
        <p:txBody>
          <a:bodyPr wrap="none">
            <a:spAutoFit/>
          </a:bodyPr>
          <a:lstStyle/>
          <a:p>
            <a:pPr algn="ctr"/>
            <a:r>
              <a:rPr lang="en-US"/>
              <a:t>Base Wafer</a:t>
            </a:r>
          </a:p>
        </p:txBody>
      </p:sp>
      <p:sp>
        <p:nvSpPr>
          <p:cNvPr id="39" name="Rectangle 38"/>
          <p:cNvSpPr/>
          <p:nvPr/>
        </p:nvSpPr>
        <p:spPr>
          <a:xfrm>
            <a:off x="3160713" y="4498975"/>
            <a:ext cx="4525962" cy="101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62474" y="4630738"/>
            <a:ext cx="4525963" cy="100012"/>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flipH="1" flipV="1">
            <a:off x="7700963" y="4625975"/>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194050" y="5340350"/>
            <a:ext cx="6445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4465638" y="5345113"/>
            <a:ext cx="19907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089775" y="5343525"/>
            <a:ext cx="641350" cy="29368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214688" y="5634038"/>
            <a:ext cx="623887"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468813" y="5635625"/>
            <a:ext cx="631825"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832475" y="56324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100888" y="5635625"/>
            <a:ext cx="630237"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3838575" y="5340350"/>
            <a:ext cx="627063" cy="303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457950" y="5340350"/>
            <a:ext cx="642938" cy="3063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616700" y="5340350"/>
            <a:ext cx="319088" cy="27463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3992563" y="5340350"/>
            <a:ext cx="319087" cy="2746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690" name="TextBox 62"/>
          <p:cNvSpPr txBox="1">
            <a:spLocks noChangeArrowheads="1"/>
          </p:cNvSpPr>
          <p:nvPr/>
        </p:nvSpPr>
        <p:spPr bwMode="auto">
          <a:xfrm>
            <a:off x="6397625" y="5835650"/>
            <a:ext cx="782638" cy="336550"/>
          </a:xfrm>
          <a:prstGeom prst="rect">
            <a:avLst/>
          </a:prstGeom>
          <a:noFill/>
          <a:ln w="9525">
            <a:noFill/>
            <a:miter lim="800000"/>
            <a:headEnd/>
            <a:tailEnd/>
          </a:ln>
        </p:spPr>
        <p:txBody>
          <a:bodyPr wrap="none">
            <a:spAutoFit/>
          </a:bodyPr>
          <a:lstStyle/>
          <a:p>
            <a:r>
              <a:rPr lang="en-US" sz="1600" b="1"/>
              <a:t>PMOS</a:t>
            </a:r>
            <a:endParaRPr lang="en-US" b="1"/>
          </a:p>
        </p:txBody>
      </p:sp>
      <p:sp>
        <p:nvSpPr>
          <p:cNvPr id="369691" name="TextBox 63"/>
          <p:cNvSpPr txBox="1">
            <a:spLocks noChangeArrowheads="1"/>
          </p:cNvSpPr>
          <p:nvPr/>
        </p:nvSpPr>
        <p:spPr bwMode="auto">
          <a:xfrm>
            <a:off x="3752850" y="5822950"/>
            <a:ext cx="793750" cy="336550"/>
          </a:xfrm>
          <a:prstGeom prst="rect">
            <a:avLst/>
          </a:prstGeom>
          <a:noFill/>
          <a:ln w="9525">
            <a:noFill/>
            <a:miter lim="800000"/>
            <a:headEnd/>
            <a:tailEnd/>
          </a:ln>
        </p:spPr>
        <p:txBody>
          <a:bodyPr wrap="none">
            <a:spAutoFit/>
          </a:bodyPr>
          <a:lstStyle/>
          <a:p>
            <a:r>
              <a:rPr lang="en-US" sz="1600" b="1"/>
              <a:t>NMOS</a:t>
            </a:r>
            <a:endParaRPr lang="en-US" b="1"/>
          </a:p>
        </p:txBody>
      </p:sp>
      <p:sp>
        <p:nvSpPr>
          <p:cNvPr id="369692" name="Rectangle 84"/>
          <p:cNvSpPr>
            <a:spLocks noChangeArrowheads="1"/>
          </p:cNvSpPr>
          <p:nvPr/>
        </p:nvSpPr>
        <p:spPr bwMode="auto">
          <a:xfrm>
            <a:off x="6027738" y="5111750"/>
            <a:ext cx="171450" cy="503238"/>
          </a:xfrm>
          <a:prstGeom prst="rect">
            <a:avLst/>
          </a:prstGeom>
          <a:solidFill>
            <a:srgbClr val="FFCC00"/>
          </a:solidFill>
          <a:ln w="9525">
            <a:noFill/>
            <a:miter lim="800000"/>
            <a:headEnd/>
            <a:tailEnd/>
          </a:ln>
        </p:spPr>
        <p:txBody>
          <a:bodyPr wrap="none" anchor="ctr"/>
          <a:lstStyle/>
          <a:p>
            <a:endParaRPr lang="en-US"/>
          </a:p>
        </p:txBody>
      </p:sp>
      <p:sp>
        <p:nvSpPr>
          <p:cNvPr id="369693" name="Rectangle 84"/>
          <p:cNvSpPr>
            <a:spLocks noChangeArrowheads="1"/>
          </p:cNvSpPr>
          <p:nvPr/>
        </p:nvSpPr>
        <p:spPr bwMode="auto">
          <a:xfrm>
            <a:off x="3440113" y="5048250"/>
            <a:ext cx="152400" cy="566738"/>
          </a:xfrm>
          <a:prstGeom prst="rect">
            <a:avLst/>
          </a:prstGeom>
          <a:solidFill>
            <a:srgbClr val="FFCC00"/>
          </a:solidFill>
          <a:ln w="9525">
            <a:noFill/>
            <a:miter lim="800000"/>
            <a:headEnd/>
            <a:tailEnd/>
          </a:ln>
        </p:spPr>
        <p:txBody>
          <a:bodyPr wrap="none" anchor="ctr"/>
          <a:lstStyle/>
          <a:p>
            <a:endParaRPr lang="en-US"/>
          </a:p>
        </p:txBody>
      </p:sp>
      <p:sp>
        <p:nvSpPr>
          <p:cNvPr id="369694" name="Rectangle 84"/>
          <p:cNvSpPr>
            <a:spLocks noChangeArrowheads="1"/>
          </p:cNvSpPr>
          <p:nvPr/>
        </p:nvSpPr>
        <p:spPr bwMode="auto">
          <a:xfrm>
            <a:off x="6732588" y="5081588"/>
            <a:ext cx="123825" cy="250825"/>
          </a:xfrm>
          <a:prstGeom prst="rect">
            <a:avLst/>
          </a:prstGeom>
          <a:solidFill>
            <a:srgbClr val="FFCC00"/>
          </a:solidFill>
          <a:ln w="9525">
            <a:noFill/>
            <a:miter lim="800000"/>
            <a:headEnd/>
            <a:tailEnd/>
          </a:ln>
        </p:spPr>
        <p:txBody>
          <a:bodyPr wrap="none" anchor="ctr"/>
          <a:lstStyle/>
          <a:p>
            <a:endParaRPr lang="en-US"/>
          </a:p>
        </p:txBody>
      </p:sp>
      <p:sp>
        <p:nvSpPr>
          <p:cNvPr id="58" name="Rectangle 57"/>
          <p:cNvSpPr/>
          <p:nvPr/>
        </p:nvSpPr>
        <p:spPr>
          <a:xfrm>
            <a:off x="5264150" y="4770438"/>
            <a:ext cx="1828800" cy="122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4314825" y="5029200"/>
            <a:ext cx="2103438" cy="117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7183438" y="4770438"/>
            <a:ext cx="503237" cy="122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3179763" y="5014913"/>
            <a:ext cx="587375" cy="1333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3182938" y="4762500"/>
            <a:ext cx="1493837" cy="130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6529388" y="5032375"/>
            <a:ext cx="947737" cy="968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701" name="Rectangle 84"/>
          <p:cNvSpPr>
            <a:spLocks noChangeArrowheads="1"/>
          </p:cNvSpPr>
          <p:nvPr/>
        </p:nvSpPr>
        <p:spPr bwMode="auto">
          <a:xfrm>
            <a:off x="5708650" y="4821238"/>
            <a:ext cx="123825" cy="249237"/>
          </a:xfrm>
          <a:prstGeom prst="rect">
            <a:avLst/>
          </a:prstGeom>
          <a:solidFill>
            <a:srgbClr val="FFCC00"/>
          </a:solidFill>
          <a:ln w="9525">
            <a:noFill/>
            <a:miter lim="800000"/>
            <a:headEnd/>
            <a:tailEnd/>
          </a:ln>
        </p:spPr>
        <p:txBody>
          <a:bodyPr wrap="none" anchor="ctr"/>
          <a:lstStyle/>
          <a:p>
            <a:endParaRPr lang="en-US"/>
          </a:p>
        </p:txBody>
      </p:sp>
      <p:sp>
        <p:nvSpPr>
          <p:cNvPr id="10" name="Left Brace 9"/>
          <p:cNvSpPr/>
          <p:nvPr/>
        </p:nvSpPr>
        <p:spPr>
          <a:xfrm>
            <a:off x="2873375" y="2455863"/>
            <a:ext cx="104775" cy="18780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9703" name="Rectangle 7"/>
          <p:cNvSpPr>
            <a:spLocks noChangeArrowheads="1"/>
          </p:cNvSpPr>
          <p:nvPr/>
        </p:nvSpPr>
        <p:spPr bwMode="auto">
          <a:xfrm rot="10800000">
            <a:off x="3152775" y="3851275"/>
            <a:ext cx="4500563" cy="631825"/>
          </a:xfrm>
          <a:prstGeom prst="rect">
            <a:avLst/>
          </a:prstGeom>
          <a:solidFill>
            <a:srgbClr val="66FFFF"/>
          </a:solidFill>
          <a:ln w="9525">
            <a:solidFill>
              <a:schemeClr val="tx1"/>
            </a:solidFill>
            <a:miter lim="800000"/>
            <a:headEnd/>
            <a:tailEnd/>
          </a:ln>
        </p:spPr>
        <p:txBody>
          <a:bodyPr rot="10800000" wrap="none" anchor="ctr"/>
          <a:lstStyle/>
          <a:p>
            <a:endParaRPr lang="en-US"/>
          </a:p>
        </p:txBody>
      </p:sp>
      <p:sp>
        <p:nvSpPr>
          <p:cNvPr id="35" name="Rectangle 34"/>
          <p:cNvSpPr>
            <a:spLocks noChangeArrowheads="1"/>
          </p:cNvSpPr>
          <p:nvPr/>
        </p:nvSpPr>
        <p:spPr bwMode="auto">
          <a:xfrm rot="10800000" flipV="1">
            <a:off x="3154363" y="3548063"/>
            <a:ext cx="4506912" cy="3286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rot="-10800000">
            <a:off x="3149600" y="2906713"/>
            <a:ext cx="4527550" cy="779462"/>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369706" name="Trapezoid 8"/>
          <p:cNvSpPr>
            <a:spLocks/>
          </p:cNvSpPr>
          <p:nvPr/>
        </p:nvSpPr>
        <p:spPr bwMode="auto">
          <a:xfrm flipV="1">
            <a:off x="5051425" y="2811463"/>
            <a:ext cx="719138" cy="863600"/>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492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rot="10800000" flipV="1">
            <a:off x="3141663" y="2457450"/>
            <a:ext cx="4543425" cy="130175"/>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369708" name="TextBox 12"/>
          <p:cNvSpPr txBox="1">
            <a:spLocks noChangeArrowheads="1"/>
          </p:cNvSpPr>
          <p:nvPr/>
        </p:nvSpPr>
        <p:spPr bwMode="auto">
          <a:xfrm rot="10800000">
            <a:off x="5049838" y="3127375"/>
            <a:ext cx="428625" cy="336550"/>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rot="10800000" flipV="1">
            <a:off x="7042150" y="2895600"/>
            <a:ext cx="623888" cy="161925"/>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rot="10800000" flipV="1">
            <a:off x="5780088" y="2897188"/>
            <a:ext cx="630237" cy="161925"/>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rot="10800000" flipV="1">
            <a:off x="4422775" y="2894013"/>
            <a:ext cx="623888" cy="1619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rot="10800000" flipV="1">
            <a:off x="3149600" y="2895600"/>
            <a:ext cx="631825" cy="1619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13" name="Text Box 166"/>
          <p:cNvSpPr txBox="1">
            <a:spLocks noChangeArrowheads="1"/>
          </p:cNvSpPr>
          <p:nvPr/>
        </p:nvSpPr>
        <p:spPr bwMode="auto">
          <a:xfrm rot="10800000" flipV="1">
            <a:off x="6419850" y="2728913"/>
            <a:ext cx="650875" cy="1635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69714" name="Text Box 166"/>
          <p:cNvSpPr txBox="1">
            <a:spLocks noChangeArrowheads="1"/>
          </p:cNvSpPr>
          <p:nvPr/>
        </p:nvSpPr>
        <p:spPr bwMode="auto">
          <a:xfrm rot="10800000" flipV="1">
            <a:off x="3795713" y="2732088"/>
            <a:ext cx="623887" cy="16192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69715" name="Text Box 166"/>
          <p:cNvSpPr txBox="1">
            <a:spLocks noChangeArrowheads="1"/>
          </p:cNvSpPr>
          <p:nvPr/>
        </p:nvSpPr>
        <p:spPr bwMode="auto">
          <a:xfrm rot="10800000" flipV="1">
            <a:off x="6410325" y="2565400"/>
            <a:ext cx="658813" cy="163513"/>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69716" name="Text Box 166"/>
          <p:cNvSpPr txBox="1">
            <a:spLocks noChangeArrowheads="1"/>
          </p:cNvSpPr>
          <p:nvPr/>
        </p:nvSpPr>
        <p:spPr bwMode="auto">
          <a:xfrm rot="10800000" flipV="1">
            <a:off x="3784600" y="2574925"/>
            <a:ext cx="639763" cy="16192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rot="10800000" flipV="1">
            <a:off x="7073900" y="2573338"/>
            <a:ext cx="612775" cy="3286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rot="10800000" flipV="1">
            <a:off x="4411663" y="2566988"/>
            <a:ext cx="1992312" cy="3286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rot="10800000" flipV="1">
            <a:off x="3140075" y="2566988"/>
            <a:ext cx="641350" cy="3286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20" name="Text Box 166"/>
          <p:cNvSpPr txBox="1">
            <a:spLocks noChangeArrowheads="1"/>
          </p:cNvSpPr>
          <p:nvPr/>
        </p:nvSpPr>
        <p:spPr bwMode="auto">
          <a:xfrm rot="10800000" flipV="1">
            <a:off x="6543675" y="3290888"/>
            <a:ext cx="430213" cy="493712"/>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69721" name="Text Box 166"/>
          <p:cNvSpPr txBox="1">
            <a:spLocks noChangeArrowheads="1"/>
          </p:cNvSpPr>
          <p:nvPr/>
        </p:nvSpPr>
        <p:spPr bwMode="auto">
          <a:xfrm rot="10800000" flipV="1">
            <a:off x="3905250" y="3254375"/>
            <a:ext cx="430213" cy="493713"/>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rot="10800000" flipV="1">
            <a:off x="7104063" y="3509963"/>
            <a:ext cx="477837" cy="171450"/>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rot="10800000" flipV="1">
            <a:off x="5932488" y="3490913"/>
            <a:ext cx="477837" cy="171450"/>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rot="10800000" flipV="1">
            <a:off x="4475163" y="3529013"/>
            <a:ext cx="477837" cy="171450"/>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rot="10800000" flipV="1">
            <a:off x="3265488" y="3519488"/>
            <a:ext cx="477837" cy="171450"/>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26" name="Rectangle 84"/>
          <p:cNvSpPr>
            <a:spLocks noChangeArrowheads="1"/>
          </p:cNvSpPr>
          <p:nvPr/>
        </p:nvSpPr>
        <p:spPr bwMode="auto">
          <a:xfrm rot="10800000">
            <a:off x="6121400" y="3652838"/>
            <a:ext cx="153988" cy="703262"/>
          </a:xfrm>
          <a:prstGeom prst="rect">
            <a:avLst/>
          </a:prstGeom>
          <a:solidFill>
            <a:srgbClr val="FFCC00"/>
          </a:solidFill>
          <a:ln w="9525">
            <a:noFill/>
            <a:miter lim="800000"/>
            <a:headEnd/>
            <a:tailEnd/>
          </a:ln>
        </p:spPr>
        <p:txBody>
          <a:bodyPr rot="10800000" wrap="none" anchor="ctr"/>
          <a:lstStyle/>
          <a:p>
            <a:endParaRPr lang="en-US"/>
          </a:p>
        </p:txBody>
      </p:sp>
      <p:sp>
        <p:nvSpPr>
          <p:cNvPr id="369727" name="Rectangle 84"/>
          <p:cNvSpPr>
            <a:spLocks noChangeArrowheads="1"/>
          </p:cNvSpPr>
          <p:nvPr/>
        </p:nvSpPr>
        <p:spPr bwMode="auto">
          <a:xfrm rot="10800000">
            <a:off x="4649788" y="3675063"/>
            <a:ext cx="157162" cy="636587"/>
          </a:xfrm>
          <a:prstGeom prst="rect">
            <a:avLst/>
          </a:prstGeom>
          <a:solidFill>
            <a:srgbClr val="FFCC00"/>
          </a:solidFill>
          <a:ln w="9525">
            <a:noFill/>
            <a:miter lim="800000"/>
            <a:headEnd/>
            <a:tailEnd/>
          </a:ln>
        </p:spPr>
        <p:txBody>
          <a:bodyPr rot="10800000" wrap="none" anchor="ctr"/>
          <a:lstStyle/>
          <a:p>
            <a:endParaRPr lang="en-US"/>
          </a:p>
        </p:txBody>
      </p:sp>
      <p:sp>
        <p:nvSpPr>
          <p:cNvPr id="369728" name="Rectangle 84"/>
          <p:cNvSpPr>
            <a:spLocks noChangeArrowheads="1"/>
          </p:cNvSpPr>
          <p:nvPr/>
        </p:nvSpPr>
        <p:spPr bwMode="auto">
          <a:xfrm rot="10800000">
            <a:off x="4075113" y="3684588"/>
            <a:ext cx="115887" cy="703262"/>
          </a:xfrm>
          <a:prstGeom prst="rect">
            <a:avLst/>
          </a:prstGeom>
          <a:solidFill>
            <a:srgbClr val="FFCC00"/>
          </a:solidFill>
          <a:ln w="9525">
            <a:noFill/>
            <a:miter lim="800000"/>
            <a:headEnd/>
            <a:tailEnd/>
          </a:ln>
        </p:spPr>
        <p:txBody>
          <a:bodyPr rot="10800000" wrap="none" anchor="ctr"/>
          <a:lstStyle/>
          <a:p>
            <a:endParaRPr lang="en-US"/>
          </a:p>
        </p:txBody>
      </p:sp>
      <p:sp>
        <p:nvSpPr>
          <p:cNvPr id="369729" name="Rectangle 84"/>
          <p:cNvSpPr>
            <a:spLocks noChangeArrowheads="1"/>
          </p:cNvSpPr>
          <p:nvPr/>
        </p:nvSpPr>
        <p:spPr bwMode="auto">
          <a:xfrm rot="10800000">
            <a:off x="3479800" y="3684588"/>
            <a:ext cx="146050" cy="582612"/>
          </a:xfrm>
          <a:prstGeom prst="rect">
            <a:avLst/>
          </a:prstGeom>
          <a:solidFill>
            <a:srgbClr val="FFCC00"/>
          </a:solidFill>
          <a:ln w="9525">
            <a:noFill/>
            <a:miter lim="800000"/>
            <a:headEnd/>
            <a:tailEnd/>
          </a:ln>
        </p:spPr>
        <p:txBody>
          <a:bodyPr rot="10800000" wrap="none" anchor="ctr"/>
          <a:lstStyle/>
          <a:p>
            <a:endParaRPr lang="en-US"/>
          </a:p>
        </p:txBody>
      </p:sp>
      <p:sp>
        <p:nvSpPr>
          <p:cNvPr id="120" name="Rectangle 119"/>
          <p:cNvSpPr>
            <a:spLocks noChangeArrowheads="1"/>
          </p:cNvSpPr>
          <p:nvPr/>
        </p:nvSpPr>
        <p:spPr bwMode="auto">
          <a:xfrm rot="-10800000">
            <a:off x="3159125" y="4254500"/>
            <a:ext cx="579438" cy="150813"/>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79" name="Rectangle 78"/>
          <p:cNvSpPr>
            <a:spLocks noChangeArrowheads="1"/>
          </p:cNvSpPr>
          <p:nvPr/>
        </p:nvSpPr>
        <p:spPr bwMode="auto">
          <a:xfrm rot="-10800000">
            <a:off x="3821113" y="4240213"/>
            <a:ext cx="438150" cy="169862"/>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rot="-10800000">
            <a:off x="4467225" y="4222749"/>
            <a:ext cx="722312" cy="188912"/>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rot="-10800000">
            <a:off x="6481763" y="4271963"/>
            <a:ext cx="585787" cy="131762"/>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rot="-10800000">
            <a:off x="5822950" y="4289425"/>
            <a:ext cx="519113" cy="119063"/>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9735" name="Rectangle 84"/>
          <p:cNvSpPr>
            <a:spLocks noChangeArrowheads="1"/>
          </p:cNvSpPr>
          <p:nvPr/>
        </p:nvSpPr>
        <p:spPr bwMode="auto">
          <a:xfrm rot="10800000">
            <a:off x="6713538" y="3767138"/>
            <a:ext cx="125412" cy="620712"/>
          </a:xfrm>
          <a:prstGeom prst="rect">
            <a:avLst/>
          </a:prstGeom>
          <a:solidFill>
            <a:srgbClr val="FFCC00"/>
          </a:solidFill>
          <a:ln w="9525">
            <a:noFill/>
            <a:miter lim="800000"/>
            <a:headEnd/>
            <a:tailEnd/>
          </a:ln>
        </p:spPr>
        <p:txBody>
          <a:bodyPr rot="10800000" wrap="none" anchor="ctr"/>
          <a:lstStyle/>
          <a:p>
            <a:endParaRPr lang="en-US"/>
          </a:p>
        </p:txBody>
      </p:sp>
      <p:sp>
        <p:nvSpPr>
          <p:cNvPr id="9" name="Rectangle 17"/>
          <p:cNvSpPr>
            <a:spLocks noChangeArrowheads="1"/>
          </p:cNvSpPr>
          <p:nvPr/>
        </p:nvSpPr>
        <p:spPr bwMode="auto">
          <a:xfrm rot="10800000" flipV="1">
            <a:off x="3151188" y="2303463"/>
            <a:ext cx="4543425" cy="131762"/>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369737" name="Rectangle 77" descr="Dark vertical"/>
          <p:cNvSpPr>
            <a:spLocks noChangeArrowheads="1"/>
          </p:cNvSpPr>
          <p:nvPr/>
        </p:nvSpPr>
        <p:spPr bwMode="auto">
          <a:xfrm rot="10800000">
            <a:off x="3124200" y="2114550"/>
            <a:ext cx="4527550" cy="168275"/>
          </a:xfrm>
          <a:prstGeom prst="rect">
            <a:avLst/>
          </a:prstGeom>
          <a:pattFill prst="dkVert">
            <a:fgClr>
              <a:schemeClr val="bg2"/>
            </a:fgClr>
            <a:bgClr>
              <a:schemeClr val="bg1"/>
            </a:bgClr>
          </a:patt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5C0CEC0E-B727-4F46-9F82-DB9C69858638}" type="slidenum">
              <a:rPr lang="en-US" sz="1000">
                <a:latin typeface="+mj-lt"/>
                <a:cs typeface="Arial" pitchFamily="34" charset="0"/>
              </a:rPr>
              <a:pPr algn="r">
                <a:spcBef>
                  <a:spcPct val="20000"/>
                </a:spcBef>
                <a:buFont typeface="Wingdings" pitchFamily="2" charset="2"/>
                <a:buNone/>
                <a:defRPr/>
              </a:pPr>
              <a:t>29</a:t>
            </a:fld>
            <a:endParaRPr lang="en-US" sz="1000">
              <a:latin typeface="+mj-lt"/>
              <a:cs typeface="Arial" pitchFamily="34" charset="0"/>
            </a:endParaRPr>
          </a:p>
        </p:txBody>
      </p:sp>
      <p:sp>
        <p:nvSpPr>
          <p:cNvPr id="369668" name="Title 1"/>
          <p:cNvSpPr txBox="1">
            <a:spLocks/>
          </p:cNvSpPr>
          <p:nvPr/>
        </p:nvSpPr>
        <p:spPr bwMode="auto">
          <a:xfrm>
            <a:off x="344488" y="274638"/>
            <a:ext cx="8799512" cy="1143000"/>
          </a:xfrm>
          <a:prstGeom prst="rect">
            <a:avLst/>
          </a:prstGeom>
          <a:noFill/>
          <a:ln w="9525">
            <a:noFill/>
            <a:miter lim="800000"/>
            <a:headEnd/>
            <a:tailEnd/>
          </a:ln>
        </p:spPr>
        <p:txBody>
          <a:bodyPr anchor="ctr"/>
          <a:lstStyle/>
          <a:p>
            <a:r>
              <a:rPr lang="en-US" sz="3600" b="1" dirty="0" smtClean="0">
                <a:solidFill>
                  <a:srgbClr val="0066CC"/>
                </a:solidFill>
              </a:rPr>
              <a:t>Connect to Stratum 1</a:t>
            </a:r>
            <a:endParaRPr lang="en-US" sz="3600" b="1" dirty="0">
              <a:solidFill>
                <a:srgbClr val="0066CC"/>
              </a:solidFill>
            </a:endParaRPr>
          </a:p>
        </p:txBody>
      </p:sp>
      <p:sp>
        <p:nvSpPr>
          <p:cNvPr id="47" name="Rectangle 46"/>
          <p:cNvSpPr>
            <a:spLocks noChangeArrowheads="1"/>
          </p:cNvSpPr>
          <p:nvPr/>
        </p:nvSpPr>
        <p:spPr bwMode="auto">
          <a:xfrm flipV="1">
            <a:off x="3170238" y="5686425"/>
            <a:ext cx="4527550" cy="11715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9672" name="TextBox 49"/>
          <p:cNvSpPr txBox="1">
            <a:spLocks noChangeArrowheads="1"/>
          </p:cNvSpPr>
          <p:nvPr/>
        </p:nvSpPr>
        <p:spPr bwMode="auto">
          <a:xfrm>
            <a:off x="7686675" y="4957763"/>
            <a:ext cx="1457325" cy="304800"/>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48" name="Trapezoid 47"/>
          <p:cNvSpPr/>
          <p:nvPr/>
        </p:nvSpPr>
        <p:spPr>
          <a:xfrm rot="10800000">
            <a:off x="5110163" y="5635625"/>
            <a:ext cx="719137" cy="682625"/>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9674" name="TextBox 5"/>
          <p:cNvSpPr txBox="1">
            <a:spLocks noChangeArrowheads="1"/>
          </p:cNvSpPr>
          <p:nvPr/>
        </p:nvSpPr>
        <p:spPr bwMode="auto">
          <a:xfrm>
            <a:off x="344488" y="2967038"/>
            <a:ext cx="2457450" cy="915987"/>
          </a:xfrm>
          <a:prstGeom prst="rect">
            <a:avLst/>
          </a:prstGeom>
          <a:noFill/>
          <a:ln w="9525">
            <a:noFill/>
            <a:miter lim="800000"/>
            <a:headEnd/>
            <a:tailEnd/>
          </a:ln>
        </p:spPr>
        <p:txBody>
          <a:bodyPr>
            <a:spAutoFit/>
          </a:bodyPr>
          <a:lstStyle/>
          <a:p>
            <a:pPr algn="ctr"/>
            <a:r>
              <a:rPr lang="en-US"/>
              <a:t>Transferred</a:t>
            </a:r>
          </a:p>
          <a:p>
            <a:pPr algn="ctr"/>
            <a:r>
              <a:rPr lang="en-US"/>
              <a:t>Layer (Stratum 2 +Stratum 3)</a:t>
            </a:r>
          </a:p>
        </p:txBody>
      </p:sp>
      <p:sp>
        <p:nvSpPr>
          <p:cNvPr id="369675" name="TextBox 5"/>
          <p:cNvSpPr txBox="1">
            <a:spLocks noChangeArrowheads="1"/>
          </p:cNvSpPr>
          <p:nvPr/>
        </p:nvSpPr>
        <p:spPr bwMode="auto">
          <a:xfrm>
            <a:off x="1493838" y="5592763"/>
            <a:ext cx="1381125" cy="368300"/>
          </a:xfrm>
          <a:prstGeom prst="rect">
            <a:avLst/>
          </a:prstGeom>
          <a:noFill/>
          <a:ln w="9525">
            <a:noFill/>
            <a:miter lim="800000"/>
            <a:headEnd/>
            <a:tailEnd/>
          </a:ln>
        </p:spPr>
        <p:txBody>
          <a:bodyPr wrap="none">
            <a:spAutoFit/>
          </a:bodyPr>
          <a:lstStyle/>
          <a:p>
            <a:pPr algn="ctr"/>
            <a:r>
              <a:rPr lang="en-US"/>
              <a:t>Base Wafer</a:t>
            </a:r>
          </a:p>
        </p:txBody>
      </p:sp>
      <p:cxnSp>
        <p:nvCxnSpPr>
          <p:cNvPr id="32" name="Straight Arrow Connector 31"/>
          <p:cNvCxnSpPr/>
          <p:nvPr/>
        </p:nvCxnSpPr>
        <p:spPr>
          <a:xfrm flipH="1" flipV="1">
            <a:off x="7700963" y="4625975"/>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194050" y="5340350"/>
            <a:ext cx="6445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4465638" y="5345113"/>
            <a:ext cx="19907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089775" y="5343525"/>
            <a:ext cx="641350" cy="29368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214688" y="5634038"/>
            <a:ext cx="623887"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468813" y="5635625"/>
            <a:ext cx="631825"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832475" y="56324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100888" y="5635625"/>
            <a:ext cx="630237"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3838575" y="5340350"/>
            <a:ext cx="627063" cy="303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457950" y="5340350"/>
            <a:ext cx="642938" cy="3063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616700" y="5340350"/>
            <a:ext cx="319088" cy="27463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3992563" y="5340350"/>
            <a:ext cx="319087" cy="2746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690" name="TextBox 62"/>
          <p:cNvSpPr txBox="1">
            <a:spLocks noChangeArrowheads="1"/>
          </p:cNvSpPr>
          <p:nvPr/>
        </p:nvSpPr>
        <p:spPr bwMode="auto">
          <a:xfrm>
            <a:off x="6397625" y="5835650"/>
            <a:ext cx="782638" cy="336550"/>
          </a:xfrm>
          <a:prstGeom prst="rect">
            <a:avLst/>
          </a:prstGeom>
          <a:noFill/>
          <a:ln w="9525">
            <a:noFill/>
            <a:miter lim="800000"/>
            <a:headEnd/>
            <a:tailEnd/>
          </a:ln>
        </p:spPr>
        <p:txBody>
          <a:bodyPr wrap="none">
            <a:spAutoFit/>
          </a:bodyPr>
          <a:lstStyle/>
          <a:p>
            <a:r>
              <a:rPr lang="en-US" sz="1600" b="1"/>
              <a:t>PMOS</a:t>
            </a:r>
            <a:endParaRPr lang="en-US" b="1"/>
          </a:p>
        </p:txBody>
      </p:sp>
      <p:sp>
        <p:nvSpPr>
          <p:cNvPr id="369691" name="TextBox 63"/>
          <p:cNvSpPr txBox="1">
            <a:spLocks noChangeArrowheads="1"/>
          </p:cNvSpPr>
          <p:nvPr/>
        </p:nvSpPr>
        <p:spPr bwMode="auto">
          <a:xfrm>
            <a:off x="3752850" y="5822950"/>
            <a:ext cx="793750" cy="336550"/>
          </a:xfrm>
          <a:prstGeom prst="rect">
            <a:avLst/>
          </a:prstGeom>
          <a:noFill/>
          <a:ln w="9525">
            <a:noFill/>
            <a:miter lim="800000"/>
            <a:headEnd/>
            <a:tailEnd/>
          </a:ln>
        </p:spPr>
        <p:txBody>
          <a:bodyPr wrap="none">
            <a:spAutoFit/>
          </a:bodyPr>
          <a:lstStyle/>
          <a:p>
            <a:r>
              <a:rPr lang="en-US" sz="1600" b="1"/>
              <a:t>NMOS</a:t>
            </a:r>
            <a:endParaRPr lang="en-US" b="1"/>
          </a:p>
        </p:txBody>
      </p:sp>
      <p:sp>
        <p:nvSpPr>
          <p:cNvPr id="369692" name="Rectangle 84"/>
          <p:cNvSpPr>
            <a:spLocks noChangeArrowheads="1"/>
          </p:cNvSpPr>
          <p:nvPr/>
        </p:nvSpPr>
        <p:spPr bwMode="auto">
          <a:xfrm>
            <a:off x="6027738" y="5111750"/>
            <a:ext cx="171450" cy="503238"/>
          </a:xfrm>
          <a:prstGeom prst="rect">
            <a:avLst/>
          </a:prstGeom>
          <a:solidFill>
            <a:srgbClr val="FFCC00"/>
          </a:solidFill>
          <a:ln w="9525">
            <a:noFill/>
            <a:miter lim="800000"/>
            <a:headEnd/>
            <a:tailEnd/>
          </a:ln>
        </p:spPr>
        <p:txBody>
          <a:bodyPr wrap="none" anchor="ctr"/>
          <a:lstStyle/>
          <a:p>
            <a:endParaRPr lang="en-US"/>
          </a:p>
        </p:txBody>
      </p:sp>
      <p:sp>
        <p:nvSpPr>
          <p:cNvPr id="369693" name="Rectangle 84"/>
          <p:cNvSpPr>
            <a:spLocks noChangeArrowheads="1"/>
          </p:cNvSpPr>
          <p:nvPr/>
        </p:nvSpPr>
        <p:spPr bwMode="auto">
          <a:xfrm>
            <a:off x="3440113" y="5048250"/>
            <a:ext cx="152400" cy="566738"/>
          </a:xfrm>
          <a:prstGeom prst="rect">
            <a:avLst/>
          </a:prstGeom>
          <a:solidFill>
            <a:srgbClr val="FFCC00"/>
          </a:solidFill>
          <a:ln w="9525">
            <a:noFill/>
            <a:miter lim="800000"/>
            <a:headEnd/>
            <a:tailEnd/>
          </a:ln>
        </p:spPr>
        <p:txBody>
          <a:bodyPr wrap="none" anchor="ctr"/>
          <a:lstStyle/>
          <a:p>
            <a:endParaRPr lang="en-US"/>
          </a:p>
        </p:txBody>
      </p:sp>
      <p:sp>
        <p:nvSpPr>
          <p:cNvPr id="369694" name="Rectangle 84"/>
          <p:cNvSpPr>
            <a:spLocks noChangeArrowheads="1"/>
          </p:cNvSpPr>
          <p:nvPr/>
        </p:nvSpPr>
        <p:spPr bwMode="auto">
          <a:xfrm>
            <a:off x="6732588" y="5081588"/>
            <a:ext cx="123825" cy="250825"/>
          </a:xfrm>
          <a:prstGeom prst="rect">
            <a:avLst/>
          </a:prstGeom>
          <a:solidFill>
            <a:srgbClr val="FFCC00"/>
          </a:solidFill>
          <a:ln w="9525">
            <a:noFill/>
            <a:miter lim="800000"/>
            <a:headEnd/>
            <a:tailEnd/>
          </a:ln>
        </p:spPr>
        <p:txBody>
          <a:bodyPr wrap="none" anchor="ctr"/>
          <a:lstStyle/>
          <a:p>
            <a:endParaRPr lang="en-US"/>
          </a:p>
        </p:txBody>
      </p:sp>
      <p:sp>
        <p:nvSpPr>
          <p:cNvPr id="39" name="Rectangle 38"/>
          <p:cNvSpPr/>
          <p:nvPr/>
        </p:nvSpPr>
        <p:spPr>
          <a:xfrm>
            <a:off x="3136900" y="4543890"/>
            <a:ext cx="4525962" cy="96808"/>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38661" y="4669438"/>
            <a:ext cx="4525963" cy="95294"/>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240337" y="4802548"/>
            <a:ext cx="1828800" cy="1164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4291012" y="5049104"/>
            <a:ext cx="2103438" cy="1119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7159625" y="4802548"/>
            <a:ext cx="503237" cy="1164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3155950" y="5035491"/>
            <a:ext cx="587375" cy="127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3159125" y="4794984"/>
            <a:ext cx="1493837" cy="1240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6505575" y="5052129"/>
            <a:ext cx="947737" cy="922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701" name="Rectangle 84"/>
          <p:cNvSpPr>
            <a:spLocks noChangeArrowheads="1"/>
          </p:cNvSpPr>
          <p:nvPr/>
        </p:nvSpPr>
        <p:spPr bwMode="auto">
          <a:xfrm>
            <a:off x="5684837" y="4850952"/>
            <a:ext cx="123825" cy="237481"/>
          </a:xfrm>
          <a:prstGeom prst="rect">
            <a:avLst/>
          </a:prstGeom>
          <a:solidFill>
            <a:srgbClr val="FFCC00"/>
          </a:solidFill>
          <a:ln w="9525">
            <a:noFill/>
            <a:miter lim="800000"/>
            <a:headEnd/>
            <a:tailEnd/>
          </a:ln>
        </p:spPr>
        <p:txBody>
          <a:bodyPr wrap="none" anchor="ctr"/>
          <a:lstStyle/>
          <a:p>
            <a:endParaRPr lang="en-US"/>
          </a:p>
        </p:txBody>
      </p:sp>
      <p:sp>
        <p:nvSpPr>
          <p:cNvPr id="10" name="Left Brace 9"/>
          <p:cNvSpPr/>
          <p:nvPr/>
        </p:nvSpPr>
        <p:spPr>
          <a:xfrm>
            <a:off x="2849562" y="2597151"/>
            <a:ext cx="104775" cy="17894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9703" name="Rectangle 7"/>
          <p:cNvSpPr>
            <a:spLocks noChangeArrowheads="1"/>
          </p:cNvSpPr>
          <p:nvPr/>
        </p:nvSpPr>
        <p:spPr bwMode="auto">
          <a:xfrm rot="10800000">
            <a:off x="3128962" y="3926742"/>
            <a:ext cx="4500563" cy="602022"/>
          </a:xfrm>
          <a:prstGeom prst="rect">
            <a:avLst/>
          </a:prstGeom>
          <a:solidFill>
            <a:srgbClr val="66FFFF"/>
          </a:solidFill>
          <a:ln w="9525">
            <a:solidFill>
              <a:schemeClr val="tx1"/>
            </a:solidFill>
            <a:miter lim="800000"/>
            <a:headEnd/>
            <a:tailEnd/>
          </a:ln>
        </p:spPr>
        <p:txBody>
          <a:bodyPr rot="10800000" wrap="none" anchor="ctr"/>
          <a:lstStyle/>
          <a:p>
            <a:endParaRPr lang="en-US"/>
          </a:p>
        </p:txBody>
      </p:sp>
      <p:sp>
        <p:nvSpPr>
          <p:cNvPr id="35" name="Rectangle 34"/>
          <p:cNvSpPr>
            <a:spLocks noChangeArrowheads="1"/>
          </p:cNvSpPr>
          <p:nvPr/>
        </p:nvSpPr>
        <p:spPr bwMode="auto">
          <a:xfrm rot="10800000" flipV="1">
            <a:off x="3130550" y="3637832"/>
            <a:ext cx="4506912" cy="313111"/>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rot="10800000">
            <a:off x="3125787" y="3026734"/>
            <a:ext cx="4527550" cy="742695"/>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369706" name="Trapezoid 8"/>
          <p:cNvSpPr>
            <a:spLocks/>
          </p:cNvSpPr>
          <p:nvPr/>
        </p:nvSpPr>
        <p:spPr bwMode="auto">
          <a:xfrm flipV="1">
            <a:off x="5027612" y="2935977"/>
            <a:ext cx="719138" cy="822864"/>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492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369708" name="TextBox 12"/>
          <p:cNvSpPr txBox="1">
            <a:spLocks noChangeArrowheads="1"/>
          </p:cNvSpPr>
          <p:nvPr/>
        </p:nvSpPr>
        <p:spPr bwMode="auto">
          <a:xfrm rot="10800000">
            <a:off x="5026025" y="3236988"/>
            <a:ext cx="428625" cy="320675"/>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rot="10800000" flipV="1">
            <a:off x="7018337" y="3016146"/>
            <a:ext cx="623888" cy="154287"/>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rot="10800000" flipV="1">
            <a:off x="5756275" y="3017659"/>
            <a:ext cx="630237" cy="154287"/>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rot="10800000" flipV="1">
            <a:off x="4398962" y="3014634"/>
            <a:ext cx="623888" cy="154287"/>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rot="10800000" flipV="1">
            <a:off x="3125787" y="3016146"/>
            <a:ext cx="631825" cy="154287"/>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13" name="Text Box 166"/>
          <p:cNvSpPr txBox="1">
            <a:spLocks noChangeArrowheads="1"/>
          </p:cNvSpPr>
          <p:nvPr/>
        </p:nvSpPr>
        <p:spPr bwMode="auto">
          <a:xfrm rot="10800000" flipV="1">
            <a:off x="6396037" y="2857321"/>
            <a:ext cx="650875" cy="155799"/>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69714" name="Text Box 166"/>
          <p:cNvSpPr txBox="1">
            <a:spLocks noChangeArrowheads="1"/>
          </p:cNvSpPr>
          <p:nvPr/>
        </p:nvSpPr>
        <p:spPr bwMode="auto">
          <a:xfrm rot="10800000" flipV="1">
            <a:off x="3771900" y="2860347"/>
            <a:ext cx="623887" cy="154287"/>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69715" name="Text Box 166"/>
          <p:cNvSpPr txBox="1">
            <a:spLocks noChangeArrowheads="1"/>
          </p:cNvSpPr>
          <p:nvPr/>
        </p:nvSpPr>
        <p:spPr bwMode="auto">
          <a:xfrm rot="10800000" flipV="1">
            <a:off x="6386512" y="2701521"/>
            <a:ext cx="658813" cy="1558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69716" name="Text Box 166"/>
          <p:cNvSpPr txBox="1">
            <a:spLocks noChangeArrowheads="1"/>
          </p:cNvSpPr>
          <p:nvPr/>
        </p:nvSpPr>
        <p:spPr bwMode="auto">
          <a:xfrm rot="10800000" flipV="1">
            <a:off x="3760787" y="2710597"/>
            <a:ext cx="639763" cy="154287"/>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rot="10800000" flipV="1">
            <a:off x="7050087" y="2709085"/>
            <a:ext cx="612775" cy="313111"/>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rot="10800000" flipV="1">
            <a:off x="4387850" y="2703034"/>
            <a:ext cx="1992312" cy="313111"/>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rot="10800000" flipV="1">
            <a:off x="3116262" y="2703034"/>
            <a:ext cx="641350" cy="313111"/>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20" name="Text Box 166"/>
          <p:cNvSpPr txBox="1">
            <a:spLocks noChangeArrowheads="1"/>
          </p:cNvSpPr>
          <p:nvPr/>
        </p:nvSpPr>
        <p:spPr bwMode="auto">
          <a:xfrm rot="10800000" flipV="1">
            <a:off x="6519862" y="3392788"/>
            <a:ext cx="430213" cy="470424"/>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69721" name="Text Box 166"/>
          <p:cNvSpPr txBox="1">
            <a:spLocks noChangeArrowheads="1"/>
          </p:cNvSpPr>
          <p:nvPr/>
        </p:nvSpPr>
        <p:spPr bwMode="auto">
          <a:xfrm rot="10800000" flipV="1">
            <a:off x="3881437" y="3357997"/>
            <a:ext cx="430213" cy="47042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rot="10800000" flipV="1">
            <a:off x="7080250" y="3601529"/>
            <a:ext cx="477837" cy="1633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rot="10800000" flipV="1">
            <a:off x="5908675" y="3583378"/>
            <a:ext cx="477837" cy="1633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rot="10800000" flipV="1">
            <a:off x="4451350" y="3619681"/>
            <a:ext cx="477837" cy="1633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rot="10800000" flipV="1">
            <a:off x="3241675" y="3610605"/>
            <a:ext cx="477837" cy="1633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26" name="Rectangle 84"/>
          <p:cNvSpPr>
            <a:spLocks noChangeArrowheads="1"/>
          </p:cNvSpPr>
          <p:nvPr/>
        </p:nvSpPr>
        <p:spPr bwMode="auto">
          <a:xfrm rot="10800000">
            <a:off x="6097587" y="3737665"/>
            <a:ext cx="153988" cy="670089"/>
          </a:xfrm>
          <a:prstGeom prst="rect">
            <a:avLst/>
          </a:prstGeom>
          <a:solidFill>
            <a:srgbClr val="FFCC00"/>
          </a:solidFill>
          <a:ln w="9525">
            <a:noFill/>
            <a:miter lim="800000"/>
            <a:headEnd/>
            <a:tailEnd/>
          </a:ln>
        </p:spPr>
        <p:txBody>
          <a:bodyPr rot="10800000" wrap="none" anchor="ctr"/>
          <a:lstStyle/>
          <a:p>
            <a:endParaRPr lang="en-US"/>
          </a:p>
        </p:txBody>
      </p:sp>
      <p:sp>
        <p:nvSpPr>
          <p:cNvPr id="369727" name="Rectangle 84"/>
          <p:cNvSpPr>
            <a:spLocks noChangeArrowheads="1"/>
          </p:cNvSpPr>
          <p:nvPr/>
        </p:nvSpPr>
        <p:spPr bwMode="auto">
          <a:xfrm rot="10800000">
            <a:off x="4625975" y="3758842"/>
            <a:ext cx="157162" cy="606559"/>
          </a:xfrm>
          <a:prstGeom prst="rect">
            <a:avLst/>
          </a:prstGeom>
          <a:solidFill>
            <a:srgbClr val="FFCC00"/>
          </a:solidFill>
          <a:ln w="9525">
            <a:noFill/>
            <a:miter lim="800000"/>
            <a:headEnd/>
            <a:tailEnd/>
          </a:ln>
        </p:spPr>
        <p:txBody>
          <a:bodyPr rot="10800000" wrap="none" anchor="ctr"/>
          <a:lstStyle/>
          <a:p>
            <a:endParaRPr lang="en-US"/>
          </a:p>
        </p:txBody>
      </p:sp>
      <p:sp>
        <p:nvSpPr>
          <p:cNvPr id="369728" name="Rectangle 84"/>
          <p:cNvSpPr>
            <a:spLocks noChangeArrowheads="1"/>
          </p:cNvSpPr>
          <p:nvPr/>
        </p:nvSpPr>
        <p:spPr bwMode="auto">
          <a:xfrm rot="10800000">
            <a:off x="4051300" y="3767917"/>
            <a:ext cx="115887" cy="670089"/>
          </a:xfrm>
          <a:prstGeom prst="rect">
            <a:avLst/>
          </a:prstGeom>
          <a:solidFill>
            <a:srgbClr val="FFCC00"/>
          </a:solidFill>
          <a:ln w="9525">
            <a:noFill/>
            <a:miter lim="800000"/>
            <a:headEnd/>
            <a:tailEnd/>
          </a:ln>
        </p:spPr>
        <p:txBody>
          <a:bodyPr rot="10800000" wrap="none" anchor="ctr"/>
          <a:lstStyle/>
          <a:p>
            <a:endParaRPr lang="en-US"/>
          </a:p>
        </p:txBody>
      </p:sp>
      <p:sp>
        <p:nvSpPr>
          <p:cNvPr id="369729" name="Rectangle 84"/>
          <p:cNvSpPr>
            <a:spLocks noChangeArrowheads="1"/>
          </p:cNvSpPr>
          <p:nvPr/>
        </p:nvSpPr>
        <p:spPr bwMode="auto">
          <a:xfrm rot="10800000">
            <a:off x="3455987" y="3767917"/>
            <a:ext cx="146050" cy="555130"/>
          </a:xfrm>
          <a:prstGeom prst="rect">
            <a:avLst/>
          </a:prstGeom>
          <a:solidFill>
            <a:srgbClr val="FFCC00"/>
          </a:solidFill>
          <a:ln w="9525">
            <a:noFill/>
            <a:miter lim="800000"/>
            <a:headEnd/>
            <a:tailEnd/>
          </a:ln>
        </p:spPr>
        <p:txBody>
          <a:bodyPr rot="10800000" wrap="none" anchor="ctr"/>
          <a:lstStyle/>
          <a:p>
            <a:endParaRPr lang="en-US"/>
          </a:p>
        </p:txBody>
      </p:sp>
      <p:sp>
        <p:nvSpPr>
          <p:cNvPr id="120" name="Rectangle 119"/>
          <p:cNvSpPr>
            <a:spLocks noChangeArrowheads="1"/>
          </p:cNvSpPr>
          <p:nvPr/>
        </p:nvSpPr>
        <p:spPr bwMode="auto">
          <a:xfrm rot="10800000">
            <a:off x="3135312" y="4310947"/>
            <a:ext cx="579438" cy="143699"/>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79" name="Rectangle 78"/>
          <p:cNvSpPr>
            <a:spLocks noChangeArrowheads="1"/>
          </p:cNvSpPr>
          <p:nvPr/>
        </p:nvSpPr>
        <p:spPr bwMode="auto">
          <a:xfrm rot="10800000">
            <a:off x="3797300" y="4297334"/>
            <a:ext cx="438150" cy="161850"/>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rot="10800000">
            <a:off x="4443411" y="4323047"/>
            <a:ext cx="1054099" cy="137649"/>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rot="10800000">
            <a:off x="6457950" y="4327586"/>
            <a:ext cx="585787" cy="125547"/>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rot="10800000">
            <a:off x="5799137" y="4344224"/>
            <a:ext cx="519113" cy="113447"/>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9735" name="Rectangle 84"/>
          <p:cNvSpPr>
            <a:spLocks noChangeArrowheads="1"/>
          </p:cNvSpPr>
          <p:nvPr/>
        </p:nvSpPr>
        <p:spPr bwMode="auto">
          <a:xfrm rot="10800000">
            <a:off x="6689725" y="3846573"/>
            <a:ext cx="125412" cy="591433"/>
          </a:xfrm>
          <a:prstGeom prst="rect">
            <a:avLst/>
          </a:prstGeom>
          <a:solidFill>
            <a:srgbClr val="FFCC00"/>
          </a:solidFill>
          <a:ln w="9525">
            <a:noFill/>
            <a:miter lim="800000"/>
            <a:headEnd/>
            <a:tailEnd/>
          </a:ln>
        </p:spPr>
        <p:txBody>
          <a:bodyPr rot="10800000" wrap="none" anchor="ctr"/>
          <a:lstStyle/>
          <a:p>
            <a:endParaRPr lang="en-US"/>
          </a:p>
        </p:txBody>
      </p:sp>
      <p:sp>
        <p:nvSpPr>
          <p:cNvPr id="369739" name="Rectangle 84"/>
          <p:cNvSpPr>
            <a:spLocks noChangeArrowheads="1"/>
          </p:cNvSpPr>
          <p:nvPr/>
        </p:nvSpPr>
        <p:spPr bwMode="auto">
          <a:xfrm rot="10800000">
            <a:off x="5306215" y="2709083"/>
            <a:ext cx="153197" cy="2120029"/>
          </a:xfrm>
          <a:prstGeom prst="rect">
            <a:avLst/>
          </a:prstGeom>
          <a:solidFill>
            <a:srgbClr val="FFCC00"/>
          </a:solidFill>
          <a:ln w="9525">
            <a:noFill/>
            <a:miter lim="800000"/>
            <a:headEnd/>
            <a:tailEnd/>
          </a:ln>
        </p:spPr>
        <p:txBody>
          <a:bodyPr rot="10800000" wrap="none" anchor="ctr"/>
          <a:lstStyle/>
          <a:p>
            <a:endParaRPr lang="en-US"/>
          </a:p>
        </p:txBody>
      </p:sp>
    </p:spTree>
    <p:extLst>
      <p:ext uri="{BB962C8B-B14F-4D97-AF65-F5344CB8AC3E}">
        <p14:creationId xmlns:p14="http://schemas.microsoft.com/office/powerpoint/2010/main" val="23914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3600" b="1" smtClean="0"/>
              <a:t>Martin van den Brink -</a:t>
            </a:r>
            <a:r>
              <a:rPr lang="en-US" sz="2800" b="1" i="1" smtClean="0"/>
              <a:t>EVP &amp; CTO,</a:t>
            </a:r>
            <a:r>
              <a:rPr lang="en-US" sz="2800" b="1" smtClean="0"/>
              <a:t> ASML</a:t>
            </a:r>
            <a:r>
              <a:rPr lang="en-US" sz="3600" b="1" smtClean="0"/>
              <a:t/>
            </a:r>
            <a:br>
              <a:rPr lang="en-US" sz="3600" b="1" smtClean="0"/>
            </a:br>
            <a:r>
              <a:rPr lang="en-US" sz="2800" b="1" smtClean="0"/>
              <a:t>ISSCC 2013 &amp; SemiconWest 2013</a:t>
            </a:r>
          </a:p>
        </p:txBody>
      </p:sp>
      <p:pic>
        <p:nvPicPr>
          <p:cNvPr id="38914" name="Picture 4" descr="Transistors Cost ASML 2013"/>
          <p:cNvPicPr>
            <a:picLocks noChangeAspect="1" noChangeArrowheads="1"/>
          </p:cNvPicPr>
          <p:nvPr/>
        </p:nvPicPr>
        <p:blipFill>
          <a:blip r:embed="rId3"/>
          <a:srcRect/>
          <a:stretch>
            <a:fillRect/>
          </a:stretch>
        </p:blipFill>
        <p:spPr bwMode="auto">
          <a:xfrm>
            <a:off x="0" y="1595438"/>
            <a:ext cx="9144000" cy="526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5C0CEC0E-B727-4F46-9F82-DB9C69858638}" type="slidenum">
              <a:rPr lang="en-US" sz="1000">
                <a:latin typeface="+mj-lt"/>
                <a:cs typeface="Arial" pitchFamily="34" charset="0"/>
              </a:rPr>
              <a:pPr algn="r">
                <a:spcBef>
                  <a:spcPct val="20000"/>
                </a:spcBef>
                <a:buFont typeface="Wingdings" pitchFamily="2" charset="2"/>
                <a:buNone/>
                <a:defRPr/>
              </a:pPr>
              <a:t>30</a:t>
            </a:fld>
            <a:endParaRPr lang="en-US" sz="1000">
              <a:latin typeface="+mj-lt"/>
              <a:cs typeface="Arial" pitchFamily="34" charset="0"/>
            </a:endParaRPr>
          </a:p>
        </p:txBody>
      </p:sp>
      <p:sp>
        <p:nvSpPr>
          <p:cNvPr id="369668" name="Title 1"/>
          <p:cNvSpPr txBox="1">
            <a:spLocks/>
          </p:cNvSpPr>
          <p:nvPr/>
        </p:nvSpPr>
        <p:spPr bwMode="auto">
          <a:xfrm>
            <a:off x="450850" y="425989"/>
            <a:ext cx="9144000" cy="1143000"/>
          </a:xfrm>
          <a:prstGeom prst="rect">
            <a:avLst/>
          </a:prstGeom>
          <a:noFill/>
          <a:ln w="9525">
            <a:noFill/>
            <a:miter lim="800000"/>
            <a:headEnd/>
            <a:tailEnd/>
          </a:ln>
        </p:spPr>
        <p:txBody>
          <a:bodyPr anchor="ctr"/>
          <a:lstStyle/>
          <a:p>
            <a:r>
              <a:rPr lang="en-US" sz="3600" b="1" dirty="0" smtClean="0">
                <a:solidFill>
                  <a:srgbClr val="0066CC"/>
                </a:solidFill>
              </a:rPr>
              <a:t>Add Metal Layers</a:t>
            </a:r>
            <a:endParaRPr lang="en-US" sz="3600" b="1" dirty="0">
              <a:solidFill>
                <a:srgbClr val="0066CC"/>
              </a:solidFill>
            </a:endParaRPr>
          </a:p>
        </p:txBody>
      </p:sp>
      <p:sp>
        <p:nvSpPr>
          <p:cNvPr id="47" name="Rectangle 46"/>
          <p:cNvSpPr>
            <a:spLocks noChangeArrowheads="1"/>
          </p:cNvSpPr>
          <p:nvPr/>
        </p:nvSpPr>
        <p:spPr bwMode="auto">
          <a:xfrm flipV="1">
            <a:off x="3170238" y="5686425"/>
            <a:ext cx="4527550" cy="11715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9672" name="TextBox 49"/>
          <p:cNvSpPr txBox="1">
            <a:spLocks noChangeArrowheads="1"/>
          </p:cNvSpPr>
          <p:nvPr/>
        </p:nvSpPr>
        <p:spPr bwMode="auto">
          <a:xfrm>
            <a:off x="7686675" y="4957763"/>
            <a:ext cx="1457325" cy="304800"/>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48" name="Trapezoid 47"/>
          <p:cNvSpPr/>
          <p:nvPr/>
        </p:nvSpPr>
        <p:spPr>
          <a:xfrm rot="10800000">
            <a:off x="5110163" y="5635625"/>
            <a:ext cx="719137" cy="682625"/>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9674" name="TextBox 5"/>
          <p:cNvSpPr txBox="1">
            <a:spLocks noChangeArrowheads="1"/>
          </p:cNvSpPr>
          <p:nvPr/>
        </p:nvSpPr>
        <p:spPr bwMode="auto">
          <a:xfrm>
            <a:off x="344488" y="2967038"/>
            <a:ext cx="2457450" cy="915987"/>
          </a:xfrm>
          <a:prstGeom prst="rect">
            <a:avLst/>
          </a:prstGeom>
          <a:noFill/>
          <a:ln w="9525">
            <a:noFill/>
            <a:miter lim="800000"/>
            <a:headEnd/>
            <a:tailEnd/>
          </a:ln>
        </p:spPr>
        <p:txBody>
          <a:bodyPr>
            <a:spAutoFit/>
          </a:bodyPr>
          <a:lstStyle/>
          <a:p>
            <a:pPr algn="ctr"/>
            <a:r>
              <a:rPr lang="en-US"/>
              <a:t>Transferred</a:t>
            </a:r>
          </a:p>
          <a:p>
            <a:pPr algn="ctr"/>
            <a:r>
              <a:rPr lang="en-US"/>
              <a:t>Layer (Stratum 2 +Stratum 3)</a:t>
            </a:r>
          </a:p>
        </p:txBody>
      </p:sp>
      <p:sp>
        <p:nvSpPr>
          <p:cNvPr id="369675" name="TextBox 5"/>
          <p:cNvSpPr txBox="1">
            <a:spLocks noChangeArrowheads="1"/>
          </p:cNvSpPr>
          <p:nvPr/>
        </p:nvSpPr>
        <p:spPr bwMode="auto">
          <a:xfrm>
            <a:off x="1493838" y="5592763"/>
            <a:ext cx="1381125" cy="368300"/>
          </a:xfrm>
          <a:prstGeom prst="rect">
            <a:avLst/>
          </a:prstGeom>
          <a:noFill/>
          <a:ln w="9525">
            <a:noFill/>
            <a:miter lim="800000"/>
            <a:headEnd/>
            <a:tailEnd/>
          </a:ln>
        </p:spPr>
        <p:txBody>
          <a:bodyPr wrap="none">
            <a:spAutoFit/>
          </a:bodyPr>
          <a:lstStyle/>
          <a:p>
            <a:pPr algn="ctr"/>
            <a:r>
              <a:rPr lang="en-US"/>
              <a:t>Base Wafer</a:t>
            </a:r>
          </a:p>
        </p:txBody>
      </p:sp>
      <p:cxnSp>
        <p:nvCxnSpPr>
          <p:cNvPr id="32" name="Straight Arrow Connector 31"/>
          <p:cNvCxnSpPr/>
          <p:nvPr/>
        </p:nvCxnSpPr>
        <p:spPr>
          <a:xfrm flipH="1" flipV="1">
            <a:off x="7700963" y="4625975"/>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194050" y="5340350"/>
            <a:ext cx="6445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4465638" y="5345113"/>
            <a:ext cx="19907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089775" y="5343525"/>
            <a:ext cx="641350" cy="29368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214688" y="5634038"/>
            <a:ext cx="623887"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468813" y="5635625"/>
            <a:ext cx="631825"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832475" y="56324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100888" y="5635625"/>
            <a:ext cx="630237"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3838575" y="5340350"/>
            <a:ext cx="627063" cy="303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457950" y="5340350"/>
            <a:ext cx="642938" cy="3063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616700" y="5340350"/>
            <a:ext cx="319088" cy="27463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3992563" y="5340350"/>
            <a:ext cx="319087" cy="2746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690" name="TextBox 62"/>
          <p:cNvSpPr txBox="1">
            <a:spLocks noChangeArrowheads="1"/>
          </p:cNvSpPr>
          <p:nvPr/>
        </p:nvSpPr>
        <p:spPr bwMode="auto">
          <a:xfrm>
            <a:off x="6397625" y="5835650"/>
            <a:ext cx="782638" cy="336550"/>
          </a:xfrm>
          <a:prstGeom prst="rect">
            <a:avLst/>
          </a:prstGeom>
          <a:noFill/>
          <a:ln w="9525">
            <a:noFill/>
            <a:miter lim="800000"/>
            <a:headEnd/>
            <a:tailEnd/>
          </a:ln>
        </p:spPr>
        <p:txBody>
          <a:bodyPr wrap="none">
            <a:spAutoFit/>
          </a:bodyPr>
          <a:lstStyle/>
          <a:p>
            <a:r>
              <a:rPr lang="en-US" sz="1600" b="1"/>
              <a:t>PMOS</a:t>
            </a:r>
            <a:endParaRPr lang="en-US" b="1"/>
          </a:p>
        </p:txBody>
      </p:sp>
      <p:sp>
        <p:nvSpPr>
          <p:cNvPr id="369691" name="TextBox 63"/>
          <p:cNvSpPr txBox="1">
            <a:spLocks noChangeArrowheads="1"/>
          </p:cNvSpPr>
          <p:nvPr/>
        </p:nvSpPr>
        <p:spPr bwMode="auto">
          <a:xfrm>
            <a:off x="3752850" y="5822950"/>
            <a:ext cx="793750" cy="336550"/>
          </a:xfrm>
          <a:prstGeom prst="rect">
            <a:avLst/>
          </a:prstGeom>
          <a:noFill/>
          <a:ln w="9525">
            <a:noFill/>
            <a:miter lim="800000"/>
            <a:headEnd/>
            <a:tailEnd/>
          </a:ln>
        </p:spPr>
        <p:txBody>
          <a:bodyPr wrap="none">
            <a:spAutoFit/>
          </a:bodyPr>
          <a:lstStyle/>
          <a:p>
            <a:r>
              <a:rPr lang="en-US" sz="1600" b="1"/>
              <a:t>NMOS</a:t>
            </a:r>
            <a:endParaRPr lang="en-US" b="1"/>
          </a:p>
        </p:txBody>
      </p:sp>
      <p:sp>
        <p:nvSpPr>
          <p:cNvPr id="369692" name="Rectangle 84"/>
          <p:cNvSpPr>
            <a:spLocks noChangeArrowheads="1"/>
          </p:cNvSpPr>
          <p:nvPr/>
        </p:nvSpPr>
        <p:spPr bwMode="auto">
          <a:xfrm>
            <a:off x="6027738" y="5111750"/>
            <a:ext cx="171450" cy="503238"/>
          </a:xfrm>
          <a:prstGeom prst="rect">
            <a:avLst/>
          </a:prstGeom>
          <a:solidFill>
            <a:srgbClr val="FFCC00"/>
          </a:solidFill>
          <a:ln w="9525">
            <a:noFill/>
            <a:miter lim="800000"/>
            <a:headEnd/>
            <a:tailEnd/>
          </a:ln>
        </p:spPr>
        <p:txBody>
          <a:bodyPr wrap="none" anchor="ctr"/>
          <a:lstStyle/>
          <a:p>
            <a:endParaRPr lang="en-US"/>
          </a:p>
        </p:txBody>
      </p:sp>
      <p:sp>
        <p:nvSpPr>
          <p:cNvPr id="369693" name="Rectangle 84"/>
          <p:cNvSpPr>
            <a:spLocks noChangeArrowheads="1"/>
          </p:cNvSpPr>
          <p:nvPr/>
        </p:nvSpPr>
        <p:spPr bwMode="auto">
          <a:xfrm>
            <a:off x="3440113" y="5048250"/>
            <a:ext cx="152400" cy="566738"/>
          </a:xfrm>
          <a:prstGeom prst="rect">
            <a:avLst/>
          </a:prstGeom>
          <a:solidFill>
            <a:srgbClr val="FFCC00"/>
          </a:solidFill>
          <a:ln w="9525">
            <a:noFill/>
            <a:miter lim="800000"/>
            <a:headEnd/>
            <a:tailEnd/>
          </a:ln>
        </p:spPr>
        <p:txBody>
          <a:bodyPr wrap="none" anchor="ctr"/>
          <a:lstStyle/>
          <a:p>
            <a:endParaRPr lang="en-US"/>
          </a:p>
        </p:txBody>
      </p:sp>
      <p:sp>
        <p:nvSpPr>
          <p:cNvPr id="369694" name="Rectangle 84"/>
          <p:cNvSpPr>
            <a:spLocks noChangeArrowheads="1"/>
          </p:cNvSpPr>
          <p:nvPr/>
        </p:nvSpPr>
        <p:spPr bwMode="auto">
          <a:xfrm>
            <a:off x="6732588" y="5081588"/>
            <a:ext cx="123825" cy="250825"/>
          </a:xfrm>
          <a:prstGeom prst="rect">
            <a:avLst/>
          </a:prstGeom>
          <a:solidFill>
            <a:srgbClr val="FFCC00"/>
          </a:solidFill>
          <a:ln w="9525">
            <a:noFill/>
            <a:miter lim="800000"/>
            <a:headEnd/>
            <a:tailEnd/>
          </a:ln>
        </p:spPr>
        <p:txBody>
          <a:bodyPr wrap="none" anchor="ctr"/>
          <a:lstStyle/>
          <a:p>
            <a:endParaRPr lang="en-US"/>
          </a:p>
        </p:txBody>
      </p:sp>
      <p:grpSp>
        <p:nvGrpSpPr>
          <p:cNvPr id="12" name="Group 11"/>
          <p:cNvGrpSpPr/>
          <p:nvPr/>
        </p:nvGrpSpPr>
        <p:grpSpPr>
          <a:xfrm>
            <a:off x="2849562" y="1969257"/>
            <a:ext cx="4815062" cy="3193294"/>
            <a:chOff x="2849562" y="1969257"/>
            <a:chExt cx="4815062" cy="3193294"/>
          </a:xfrm>
        </p:grpSpPr>
        <p:sp>
          <p:nvSpPr>
            <p:cNvPr id="39" name="Rectangle 38"/>
            <p:cNvSpPr/>
            <p:nvPr/>
          </p:nvSpPr>
          <p:spPr>
            <a:xfrm>
              <a:off x="3136900" y="4543890"/>
              <a:ext cx="4525962" cy="96808"/>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38661" y="4669438"/>
              <a:ext cx="4525963" cy="95294"/>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5240337" y="4802548"/>
              <a:ext cx="1828800" cy="1164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4291012" y="5049104"/>
              <a:ext cx="2103438" cy="1119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7159625" y="4802548"/>
              <a:ext cx="503237" cy="1164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3155950" y="5035491"/>
              <a:ext cx="587375" cy="127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3159125" y="4794984"/>
              <a:ext cx="1493837" cy="1240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6505575" y="5052129"/>
              <a:ext cx="947737" cy="922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701" name="Rectangle 84"/>
            <p:cNvSpPr>
              <a:spLocks noChangeArrowheads="1"/>
            </p:cNvSpPr>
            <p:nvPr/>
          </p:nvSpPr>
          <p:spPr bwMode="auto">
            <a:xfrm>
              <a:off x="5684837" y="4850952"/>
              <a:ext cx="123825" cy="237481"/>
            </a:xfrm>
            <a:prstGeom prst="rect">
              <a:avLst/>
            </a:prstGeom>
            <a:solidFill>
              <a:srgbClr val="FFCC00"/>
            </a:solidFill>
            <a:ln w="9525">
              <a:noFill/>
              <a:miter lim="800000"/>
              <a:headEnd/>
              <a:tailEnd/>
            </a:ln>
          </p:spPr>
          <p:txBody>
            <a:bodyPr wrap="none" anchor="ctr"/>
            <a:lstStyle/>
            <a:p>
              <a:endParaRPr lang="en-US"/>
            </a:p>
          </p:txBody>
        </p:sp>
        <p:sp>
          <p:nvSpPr>
            <p:cNvPr id="10" name="Left Brace 9"/>
            <p:cNvSpPr/>
            <p:nvPr/>
          </p:nvSpPr>
          <p:spPr>
            <a:xfrm>
              <a:off x="2849562" y="2597151"/>
              <a:ext cx="104775" cy="17894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9703" name="Rectangle 7"/>
            <p:cNvSpPr>
              <a:spLocks noChangeArrowheads="1"/>
            </p:cNvSpPr>
            <p:nvPr/>
          </p:nvSpPr>
          <p:spPr bwMode="auto">
            <a:xfrm rot="10800000">
              <a:off x="3128962" y="3926742"/>
              <a:ext cx="4500563" cy="602022"/>
            </a:xfrm>
            <a:prstGeom prst="rect">
              <a:avLst/>
            </a:prstGeom>
            <a:solidFill>
              <a:srgbClr val="66FFFF"/>
            </a:solidFill>
            <a:ln w="9525">
              <a:solidFill>
                <a:schemeClr val="tx1"/>
              </a:solidFill>
              <a:miter lim="800000"/>
              <a:headEnd/>
              <a:tailEnd/>
            </a:ln>
          </p:spPr>
          <p:txBody>
            <a:bodyPr rot="10800000" wrap="none" anchor="ctr"/>
            <a:lstStyle/>
            <a:p>
              <a:endParaRPr lang="en-US"/>
            </a:p>
          </p:txBody>
        </p:sp>
        <p:sp>
          <p:nvSpPr>
            <p:cNvPr id="35" name="Rectangle 34"/>
            <p:cNvSpPr>
              <a:spLocks noChangeArrowheads="1"/>
            </p:cNvSpPr>
            <p:nvPr/>
          </p:nvSpPr>
          <p:spPr bwMode="auto">
            <a:xfrm rot="10800000" flipV="1">
              <a:off x="3130550" y="3637832"/>
              <a:ext cx="4506912" cy="313111"/>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rot="10800000">
              <a:off x="3125787" y="3026734"/>
              <a:ext cx="4527550" cy="742695"/>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369706" name="Trapezoid 8"/>
            <p:cNvSpPr>
              <a:spLocks/>
            </p:cNvSpPr>
            <p:nvPr/>
          </p:nvSpPr>
          <p:spPr bwMode="auto">
            <a:xfrm flipV="1">
              <a:off x="5027612" y="2935977"/>
              <a:ext cx="719138" cy="822864"/>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492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rot="10800000" flipV="1">
              <a:off x="3116261" y="1969257"/>
              <a:ext cx="4537076" cy="766104"/>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369708" name="TextBox 12"/>
            <p:cNvSpPr txBox="1">
              <a:spLocks noChangeArrowheads="1"/>
            </p:cNvSpPr>
            <p:nvPr/>
          </p:nvSpPr>
          <p:spPr bwMode="auto">
            <a:xfrm rot="10800000">
              <a:off x="5026025" y="3236988"/>
              <a:ext cx="428625" cy="320675"/>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rot="10800000" flipV="1">
              <a:off x="7018337" y="3016146"/>
              <a:ext cx="623888" cy="154287"/>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rot="10800000" flipV="1">
              <a:off x="5756275" y="3017659"/>
              <a:ext cx="630237" cy="154287"/>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rot="10800000" flipV="1">
              <a:off x="4398962" y="3014634"/>
              <a:ext cx="623888" cy="154287"/>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rot="10800000" flipV="1">
              <a:off x="3125787" y="3016146"/>
              <a:ext cx="631825" cy="154287"/>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13" name="Text Box 166"/>
            <p:cNvSpPr txBox="1">
              <a:spLocks noChangeArrowheads="1"/>
            </p:cNvSpPr>
            <p:nvPr/>
          </p:nvSpPr>
          <p:spPr bwMode="auto">
            <a:xfrm rot="10800000" flipV="1">
              <a:off x="6396037" y="2857321"/>
              <a:ext cx="650875" cy="155799"/>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69714" name="Text Box 166"/>
            <p:cNvSpPr txBox="1">
              <a:spLocks noChangeArrowheads="1"/>
            </p:cNvSpPr>
            <p:nvPr/>
          </p:nvSpPr>
          <p:spPr bwMode="auto">
            <a:xfrm rot="10800000" flipV="1">
              <a:off x="3771900" y="2860347"/>
              <a:ext cx="623887" cy="154287"/>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69715" name="Text Box 166"/>
            <p:cNvSpPr txBox="1">
              <a:spLocks noChangeArrowheads="1"/>
            </p:cNvSpPr>
            <p:nvPr/>
          </p:nvSpPr>
          <p:spPr bwMode="auto">
            <a:xfrm rot="10800000" flipV="1">
              <a:off x="6386512" y="2701521"/>
              <a:ext cx="658813" cy="1558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69716" name="Text Box 166"/>
            <p:cNvSpPr txBox="1">
              <a:spLocks noChangeArrowheads="1"/>
            </p:cNvSpPr>
            <p:nvPr/>
          </p:nvSpPr>
          <p:spPr bwMode="auto">
            <a:xfrm rot="10800000" flipV="1">
              <a:off x="3760787" y="2710597"/>
              <a:ext cx="639763" cy="154287"/>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rot="10800000" flipV="1">
              <a:off x="7050087" y="2709085"/>
              <a:ext cx="612775" cy="313111"/>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rot="10800000" flipV="1">
              <a:off x="4387850" y="2703034"/>
              <a:ext cx="1992312" cy="313111"/>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rot="10800000" flipV="1">
              <a:off x="3116262" y="2703034"/>
              <a:ext cx="641350" cy="313111"/>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20" name="Text Box 166"/>
            <p:cNvSpPr txBox="1">
              <a:spLocks noChangeArrowheads="1"/>
            </p:cNvSpPr>
            <p:nvPr/>
          </p:nvSpPr>
          <p:spPr bwMode="auto">
            <a:xfrm rot="10800000" flipV="1">
              <a:off x="6519862" y="3392788"/>
              <a:ext cx="430213" cy="470424"/>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69721" name="Text Box 166"/>
            <p:cNvSpPr txBox="1">
              <a:spLocks noChangeArrowheads="1"/>
            </p:cNvSpPr>
            <p:nvPr/>
          </p:nvSpPr>
          <p:spPr bwMode="auto">
            <a:xfrm rot="10800000" flipV="1">
              <a:off x="3881437" y="3357997"/>
              <a:ext cx="430213" cy="47042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rot="10800000" flipV="1">
              <a:off x="7080250" y="3601529"/>
              <a:ext cx="477837" cy="1633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rot="10800000" flipV="1">
              <a:off x="5908675" y="3583378"/>
              <a:ext cx="477837" cy="1633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rot="10800000" flipV="1">
              <a:off x="4451350" y="3619681"/>
              <a:ext cx="477837" cy="1633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rot="10800000" flipV="1">
              <a:off x="3241675" y="3610605"/>
              <a:ext cx="477837" cy="1633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9726" name="Rectangle 84"/>
            <p:cNvSpPr>
              <a:spLocks noChangeArrowheads="1"/>
            </p:cNvSpPr>
            <p:nvPr/>
          </p:nvSpPr>
          <p:spPr bwMode="auto">
            <a:xfrm rot="10800000">
              <a:off x="6097587" y="3737665"/>
              <a:ext cx="153988" cy="670089"/>
            </a:xfrm>
            <a:prstGeom prst="rect">
              <a:avLst/>
            </a:prstGeom>
            <a:solidFill>
              <a:srgbClr val="FFCC00"/>
            </a:solidFill>
            <a:ln w="9525">
              <a:noFill/>
              <a:miter lim="800000"/>
              <a:headEnd/>
              <a:tailEnd/>
            </a:ln>
          </p:spPr>
          <p:txBody>
            <a:bodyPr rot="10800000" wrap="none" anchor="ctr"/>
            <a:lstStyle/>
            <a:p>
              <a:endParaRPr lang="en-US"/>
            </a:p>
          </p:txBody>
        </p:sp>
        <p:sp>
          <p:nvSpPr>
            <p:cNvPr id="369727" name="Rectangle 84"/>
            <p:cNvSpPr>
              <a:spLocks noChangeArrowheads="1"/>
            </p:cNvSpPr>
            <p:nvPr/>
          </p:nvSpPr>
          <p:spPr bwMode="auto">
            <a:xfrm rot="10800000">
              <a:off x="4625975" y="3758842"/>
              <a:ext cx="157162" cy="606559"/>
            </a:xfrm>
            <a:prstGeom prst="rect">
              <a:avLst/>
            </a:prstGeom>
            <a:solidFill>
              <a:srgbClr val="FFCC00"/>
            </a:solidFill>
            <a:ln w="9525">
              <a:noFill/>
              <a:miter lim="800000"/>
              <a:headEnd/>
              <a:tailEnd/>
            </a:ln>
          </p:spPr>
          <p:txBody>
            <a:bodyPr rot="10800000" wrap="none" anchor="ctr"/>
            <a:lstStyle/>
            <a:p>
              <a:endParaRPr lang="en-US"/>
            </a:p>
          </p:txBody>
        </p:sp>
        <p:sp>
          <p:nvSpPr>
            <p:cNvPr id="369728" name="Rectangle 84"/>
            <p:cNvSpPr>
              <a:spLocks noChangeArrowheads="1"/>
            </p:cNvSpPr>
            <p:nvPr/>
          </p:nvSpPr>
          <p:spPr bwMode="auto">
            <a:xfrm rot="10800000">
              <a:off x="4051300" y="3767917"/>
              <a:ext cx="115887" cy="670089"/>
            </a:xfrm>
            <a:prstGeom prst="rect">
              <a:avLst/>
            </a:prstGeom>
            <a:solidFill>
              <a:srgbClr val="FFCC00"/>
            </a:solidFill>
            <a:ln w="9525">
              <a:noFill/>
              <a:miter lim="800000"/>
              <a:headEnd/>
              <a:tailEnd/>
            </a:ln>
          </p:spPr>
          <p:txBody>
            <a:bodyPr rot="10800000" wrap="none" anchor="ctr"/>
            <a:lstStyle/>
            <a:p>
              <a:endParaRPr lang="en-US"/>
            </a:p>
          </p:txBody>
        </p:sp>
        <p:sp>
          <p:nvSpPr>
            <p:cNvPr id="369729" name="Rectangle 84"/>
            <p:cNvSpPr>
              <a:spLocks noChangeArrowheads="1"/>
            </p:cNvSpPr>
            <p:nvPr/>
          </p:nvSpPr>
          <p:spPr bwMode="auto">
            <a:xfrm rot="10800000">
              <a:off x="3455987" y="3767917"/>
              <a:ext cx="146050" cy="555130"/>
            </a:xfrm>
            <a:prstGeom prst="rect">
              <a:avLst/>
            </a:prstGeom>
            <a:solidFill>
              <a:srgbClr val="FFCC00"/>
            </a:solidFill>
            <a:ln w="9525">
              <a:noFill/>
              <a:miter lim="800000"/>
              <a:headEnd/>
              <a:tailEnd/>
            </a:ln>
          </p:spPr>
          <p:txBody>
            <a:bodyPr rot="10800000" wrap="none" anchor="ctr"/>
            <a:lstStyle/>
            <a:p>
              <a:endParaRPr lang="en-US"/>
            </a:p>
          </p:txBody>
        </p:sp>
        <p:sp>
          <p:nvSpPr>
            <p:cNvPr id="120" name="Rectangle 119"/>
            <p:cNvSpPr>
              <a:spLocks noChangeArrowheads="1"/>
            </p:cNvSpPr>
            <p:nvPr/>
          </p:nvSpPr>
          <p:spPr bwMode="auto">
            <a:xfrm rot="10800000">
              <a:off x="3135312" y="4310947"/>
              <a:ext cx="579438" cy="143699"/>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79" name="Rectangle 78"/>
            <p:cNvSpPr>
              <a:spLocks noChangeArrowheads="1"/>
            </p:cNvSpPr>
            <p:nvPr/>
          </p:nvSpPr>
          <p:spPr bwMode="auto">
            <a:xfrm rot="10800000">
              <a:off x="3797300" y="4297334"/>
              <a:ext cx="438150" cy="161850"/>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rot="10800000">
              <a:off x="4443411" y="4323047"/>
              <a:ext cx="1054099" cy="137649"/>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rot="10800000">
              <a:off x="6457950" y="4327586"/>
              <a:ext cx="585787" cy="125547"/>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rot="10800000">
              <a:off x="5799137" y="4344224"/>
              <a:ext cx="519113" cy="113447"/>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9735" name="Rectangle 84"/>
            <p:cNvSpPr>
              <a:spLocks noChangeArrowheads="1"/>
            </p:cNvSpPr>
            <p:nvPr/>
          </p:nvSpPr>
          <p:spPr bwMode="auto">
            <a:xfrm rot="10800000">
              <a:off x="6689725" y="3846573"/>
              <a:ext cx="125412" cy="591433"/>
            </a:xfrm>
            <a:prstGeom prst="rect">
              <a:avLst/>
            </a:prstGeom>
            <a:solidFill>
              <a:srgbClr val="FFCC00"/>
            </a:solidFill>
            <a:ln w="9525">
              <a:noFill/>
              <a:miter lim="800000"/>
              <a:headEnd/>
              <a:tailEnd/>
            </a:ln>
          </p:spPr>
          <p:txBody>
            <a:bodyPr rot="10800000" wrap="none" anchor="ctr"/>
            <a:lstStyle/>
            <a:p>
              <a:endParaRPr lang="en-US"/>
            </a:p>
          </p:txBody>
        </p:sp>
        <p:sp>
          <p:nvSpPr>
            <p:cNvPr id="369739" name="Rectangle 84"/>
            <p:cNvSpPr>
              <a:spLocks noChangeArrowheads="1"/>
            </p:cNvSpPr>
            <p:nvPr/>
          </p:nvSpPr>
          <p:spPr bwMode="auto">
            <a:xfrm rot="10800000">
              <a:off x="5318121" y="2547045"/>
              <a:ext cx="180980" cy="2255502"/>
            </a:xfrm>
            <a:prstGeom prst="rect">
              <a:avLst/>
            </a:prstGeom>
            <a:solidFill>
              <a:srgbClr val="FFCC00"/>
            </a:solidFill>
            <a:ln w="9525">
              <a:noFill/>
              <a:miter lim="800000"/>
              <a:headEnd/>
              <a:tailEnd/>
            </a:ln>
          </p:spPr>
          <p:txBody>
            <a:bodyPr rot="10800000" wrap="none" anchor="ctr"/>
            <a:lstStyle/>
            <a:p>
              <a:endParaRPr lang="en-US"/>
            </a:p>
          </p:txBody>
        </p:sp>
      </p:grpSp>
      <p:grpSp>
        <p:nvGrpSpPr>
          <p:cNvPr id="81" name="Group 65"/>
          <p:cNvGrpSpPr>
            <a:grpSpLocks/>
          </p:cNvGrpSpPr>
          <p:nvPr/>
        </p:nvGrpSpPr>
        <p:grpSpPr bwMode="auto">
          <a:xfrm>
            <a:off x="3089275" y="2197795"/>
            <a:ext cx="4506912" cy="852488"/>
            <a:chOff x="2003" y="2802"/>
            <a:chExt cx="2839" cy="537"/>
          </a:xfrm>
        </p:grpSpPr>
        <p:sp>
          <p:nvSpPr>
            <p:cNvPr id="84" name="Rectangle 84"/>
            <p:cNvSpPr>
              <a:spLocks noChangeArrowheads="1"/>
            </p:cNvSpPr>
            <p:nvPr/>
          </p:nvSpPr>
          <p:spPr bwMode="auto">
            <a:xfrm>
              <a:off x="3797" y="3022"/>
              <a:ext cx="108" cy="317"/>
            </a:xfrm>
            <a:prstGeom prst="rect">
              <a:avLst/>
            </a:prstGeom>
            <a:solidFill>
              <a:srgbClr val="FFCC00"/>
            </a:solidFill>
            <a:ln w="9525">
              <a:noFill/>
              <a:miter lim="800000"/>
              <a:headEnd/>
              <a:tailEnd/>
            </a:ln>
          </p:spPr>
          <p:txBody>
            <a:bodyPr wrap="none" anchor="ctr"/>
            <a:lstStyle/>
            <a:p>
              <a:endParaRPr lang="en-US"/>
            </a:p>
          </p:txBody>
        </p:sp>
        <p:sp>
          <p:nvSpPr>
            <p:cNvPr id="85" name="Rectangle 84"/>
            <p:cNvSpPr>
              <a:spLocks noChangeArrowheads="1"/>
            </p:cNvSpPr>
            <p:nvPr/>
          </p:nvSpPr>
          <p:spPr bwMode="auto">
            <a:xfrm>
              <a:off x="2167" y="2982"/>
              <a:ext cx="96" cy="357"/>
            </a:xfrm>
            <a:prstGeom prst="rect">
              <a:avLst/>
            </a:prstGeom>
            <a:solidFill>
              <a:srgbClr val="FFCC00"/>
            </a:solidFill>
            <a:ln w="9525">
              <a:noFill/>
              <a:miter lim="800000"/>
              <a:headEnd/>
              <a:tailEnd/>
            </a:ln>
          </p:spPr>
          <p:txBody>
            <a:bodyPr wrap="none" anchor="ctr"/>
            <a:lstStyle/>
            <a:p>
              <a:endParaRPr lang="en-US"/>
            </a:p>
          </p:txBody>
        </p:sp>
        <p:sp>
          <p:nvSpPr>
            <p:cNvPr id="86" name="Rectangle 84"/>
            <p:cNvSpPr>
              <a:spLocks noChangeArrowheads="1"/>
            </p:cNvSpPr>
            <p:nvPr/>
          </p:nvSpPr>
          <p:spPr bwMode="auto">
            <a:xfrm>
              <a:off x="4241" y="3003"/>
              <a:ext cx="78" cy="158"/>
            </a:xfrm>
            <a:prstGeom prst="rect">
              <a:avLst/>
            </a:prstGeom>
            <a:solidFill>
              <a:srgbClr val="FFCC00"/>
            </a:solidFill>
            <a:ln w="9525">
              <a:noFill/>
              <a:miter lim="800000"/>
              <a:headEnd/>
              <a:tailEnd/>
            </a:ln>
          </p:spPr>
          <p:txBody>
            <a:bodyPr wrap="none" anchor="ctr"/>
            <a:lstStyle/>
            <a:p>
              <a:endParaRPr lang="en-US"/>
            </a:p>
          </p:txBody>
        </p:sp>
        <p:sp>
          <p:nvSpPr>
            <p:cNvPr id="87" name="Rectangle 86"/>
            <p:cNvSpPr/>
            <p:nvPr/>
          </p:nvSpPr>
          <p:spPr>
            <a:xfrm>
              <a:off x="3316" y="2807"/>
              <a:ext cx="1152" cy="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Rectangle 87"/>
            <p:cNvSpPr/>
            <p:nvPr/>
          </p:nvSpPr>
          <p:spPr>
            <a:xfrm>
              <a:off x="2718" y="2970"/>
              <a:ext cx="1325" cy="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p:cNvSpPr/>
            <p:nvPr/>
          </p:nvSpPr>
          <p:spPr>
            <a:xfrm>
              <a:off x="4525" y="2807"/>
              <a:ext cx="317" cy="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Rectangle 89"/>
            <p:cNvSpPr/>
            <p:nvPr/>
          </p:nvSpPr>
          <p:spPr>
            <a:xfrm>
              <a:off x="2003" y="2961"/>
              <a:ext cx="370" cy="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Rectangle 90"/>
            <p:cNvSpPr/>
            <p:nvPr/>
          </p:nvSpPr>
          <p:spPr>
            <a:xfrm>
              <a:off x="2005" y="2802"/>
              <a:ext cx="941" cy="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p:cNvSpPr/>
            <p:nvPr/>
          </p:nvSpPr>
          <p:spPr>
            <a:xfrm>
              <a:off x="4113" y="2972"/>
              <a:ext cx="597" cy="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84"/>
            <p:cNvSpPr>
              <a:spLocks noChangeArrowheads="1"/>
            </p:cNvSpPr>
            <p:nvPr/>
          </p:nvSpPr>
          <p:spPr bwMode="auto">
            <a:xfrm>
              <a:off x="3596" y="2839"/>
              <a:ext cx="78" cy="157"/>
            </a:xfrm>
            <a:prstGeom prst="rect">
              <a:avLst/>
            </a:prstGeom>
            <a:solidFill>
              <a:srgbClr val="FFCC00"/>
            </a:solidFill>
            <a:ln w="9525">
              <a:noFill/>
              <a:miter lim="800000"/>
              <a:headEnd/>
              <a:tailEnd/>
            </a:ln>
          </p:spPr>
          <p:txBody>
            <a:bodyPr wrap="none" anchor="ctr"/>
            <a:lstStyle/>
            <a:p>
              <a:endParaRPr lang="en-US"/>
            </a:p>
          </p:txBody>
        </p:sp>
      </p:grpSp>
      <p:sp>
        <p:nvSpPr>
          <p:cNvPr id="94" name="Rectangle 84"/>
          <p:cNvSpPr>
            <a:spLocks noChangeArrowheads="1"/>
          </p:cNvSpPr>
          <p:nvPr/>
        </p:nvSpPr>
        <p:spPr bwMode="auto">
          <a:xfrm rot="10800000">
            <a:off x="4606127" y="2520791"/>
            <a:ext cx="165898" cy="520095"/>
          </a:xfrm>
          <a:prstGeom prst="rect">
            <a:avLst/>
          </a:prstGeom>
          <a:solidFill>
            <a:srgbClr val="FFCC00"/>
          </a:solidFill>
          <a:ln w="9525">
            <a:noFill/>
            <a:miter lim="800000"/>
            <a:headEnd/>
            <a:tailEnd/>
          </a:ln>
        </p:spPr>
        <p:txBody>
          <a:bodyPr rot="10800000" wrap="none" anchor="ctr"/>
          <a:lstStyle/>
          <a:p>
            <a:endParaRPr lang="en-US"/>
          </a:p>
        </p:txBody>
      </p:sp>
      <p:sp>
        <p:nvSpPr>
          <p:cNvPr id="95" name="Rectangle 84"/>
          <p:cNvSpPr>
            <a:spLocks noChangeArrowheads="1"/>
          </p:cNvSpPr>
          <p:nvPr/>
        </p:nvSpPr>
        <p:spPr bwMode="auto">
          <a:xfrm rot="10800000">
            <a:off x="7334249" y="2466502"/>
            <a:ext cx="114886" cy="601194"/>
          </a:xfrm>
          <a:prstGeom prst="rect">
            <a:avLst/>
          </a:prstGeom>
          <a:solidFill>
            <a:srgbClr val="FFCC00"/>
          </a:solidFill>
          <a:ln w="9525">
            <a:noFill/>
            <a:miter lim="800000"/>
            <a:headEnd/>
            <a:tailEnd/>
          </a:ln>
        </p:spPr>
        <p:txBody>
          <a:bodyPr rot="10800000" wrap="none" anchor="ctr"/>
          <a:lstStyle/>
          <a:p>
            <a:endParaRPr lang="en-US"/>
          </a:p>
        </p:txBody>
      </p:sp>
      <p:sp>
        <p:nvSpPr>
          <p:cNvPr id="96" name="Rectangle 84"/>
          <p:cNvSpPr>
            <a:spLocks noChangeArrowheads="1"/>
          </p:cNvSpPr>
          <p:nvPr/>
        </p:nvSpPr>
        <p:spPr bwMode="auto">
          <a:xfrm rot="10800000">
            <a:off x="3977480" y="2327970"/>
            <a:ext cx="143669" cy="361465"/>
          </a:xfrm>
          <a:prstGeom prst="rect">
            <a:avLst/>
          </a:prstGeom>
          <a:solidFill>
            <a:srgbClr val="FFCC00"/>
          </a:solidFill>
          <a:ln w="9525">
            <a:noFill/>
            <a:miter lim="800000"/>
            <a:headEnd/>
            <a:tailEnd/>
          </a:ln>
        </p:spPr>
        <p:txBody>
          <a:bodyPr rot="10800000" wrap="none" anchor="ctr"/>
          <a:lstStyle/>
          <a:p>
            <a:endParaRPr lang="en-US"/>
          </a:p>
        </p:txBody>
      </p:sp>
    </p:spTree>
    <p:extLst>
      <p:ext uri="{BB962C8B-B14F-4D97-AF65-F5344CB8AC3E}">
        <p14:creationId xmlns:p14="http://schemas.microsoft.com/office/powerpoint/2010/main" val="868122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a:xfrm>
            <a:off x="261938" y="274638"/>
            <a:ext cx="8577262" cy="1143000"/>
          </a:xfrm>
        </p:spPr>
        <p:txBody>
          <a:bodyPr/>
          <a:lstStyle/>
          <a:p>
            <a:r>
              <a:rPr lang="en-US" sz="3600" b="1" smtClean="0"/>
              <a:t>Monolithic 3D using ELTRAN &amp; Precise Bonder</a:t>
            </a:r>
          </a:p>
        </p:txBody>
      </p:sp>
      <p:sp>
        <p:nvSpPr>
          <p:cNvPr id="199682" name="Rectangle 3"/>
          <p:cNvSpPr>
            <a:spLocks noGrp="1" noChangeArrowheads="1"/>
          </p:cNvSpPr>
          <p:nvPr>
            <p:ph type="body" idx="4294967295"/>
          </p:nvPr>
        </p:nvSpPr>
        <p:spPr/>
        <p:txBody>
          <a:bodyPr/>
          <a:lstStyle/>
          <a:p>
            <a:r>
              <a:rPr lang="en-US" sz="2800" dirty="0" smtClean="0">
                <a:solidFill>
                  <a:srgbClr val="0000FF"/>
                </a:solidFill>
              </a:rPr>
              <a:t>Utilizes </a:t>
            </a:r>
            <a:r>
              <a:rPr lang="en-US" sz="2800" dirty="0" smtClean="0">
                <a:solidFill>
                  <a:srgbClr val="FF0000"/>
                </a:solidFill>
              </a:rPr>
              <a:t>existing transistor process</a:t>
            </a:r>
          </a:p>
          <a:p>
            <a:r>
              <a:rPr lang="en-US" sz="2800" dirty="0" smtClean="0"/>
              <a:t>Could help upgrade any fab (leading or trailing)</a:t>
            </a:r>
          </a:p>
          <a:p>
            <a:r>
              <a:rPr lang="en-US" sz="2800" dirty="0" smtClean="0"/>
              <a:t>Very competitive cost structure</a:t>
            </a:r>
          </a:p>
          <a:p>
            <a:r>
              <a:rPr lang="en-US" sz="2800" dirty="0" smtClean="0">
                <a:solidFill>
                  <a:srgbClr val="0000FF"/>
                </a:solidFill>
              </a:rPr>
              <a:t>Better power, performance, price than a node </a:t>
            </a:r>
            <a:r>
              <a:rPr lang="en-US" sz="2800" dirty="0" smtClean="0">
                <a:solidFill>
                  <a:srgbClr val="0000FF"/>
                </a:solidFill>
              </a:rPr>
              <a:t>of scaling </a:t>
            </a:r>
            <a:r>
              <a:rPr lang="en-US" sz="2800" dirty="0" smtClean="0">
                <a:solidFill>
                  <a:srgbClr val="0000FF"/>
                </a:solidFill>
              </a:rPr>
              <a:t>at a fraction of the costs !!!</a:t>
            </a:r>
            <a:r>
              <a:rPr lang="en-US" sz="2800" dirty="0" smtClean="0"/>
              <a:t> </a:t>
            </a:r>
          </a:p>
          <a:p>
            <a:r>
              <a:rPr lang="en-US" sz="2800" dirty="0" smtClean="0"/>
              <a:t>Allows functionality that could not be attained by 2D devices</a:t>
            </a:r>
            <a:r>
              <a:rPr lang="en-US"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ChangeArrowheads="1"/>
          </p:cNvSpPr>
          <p:nvPr>
            <p:ph type="title" idx="4294967295"/>
          </p:nvPr>
        </p:nvSpPr>
        <p:spPr/>
        <p:txBody>
          <a:bodyPr/>
          <a:lstStyle/>
          <a:p>
            <a:r>
              <a:rPr lang="en-US" sz="3600" smtClean="0"/>
              <a:t>The Operational Thermal Challenge </a:t>
            </a:r>
          </a:p>
        </p:txBody>
      </p:sp>
      <p:sp>
        <p:nvSpPr>
          <p:cNvPr id="328706" name="Rectangle 3"/>
          <p:cNvSpPr>
            <a:spLocks noGrp="1" noChangeArrowheads="1"/>
          </p:cNvSpPr>
          <p:nvPr>
            <p:ph type="body" idx="4294967295"/>
          </p:nvPr>
        </p:nvSpPr>
        <p:spPr/>
        <p:txBody>
          <a:bodyPr/>
          <a:lstStyle/>
          <a:p>
            <a:r>
              <a:rPr lang="en-US" dirty="0" smtClean="0"/>
              <a:t>Upper tier transistors are fully surrounded by oxide and have no thermal path to remove operational </a:t>
            </a:r>
            <a:r>
              <a:rPr lang="en-US" dirty="0" smtClean="0"/>
              <a:t>heat</a:t>
            </a:r>
            <a:endParaRPr lang="en-US" dirty="0" smtClean="0"/>
          </a:p>
        </p:txBody>
      </p:sp>
      <p:grpSp>
        <p:nvGrpSpPr>
          <p:cNvPr id="328707" name="Group 13"/>
          <p:cNvGrpSpPr>
            <a:grpSpLocks/>
          </p:cNvGrpSpPr>
          <p:nvPr/>
        </p:nvGrpSpPr>
        <p:grpSpPr bwMode="auto">
          <a:xfrm>
            <a:off x="0" y="2624138"/>
            <a:ext cx="9144000" cy="4233862"/>
            <a:chOff x="0" y="1653"/>
            <a:chExt cx="5760" cy="2667"/>
          </a:xfrm>
        </p:grpSpPr>
        <p:grpSp>
          <p:nvGrpSpPr>
            <p:cNvPr id="328708" name="Group 11"/>
            <p:cNvGrpSpPr>
              <a:grpSpLocks/>
            </p:cNvGrpSpPr>
            <p:nvPr/>
          </p:nvGrpSpPr>
          <p:grpSpPr bwMode="auto">
            <a:xfrm>
              <a:off x="0" y="1653"/>
              <a:ext cx="5760" cy="2667"/>
              <a:chOff x="0" y="1653"/>
              <a:chExt cx="5760" cy="2667"/>
            </a:xfrm>
          </p:grpSpPr>
          <p:pic>
            <p:nvPicPr>
              <p:cNvPr id="328710" name="Picture 4"/>
              <p:cNvPicPr>
                <a:picLocks noChangeAspect="1" noChangeArrowheads="1"/>
              </p:cNvPicPr>
              <p:nvPr/>
            </p:nvPicPr>
            <p:blipFill>
              <a:blip r:embed="rId3"/>
              <a:srcRect/>
              <a:stretch>
                <a:fillRect/>
              </a:stretch>
            </p:blipFill>
            <p:spPr bwMode="auto">
              <a:xfrm>
                <a:off x="0" y="1653"/>
                <a:ext cx="4110" cy="2667"/>
              </a:xfrm>
              <a:prstGeom prst="rect">
                <a:avLst/>
              </a:prstGeom>
              <a:noFill/>
              <a:ln w="9525">
                <a:noFill/>
                <a:miter lim="800000"/>
                <a:headEnd/>
                <a:tailEnd/>
              </a:ln>
            </p:spPr>
          </p:pic>
          <p:sp>
            <p:nvSpPr>
              <p:cNvPr id="328711" name="Text Box 5"/>
              <p:cNvSpPr txBox="1">
                <a:spLocks noChangeArrowheads="1"/>
              </p:cNvSpPr>
              <p:nvPr/>
            </p:nvSpPr>
            <p:spPr bwMode="auto">
              <a:xfrm>
                <a:off x="4180" y="3521"/>
                <a:ext cx="1580" cy="404"/>
              </a:xfrm>
              <a:prstGeom prst="rect">
                <a:avLst/>
              </a:prstGeom>
              <a:noFill/>
              <a:ln w="9525">
                <a:noFill/>
                <a:miter lim="800000"/>
                <a:headEnd/>
                <a:tailEnd/>
              </a:ln>
            </p:spPr>
            <p:txBody>
              <a:bodyPr wrap="none">
                <a:spAutoFit/>
              </a:bodyPr>
              <a:lstStyle/>
              <a:p>
                <a:r>
                  <a:rPr lang="en-US"/>
                  <a:t>Good Heat Conduction</a:t>
                </a:r>
              </a:p>
              <a:p>
                <a:r>
                  <a:rPr lang="en-US"/>
                  <a:t>~100 W/mK</a:t>
                </a:r>
              </a:p>
            </p:txBody>
          </p:sp>
          <p:sp>
            <p:nvSpPr>
              <p:cNvPr id="328712" name="Rectangle 6"/>
              <p:cNvSpPr>
                <a:spLocks noChangeArrowheads="1"/>
              </p:cNvSpPr>
              <p:nvPr/>
            </p:nvSpPr>
            <p:spPr bwMode="auto">
              <a:xfrm>
                <a:off x="4188" y="2486"/>
                <a:ext cx="1572" cy="404"/>
              </a:xfrm>
              <a:prstGeom prst="rect">
                <a:avLst/>
              </a:prstGeom>
              <a:noFill/>
              <a:ln w="9525">
                <a:noFill/>
                <a:miter lim="800000"/>
                <a:headEnd/>
                <a:tailEnd/>
              </a:ln>
            </p:spPr>
            <p:txBody>
              <a:bodyPr>
                <a:spAutoFit/>
              </a:bodyPr>
              <a:lstStyle/>
              <a:p>
                <a:r>
                  <a:rPr lang="en-US"/>
                  <a:t>Poor Heat Conduction</a:t>
                </a:r>
              </a:p>
              <a:p>
                <a:r>
                  <a:rPr lang="en-US"/>
                  <a:t>~1 W/mK</a:t>
                </a:r>
              </a:p>
            </p:txBody>
          </p:sp>
          <p:sp>
            <p:nvSpPr>
              <p:cNvPr id="328713" name="Line 7"/>
              <p:cNvSpPr>
                <a:spLocks noChangeShapeType="1"/>
              </p:cNvSpPr>
              <p:nvPr/>
            </p:nvSpPr>
            <p:spPr bwMode="auto">
              <a:xfrm flipH="1">
                <a:off x="3738" y="3822"/>
                <a:ext cx="324" cy="90"/>
              </a:xfrm>
              <a:prstGeom prst="line">
                <a:avLst/>
              </a:prstGeom>
              <a:noFill/>
              <a:ln w="9525">
                <a:solidFill>
                  <a:schemeClr val="tx1"/>
                </a:solidFill>
                <a:round/>
                <a:headEnd/>
                <a:tailEnd type="triangle" w="med" len="med"/>
              </a:ln>
            </p:spPr>
            <p:txBody>
              <a:bodyPr/>
              <a:lstStyle/>
              <a:p>
                <a:endParaRPr lang="en-US"/>
              </a:p>
            </p:txBody>
          </p:sp>
          <p:sp>
            <p:nvSpPr>
              <p:cNvPr id="328714" name="Line 8"/>
              <p:cNvSpPr>
                <a:spLocks noChangeShapeType="1"/>
              </p:cNvSpPr>
              <p:nvPr/>
            </p:nvSpPr>
            <p:spPr bwMode="auto">
              <a:xfrm flipH="1">
                <a:off x="3666" y="2688"/>
                <a:ext cx="450" cy="342"/>
              </a:xfrm>
              <a:prstGeom prst="line">
                <a:avLst/>
              </a:prstGeom>
              <a:noFill/>
              <a:ln w="9525">
                <a:solidFill>
                  <a:schemeClr val="tx1"/>
                </a:solidFill>
                <a:round/>
                <a:headEnd/>
                <a:tailEnd type="triangle" w="med" len="med"/>
              </a:ln>
            </p:spPr>
            <p:txBody>
              <a:bodyPr/>
              <a:lstStyle/>
              <a:p>
                <a:endParaRPr lang="en-US"/>
              </a:p>
            </p:txBody>
          </p:sp>
          <p:sp>
            <p:nvSpPr>
              <p:cNvPr id="328715" name="Line 9"/>
              <p:cNvSpPr>
                <a:spLocks noChangeShapeType="1"/>
              </p:cNvSpPr>
              <p:nvPr/>
            </p:nvSpPr>
            <p:spPr bwMode="auto">
              <a:xfrm flipH="1">
                <a:off x="3708" y="2610"/>
                <a:ext cx="396" cy="0"/>
              </a:xfrm>
              <a:prstGeom prst="line">
                <a:avLst/>
              </a:prstGeom>
              <a:noFill/>
              <a:ln w="9525">
                <a:solidFill>
                  <a:schemeClr val="tx1"/>
                </a:solidFill>
                <a:round/>
                <a:headEnd/>
                <a:tailEnd type="triangle" w="med" len="med"/>
              </a:ln>
            </p:spPr>
            <p:txBody>
              <a:bodyPr/>
              <a:lstStyle/>
              <a:p>
                <a:endParaRPr lang="en-US"/>
              </a:p>
            </p:txBody>
          </p:sp>
          <p:sp>
            <p:nvSpPr>
              <p:cNvPr id="328716" name="Rectangle 10"/>
              <p:cNvSpPr>
                <a:spLocks noChangeArrowheads="1"/>
              </p:cNvSpPr>
              <p:nvPr/>
            </p:nvSpPr>
            <p:spPr bwMode="auto">
              <a:xfrm>
                <a:off x="0" y="3043"/>
                <a:ext cx="1185" cy="636"/>
              </a:xfrm>
              <a:prstGeom prst="rect">
                <a:avLst/>
              </a:prstGeom>
              <a:solidFill>
                <a:schemeClr val="bg1"/>
              </a:solidFill>
              <a:ln w="9525">
                <a:noFill/>
                <a:miter lim="800000"/>
                <a:headEnd/>
                <a:tailEnd/>
              </a:ln>
            </p:spPr>
            <p:txBody>
              <a:bodyPr wrap="none" anchor="ctr"/>
              <a:lstStyle/>
              <a:p>
                <a:endParaRPr lang="en-US"/>
              </a:p>
            </p:txBody>
          </p:sp>
        </p:grpSp>
        <p:sp>
          <p:nvSpPr>
            <p:cNvPr id="328709" name="Rectangle 12"/>
            <p:cNvSpPr>
              <a:spLocks noChangeArrowheads="1"/>
            </p:cNvSpPr>
            <p:nvPr/>
          </p:nvSpPr>
          <p:spPr bwMode="auto">
            <a:xfrm>
              <a:off x="978" y="3027"/>
              <a:ext cx="408" cy="511"/>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ChangeArrowheads="1"/>
          </p:cNvSpPr>
          <p:nvPr>
            <p:ph type="title" idx="4294967295"/>
          </p:nvPr>
        </p:nvSpPr>
        <p:spPr/>
        <p:txBody>
          <a:bodyPr/>
          <a:lstStyle/>
          <a:p>
            <a:r>
              <a:rPr lang="en-US" smtClean="0"/>
              <a:t>The Solution</a:t>
            </a:r>
          </a:p>
        </p:txBody>
      </p:sp>
      <p:sp>
        <p:nvSpPr>
          <p:cNvPr id="330754" name="Rectangle 3"/>
          <p:cNvSpPr>
            <a:spLocks noGrp="1" noChangeArrowheads="1"/>
          </p:cNvSpPr>
          <p:nvPr>
            <p:ph type="body" idx="4294967295"/>
          </p:nvPr>
        </p:nvSpPr>
        <p:spPr/>
        <p:txBody>
          <a:bodyPr/>
          <a:lstStyle/>
          <a:p>
            <a:r>
              <a:rPr lang="en-US" sz="2800" smtClean="0"/>
              <a:t>Use Power Delivery (Vdd, Vss) Network (“PDN”) also for heat removal</a:t>
            </a:r>
          </a:p>
          <a:p>
            <a:r>
              <a:rPr lang="en-US" sz="2800" smtClean="0"/>
              <a:t>Add heat spreader to smooth out hot spots</a:t>
            </a:r>
          </a:p>
          <a:p>
            <a:r>
              <a:rPr lang="en-US" sz="2800" smtClean="0"/>
              <a:t>Add thermally conducting yet electrically non-conducting contacts to problem areas such as transmission gates</a:t>
            </a:r>
          </a:p>
          <a:p>
            <a:endParaRPr 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1"/>
          <p:cNvSpPr>
            <a:spLocks noGrp="1" noChangeArrowheads="1"/>
          </p:cNvSpPr>
          <p:nvPr>
            <p:ph type="title" idx="4294967295"/>
          </p:nvPr>
        </p:nvSpPr>
        <p:spPr>
          <a:xfrm>
            <a:off x="231775" y="1525588"/>
            <a:ext cx="8734425" cy="1635125"/>
          </a:xfrm>
        </p:spPr>
        <p:txBody>
          <a:bodyPr lIns="0" tIns="0" rIns="0" bIns="0" anchor="b"/>
          <a:lstStyle/>
          <a:p>
            <a:pPr eaLnBrk="1"/>
            <a:r>
              <a:rPr lang="en-US" sz="3000" smtClean="0">
                <a:solidFill>
                  <a:srgbClr val="0000FF"/>
                </a:solidFill>
                <a:latin typeface="Gill Sans"/>
                <a:ea typeface="Gill Sans"/>
                <a:cs typeface="Gill Sans"/>
                <a:sym typeface="Gill Sans"/>
              </a:rPr>
              <a:t>Cooling Three-Dimensional Integrated Circuits using</a:t>
            </a:r>
            <a:br>
              <a:rPr lang="en-US" sz="3000" smtClean="0">
                <a:solidFill>
                  <a:srgbClr val="0000FF"/>
                </a:solidFill>
                <a:latin typeface="Gill Sans"/>
                <a:ea typeface="Gill Sans"/>
                <a:cs typeface="Gill Sans"/>
                <a:sym typeface="Gill Sans"/>
              </a:rPr>
            </a:br>
            <a:r>
              <a:rPr lang="en-US" sz="3000" smtClean="0">
                <a:solidFill>
                  <a:srgbClr val="0000FF"/>
                </a:solidFill>
                <a:latin typeface="Gill Sans"/>
                <a:ea typeface="Gill Sans"/>
                <a:cs typeface="Gill Sans"/>
                <a:sym typeface="Gill Sans"/>
              </a:rPr>
              <a:t> Power Delivery Networks (PDNs)</a:t>
            </a:r>
            <a:endParaRPr lang="en-US" sz="3000" smtClean="0">
              <a:solidFill>
                <a:srgbClr val="0000FF"/>
              </a:solidFill>
            </a:endParaRPr>
          </a:p>
        </p:txBody>
      </p:sp>
      <p:sp>
        <p:nvSpPr>
          <p:cNvPr id="332802" name="Rectangle 2"/>
          <p:cNvSpPr>
            <a:spLocks noGrp="1" noChangeArrowheads="1"/>
          </p:cNvSpPr>
          <p:nvPr>
            <p:ph type="body" idx="4294967295"/>
          </p:nvPr>
        </p:nvSpPr>
        <p:spPr>
          <a:xfrm>
            <a:off x="893763" y="4027488"/>
            <a:ext cx="7358062" cy="795337"/>
          </a:xfrm>
        </p:spPr>
        <p:txBody>
          <a:bodyPr lIns="0" tIns="0" rIns="0" bIns="0"/>
          <a:lstStyle/>
          <a:p>
            <a:pPr marL="0" indent="0" defTabSz="584200" eaLnBrk="1">
              <a:buFont typeface="Wingdings" pitchFamily="2" charset="2"/>
              <a:buNone/>
            </a:pPr>
            <a:r>
              <a:rPr lang="en-US" sz="2600" smtClean="0">
                <a:latin typeface="Gill Sans"/>
                <a:ea typeface="Gill Sans"/>
                <a:cs typeface="Gill Sans"/>
                <a:sym typeface="Gill Sans"/>
              </a:rPr>
              <a:t>Hai Wei, Tony Wu, Deepak Sekar*, Brian Cronquist*, Roger Fabian Pease, Subhasish Mitra</a:t>
            </a:r>
            <a:endParaRPr lang="en-US" smtClean="0"/>
          </a:p>
        </p:txBody>
      </p:sp>
      <p:sp>
        <p:nvSpPr>
          <p:cNvPr id="332803" name="Rectangle 3"/>
          <p:cNvSpPr>
            <a:spLocks/>
          </p:cNvSpPr>
          <p:nvPr/>
        </p:nvSpPr>
        <p:spPr bwMode="auto">
          <a:xfrm>
            <a:off x="893763" y="5251450"/>
            <a:ext cx="7358062" cy="793750"/>
          </a:xfrm>
          <a:prstGeom prst="rect">
            <a:avLst/>
          </a:prstGeom>
          <a:noFill/>
          <a:ln w="9525">
            <a:noFill/>
            <a:miter lim="800000"/>
            <a:headEnd/>
            <a:tailEnd/>
          </a:ln>
        </p:spPr>
        <p:txBody>
          <a:bodyPr lIns="0" tIns="0" rIns="0" bIns="0"/>
          <a:lstStyle/>
          <a:p>
            <a:pPr algn="ctr" defTabSz="411163" hangingPunct="0"/>
            <a:r>
              <a:rPr lang="en-US" sz="2500">
                <a:solidFill>
                  <a:srgbClr val="339933"/>
                </a:solidFill>
                <a:latin typeface="Gill Sans"/>
                <a:ea typeface="Gill Sans"/>
                <a:cs typeface="Gill Sans"/>
                <a:sym typeface="Gill Sans"/>
              </a:rPr>
              <a:t>Stanford University, </a:t>
            </a:r>
            <a:r>
              <a:rPr lang="en-US" sz="2500">
                <a:solidFill>
                  <a:srgbClr val="339933"/>
                </a:solidFill>
                <a:latin typeface="Gill Sans"/>
                <a:ea typeface="Helvetica Light"/>
                <a:cs typeface="Helvetica Light"/>
                <a:sym typeface="Gill Sans"/>
              </a:rPr>
              <a:t> Monolithic 3D Inc.*</a:t>
            </a:r>
            <a:endParaRPr lang="en-US" sz="3000">
              <a:solidFill>
                <a:srgbClr val="339933"/>
              </a:solidFill>
              <a:latin typeface="Helvetica Light"/>
              <a:ea typeface="Helvetica Light"/>
              <a:cs typeface="Helvetica Light"/>
              <a:sym typeface="Helvetica Light"/>
            </a:endParaRPr>
          </a:p>
        </p:txBody>
      </p:sp>
      <p:sp>
        <p:nvSpPr>
          <p:cNvPr id="332804" name="Rectangle 4"/>
          <p:cNvSpPr>
            <a:spLocks/>
          </p:cNvSpPr>
          <p:nvPr/>
        </p:nvSpPr>
        <p:spPr bwMode="auto">
          <a:xfrm>
            <a:off x="4602163" y="6505575"/>
            <a:ext cx="171450" cy="268288"/>
          </a:xfrm>
          <a:prstGeom prst="rect">
            <a:avLst/>
          </a:prstGeom>
          <a:noFill/>
          <a:ln w="9525">
            <a:noFill/>
            <a:miter lim="800000"/>
            <a:headEnd/>
            <a:tailEnd/>
          </a:ln>
        </p:spPr>
        <p:txBody>
          <a:bodyPr lIns="0" tIns="0" rIns="0" bIns="0"/>
          <a:lstStyle/>
          <a:p>
            <a:pPr algn="ctr" defTabSz="411163" hangingPunct="0"/>
            <a:fld id="{8EDA330C-D299-42DC-AAF0-DF450FAD618C}" type="slidenum">
              <a:rPr lang="en-US" sz="1300">
                <a:solidFill>
                  <a:srgbClr val="FFFFFF"/>
                </a:solidFill>
                <a:latin typeface="Helvetica Light"/>
                <a:ea typeface="Helvetica Light"/>
                <a:cs typeface="Helvetica Light"/>
                <a:sym typeface="Helvetica Light"/>
              </a:rPr>
              <a:pPr algn="ctr" defTabSz="411163" hangingPunct="0"/>
              <a:t>34</a:t>
            </a:fld>
            <a:endParaRPr lang="en-US" sz="3000">
              <a:solidFill>
                <a:srgbClr val="FFFFFF"/>
              </a:solidFill>
              <a:latin typeface="Helvetica Light"/>
              <a:ea typeface="Helvetica Light"/>
              <a:cs typeface="Helvetica Light"/>
              <a:sym typeface="Helvetica Light"/>
            </a:endParaRPr>
          </a:p>
        </p:txBody>
      </p:sp>
      <p:sp>
        <p:nvSpPr>
          <p:cNvPr id="332805" name="Rectangle 6"/>
          <p:cNvSpPr>
            <a:spLocks noChangeArrowheads="1"/>
          </p:cNvSpPr>
          <p:nvPr/>
        </p:nvSpPr>
        <p:spPr bwMode="auto">
          <a:xfrm>
            <a:off x="2390775" y="574675"/>
            <a:ext cx="4222750" cy="701675"/>
          </a:xfrm>
          <a:prstGeom prst="rect">
            <a:avLst/>
          </a:prstGeom>
          <a:noFill/>
          <a:ln w="9525">
            <a:noFill/>
            <a:miter lim="800000"/>
            <a:headEnd/>
            <a:tailEnd/>
          </a:ln>
        </p:spPr>
        <p:txBody>
          <a:bodyPr wrap="none">
            <a:spAutoFit/>
          </a:bodyPr>
          <a:lstStyle/>
          <a:p>
            <a:r>
              <a:rPr lang="en-US" sz="4000">
                <a:solidFill>
                  <a:srgbClr val="0073AE"/>
                </a:solidFill>
              </a:rPr>
              <a:t>IEDM 2012 Paper</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itle 1"/>
          <p:cNvSpPr>
            <a:spLocks noGrp="1"/>
          </p:cNvSpPr>
          <p:nvPr>
            <p:ph type="title" idx="4294967295"/>
          </p:nvPr>
        </p:nvSpPr>
        <p:spPr>
          <a:xfrm>
            <a:off x="457200" y="185738"/>
            <a:ext cx="8229600" cy="1143000"/>
          </a:xfrm>
        </p:spPr>
        <p:txBody>
          <a:bodyPr/>
          <a:lstStyle/>
          <a:p>
            <a:pPr eaLnBrk="1" hangingPunct="1"/>
            <a:r>
              <a:rPr lang="en-US" sz="2800" b="1" smtClean="0">
                <a:latin typeface="Helvetica (Headings)"/>
              </a:rPr>
              <a:t>Monolithic 3D Heat Removal Architecture (</a:t>
            </a:r>
            <a:r>
              <a:rPr lang="en-US" sz="2000" b="1" smtClean="0">
                <a:latin typeface="Helvetica (Headings)"/>
              </a:rPr>
              <a:t>Achievable with Monolithic 3D vertical interconnect density)</a:t>
            </a:r>
          </a:p>
        </p:txBody>
      </p:sp>
      <p:sp>
        <p:nvSpPr>
          <p:cNvPr id="334850" name="Content Placeholder 2"/>
          <p:cNvSpPr>
            <a:spLocks noGrp="1"/>
          </p:cNvSpPr>
          <p:nvPr>
            <p:ph idx="4294967295"/>
          </p:nvPr>
        </p:nvSpPr>
        <p:spPr>
          <a:xfrm>
            <a:off x="179388" y="4265613"/>
            <a:ext cx="4683125" cy="1873250"/>
          </a:xfrm>
          <a:ln>
            <a:solidFill>
              <a:schemeClr val="tx1"/>
            </a:solidFill>
          </a:ln>
        </p:spPr>
        <p:txBody>
          <a:bodyPr/>
          <a:lstStyle/>
          <a:p>
            <a:pPr algn="just" eaLnBrk="1" hangingPunct="1">
              <a:spcBef>
                <a:spcPct val="0"/>
              </a:spcBef>
            </a:pPr>
            <a:r>
              <a:rPr lang="en-US" sz="1600" b="1" smtClean="0"/>
              <a:t>Global power grid shared among multiple device layers, local power grid for each device layer</a:t>
            </a:r>
          </a:p>
          <a:p>
            <a:pPr algn="just" eaLnBrk="1" hangingPunct="1">
              <a:spcBef>
                <a:spcPct val="0"/>
              </a:spcBef>
            </a:pPr>
            <a:r>
              <a:rPr lang="en-US" sz="1600" b="1" smtClean="0"/>
              <a:t>Local V</a:t>
            </a:r>
            <a:r>
              <a:rPr lang="en-US" sz="1600" b="1" baseline="-25000" smtClean="0"/>
              <a:t>DD</a:t>
            </a:r>
            <a:r>
              <a:rPr lang="en-US" sz="1600" b="1" smtClean="0"/>
              <a:t> grid architecture shown above</a:t>
            </a:r>
          </a:p>
          <a:p>
            <a:pPr algn="just" eaLnBrk="1" hangingPunct="1">
              <a:spcBef>
                <a:spcPct val="0"/>
              </a:spcBef>
            </a:pPr>
            <a:r>
              <a:rPr lang="en-US" sz="1600" b="1" smtClean="0"/>
              <a:t>Optimize all cells in library to have low thermal resistance to V</a:t>
            </a:r>
            <a:r>
              <a:rPr lang="en-US" sz="1600" b="1" baseline="-25000" smtClean="0"/>
              <a:t>DD</a:t>
            </a:r>
            <a:r>
              <a:rPr lang="en-US" sz="1600" b="1" smtClean="0"/>
              <a:t>/V</a:t>
            </a:r>
            <a:r>
              <a:rPr lang="en-US" sz="1600" b="1" baseline="-25000" smtClean="0"/>
              <a:t>SS</a:t>
            </a:r>
            <a:r>
              <a:rPr lang="en-US" sz="1600" b="1" smtClean="0"/>
              <a:t> lines (local heat sink)</a:t>
            </a:r>
          </a:p>
        </p:txBody>
      </p:sp>
      <p:pic>
        <p:nvPicPr>
          <p:cNvPr id="334851" name="Picture 2"/>
          <p:cNvPicPr>
            <a:picLocks noChangeAspect="1" noChangeArrowheads="1"/>
          </p:cNvPicPr>
          <p:nvPr/>
        </p:nvPicPr>
        <p:blipFill>
          <a:blip r:embed="rId3"/>
          <a:srcRect/>
          <a:stretch>
            <a:fillRect/>
          </a:stretch>
        </p:blipFill>
        <p:spPr bwMode="auto">
          <a:xfrm>
            <a:off x="306388" y="1616075"/>
            <a:ext cx="3886200" cy="2543175"/>
          </a:xfrm>
          <a:prstGeom prst="rect">
            <a:avLst/>
          </a:prstGeom>
          <a:noFill/>
          <a:ln w="9525">
            <a:noFill/>
            <a:miter lim="800000"/>
            <a:headEnd/>
            <a:tailEnd/>
          </a:ln>
        </p:spPr>
      </p:pic>
      <p:cxnSp>
        <p:nvCxnSpPr>
          <p:cNvPr id="59" name="Straight Arrow Connector 58"/>
          <p:cNvCxnSpPr/>
          <p:nvPr/>
        </p:nvCxnSpPr>
        <p:spPr>
          <a:xfrm>
            <a:off x="914400" y="1981200"/>
            <a:ext cx="2133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4853" name="TextBox 59"/>
          <p:cNvSpPr txBox="1">
            <a:spLocks noChangeArrowheads="1"/>
          </p:cNvSpPr>
          <p:nvPr/>
        </p:nvSpPr>
        <p:spPr bwMode="auto">
          <a:xfrm>
            <a:off x="1905000" y="1611313"/>
            <a:ext cx="1219200" cy="369887"/>
          </a:xfrm>
          <a:prstGeom prst="rect">
            <a:avLst/>
          </a:prstGeom>
          <a:noFill/>
          <a:ln w="9525">
            <a:noFill/>
            <a:miter lim="800000"/>
            <a:headEnd/>
            <a:tailEnd/>
          </a:ln>
        </p:spPr>
        <p:txBody>
          <a:bodyPr>
            <a:spAutoFit/>
          </a:bodyPr>
          <a:lstStyle/>
          <a:p>
            <a:r>
              <a:rPr lang="en-US" b="1">
                <a:solidFill>
                  <a:srgbClr val="000000"/>
                </a:solidFill>
                <a:latin typeface="Arial Narrow" pitchFamily="34" charset="0"/>
              </a:rPr>
              <a:t>p</a:t>
            </a:r>
            <a:r>
              <a:rPr lang="en-US" b="1" baseline="-25000">
                <a:solidFill>
                  <a:srgbClr val="000000"/>
                </a:solidFill>
                <a:latin typeface="Arial Narrow" pitchFamily="34" charset="0"/>
              </a:rPr>
              <a:t>x</a:t>
            </a:r>
          </a:p>
        </p:txBody>
      </p:sp>
      <p:sp>
        <p:nvSpPr>
          <p:cNvPr id="334854" name="TextBox 62"/>
          <p:cNvSpPr txBox="1">
            <a:spLocks noChangeArrowheads="1"/>
          </p:cNvSpPr>
          <p:nvPr/>
        </p:nvSpPr>
        <p:spPr bwMode="auto">
          <a:xfrm>
            <a:off x="214313" y="3016250"/>
            <a:ext cx="1219200" cy="366713"/>
          </a:xfrm>
          <a:prstGeom prst="rect">
            <a:avLst/>
          </a:prstGeom>
          <a:noFill/>
          <a:ln w="9525">
            <a:noFill/>
            <a:miter lim="800000"/>
            <a:headEnd/>
            <a:tailEnd/>
          </a:ln>
        </p:spPr>
        <p:txBody>
          <a:bodyPr>
            <a:spAutoFit/>
          </a:bodyPr>
          <a:lstStyle/>
          <a:p>
            <a:r>
              <a:rPr lang="en-US" b="1">
                <a:solidFill>
                  <a:srgbClr val="000000"/>
                </a:solidFill>
                <a:latin typeface="Arial Narrow" pitchFamily="34" charset="0"/>
              </a:rPr>
              <a:t>p</a:t>
            </a:r>
            <a:r>
              <a:rPr lang="en-US" b="1" baseline="-25000">
                <a:solidFill>
                  <a:srgbClr val="000000"/>
                </a:solidFill>
                <a:latin typeface="Arial Narrow" pitchFamily="34" charset="0"/>
              </a:rPr>
              <a:t>y</a:t>
            </a:r>
          </a:p>
        </p:txBody>
      </p:sp>
      <p:sp>
        <p:nvSpPr>
          <p:cNvPr id="334855" name="Footer Placeholder 6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dirty="0">
                <a:solidFill>
                  <a:srgbClr val="0073AE"/>
                </a:solidFill>
              </a:rPr>
              <a:t>Patented and Patent Pending Technology</a:t>
            </a:r>
          </a:p>
        </p:txBody>
      </p:sp>
      <p:grpSp>
        <p:nvGrpSpPr>
          <p:cNvPr id="334856" name="Group 1"/>
          <p:cNvGrpSpPr>
            <a:grpSpLocks/>
          </p:cNvGrpSpPr>
          <p:nvPr/>
        </p:nvGrpSpPr>
        <p:grpSpPr bwMode="auto">
          <a:xfrm>
            <a:off x="4946650" y="4252913"/>
            <a:ext cx="3502025" cy="2068512"/>
            <a:chOff x="5120639" y="4260358"/>
            <a:chExt cx="3813868" cy="2597637"/>
          </a:xfrm>
        </p:grpSpPr>
        <p:pic>
          <p:nvPicPr>
            <p:cNvPr id="335060" name="Picture 2"/>
            <p:cNvPicPr>
              <a:picLocks noChangeAspect="1" noChangeArrowheads="1"/>
            </p:cNvPicPr>
            <p:nvPr/>
          </p:nvPicPr>
          <p:blipFill>
            <a:blip r:embed="rId4"/>
            <a:srcRect/>
            <a:stretch>
              <a:fillRect/>
            </a:stretch>
          </p:blipFill>
          <p:spPr bwMode="auto">
            <a:xfrm>
              <a:off x="5120639" y="4260358"/>
              <a:ext cx="3621023" cy="2597637"/>
            </a:xfrm>
            <a:prstGeom prst="rect">
              <a:avLst/>
            </a:prstGeom>
            <a:noFill/>
            <a:ln w="9525">
              <a:noFill/>
              <a:miter lim="800000"/>
              <a:headEnd/>
              <a:tailEnd/>
            </a:ln>
          </p:spPr>
        </p:pic>
        <p:sp>
          <p:nvSpPr>
            <p:cNvPr id="335061" name="TextBox 345"/>
            <p:cNvSpPr txBox="1">
              <a:spLocks noChangeArrowheads="1"/>
            </p:cNvSpPr>
            <p:nvPr/>
          </p:nvSpPr>
          <p:spPr bwMode="auto">
            <a:xfrm>
              <a:off x="6967063" y="4932195"/>
              <a:ext cx="1967444" cy="382768"/>
            </a:xfrm>
            <a:prstGeom prst="rect">
              <a:avLst/>
            </a:prstGeom>
            <a:noFill/>
            <a:ln w="9525">
              <a:noFill/>
              <a:miter lim="800000"/>
              <a:headEnd/>
              <a:tailEnd/>
            </a:ln>
          </p:spPr>
          <p:txBody>
            <a:bodyPr>
              <a:spAutoFit/>
            </a:bodyPr>
            <a:lstStyle/>
            <a:p>
              <a:r>
                <a:rPr lang="en-US" altLang="zh-CN" sz="1400">
                  <a:solidFill>
                    <a:srgbClr val="000000"/>
                  </a:solidFill>
                  <a:ea typeface="SimSun" pitchFamily="2" charset="-122"/>
                </a:rPr>
                <a:t>Without Power Grid</a:t>
              </a:r>
              <a:endParaRPr lang="zh-CN" altLang="en-US" sz="1400">
                <a:solidFill>
                  <a:srgbClr val="000000"/>
                </a:solidFill>
                <a:ea typeface="SimSun" pitchFamily="2" charset="-122"/>
              </a:endParaRPr>
            </a:p>
          </p:txBody>
        </p:sp>
        <p:sp>
          <p:nvSpPr>
            <p:cNvPr id="335062" name="TextBox 346"/>
            <p:cNvSpPr txBox="1">
              <a:spLocks noChangeArrowheads="1"/>
            </p:cNvSpPr>
            <p:nvPr/>
          </p:nvSpPr>
          <p:spPr bwMode="auto">
            <a:xfrm>
              <a:off x="6593629" y="5649884"/>
              <a:ext cx="1680453" cy="382768"/>
            </a:xfrm>
            <a:prstGeom prst="rect">
              <a:avLst/>
            </a:prstGeom>
            <a:noFill/>
            <a:ln w="9525">
              <a:noFill/>
              <a:miter lim="800000"/>
              <a:headEnd/>
              <a:tailEnd/>
            </a:ln>
          </p:spPr>
          <p:txBody>
            <a:bodyPr>
              <a:spAutoFit/>
            </a:bodyPr>
            <a:lstStyle/>
            <a:p>
              <a:r>
                <a:rPr lang="en-US" altLang="zh-CN" sz="1400">
                  <a:solidFill>
                    <a:srgbClr val="000000"/>
                  </a:solidFill>
                  <a:ea typeface="SimSun" pitchFamily="2" charset="-122"/>
                </a:rPr>
                <a:t>With Power Grid</a:t>
              </a:r>
              <a:endParaRPr lang="zh-CN" altLang="en-US" sz="1400">
                <a:solidFill>
                  <a:srgbClr val="000000"/>
                </a:solidFill>
                <a:ea typeface="SimSun" pitchFamily="2" charset="-122"/>
              </a:endParaRPr>
            </a:p>
          </p:txBody>
        </p:sp>
      </p:grpSp>
      <p:grpSp>
        <p:nvGrpSpPr>
          <p:cNvPr id="334857" name="Group 220"/>
          <p:cNvGrpSpPr>
            <a:grpSpLocks/>
          </p:cNvGrpSpPr>
          <p:nvPr/>
        </p:nvGrpSpPr>
        <p:grpSpPr bwMode="auto">
          <a:xfrm>
            <a:off x="4195763" y="1743075"/>
            <a:ext cx="4533900" cy="2517775"/>
            <a:chOff x="2643" y="1098"/>
            <a:chExt cx="2856" cy="1586"/>
          </a:xfrm>
        </p:grpSpPr>
        <p:sp>
          <p:nvSpPr>
            <p:cNvPr id="265" name="Rectangle 264"/>
            <p:cNvSpPr/>
            <p:nvPr/>
          </p:nvSpPr>
          <p:spPr>
            <a:xfrm>
              <a:off x="2687" y="1548"/>
              <a:ext cx="2750" cy="76"/>
            </a:xfrm>
            <a:prstGeom prst="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34861" name="Trapezoid 293"/>
            <p:cNvGrpSpPr>
              <a:grpSpLocks/>
            </p:cNvGrpSpPr>
            <p:nvPr/>
          </p:nvGrpSpPr>
          <p:grpSpPr bwMode="auto">
            <a:xfrm>
              <a:off x="3760" y="1536"/>
              <a:ext cx="295" cy="138"/>
              <a:chOff x="5967984" y="2438400"/>
              <a:chExt cx="469392" cy="219456"/>
            </a:xfrm>
          </p:grpSpPr>
          <p:pic>
            <p:nvPicPr>
              <p:cNvPr id="335058" name="Trapezoid 293"/>
              <p:cNvPicPr>
                <a:picLocks noChangeArrowheads="1"/>
              </p:cNvPicPr>
              <p:nvPr/>
            </p:nvPicPr>
            <p:blipFill>
              <a:blip r:embed="rId5"/>
              <a:srcRect/>
              <a:stretch>
                <a:fillRect/>
              </a:stretch>
            </p:blipFill>
            <p:spPr bwMode="auto">
              <a:xfrm>
                <a:off x="5967984" y="2438400"/>
                <a:ext cx="469392" cy="219456"/>
              </a:xfrm>
              <a:prstGeom prst="rect">
                <a:avLst/>
              </a:prstGeom>
              <a:noFill/>
              <a:ln w="9525">
                <a:noFill/>
                <a:miter lim="800000"/>
                <a:headEnd/>
                <a:tailEnd/>
              </a:ln>
            </p:spPr>
          </p:pic>
          <p:sp>
            <p:nvSpPr>
              <p:cNvPr id="335059" name="Text Box 18"/>
              <p:cNvSpPr txBox="1">
                <a:spLocks noChangeArrowheads="1"/>
              </p:cNvSpPr>
              <p:nvPr/>
            </p:nvSpPr>
            <p:spPr bwMode="auto">
              <a:xfrm rot="10800000">
                <a:off x="6030482"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334862" name="Trapezoid 294"/>
            <p:cNvGrpSpPr>
              <a:grpSpLocks/>
            </p:cNvGrpSpPr>
            <p:nvPr/>
          </p:nvGrpSpPr>
          <p:grpSpPr bwMode="auto">
            <a:xfrm>
              <a:off x="4101" y="1536"/>
              <a:ext cx="292" cy="138"/>
              <a:chOff x="6510528" y="2438400"/>
              <a:chExt cx="463296" cy="219456"/>
            </a:xfrm>
          </p:grpSpPr>
          <p:pic>
            <p:nvPicPr>
              <p:cNvPr id="335056" name="Trapezoid 294"/>
              <p:cNvPicPr>
                <a:picLocks noChangeArrowheads="1"/>
              </p:cNvPicPr>
              <p:nvPr/>
            </p:nvPicPr>
            <p:blipFill>
              <a:blip r:embed="rId6"/>
              <a:srcRect/>
              <a:stretch>
                <a:fillRect/>
              </a:stretch>
            </p:blipFill>
            <p:spPr bwMode="auto">
              <a:xfrm>
                <a:off x="6510528" y="2438400"/>
                <a:ext cx="463296" cy="219456"/>
              </a:xfrm>
              <a:prstGeom prst="rect">
                <a:avLst/>
              </a:prstGeom>
              <a:noFill/>
              <a:ln w="9525">
                <a:noFill/>
                <a:miter lim="800000"/>
                <a:headEnd/>
                <a:tailEnd/>
              </a:ln>
            </p:spPr>
          </p:pic>
          <p:sp>
            <p:nvSpPr>
              <p:cNvPr id="335057" name="Text Box 21"/>
              <p:cNvSpPr txBox="1">
                <a:spLocks noChangeArrowheads="1"/>
              </p:cNvSpPr>
              <p:nvPr/>
            </p:nvSpPr>
            <p:spPr bwMode="auto">
              <a:xfrm rot="10800000">
                <a:off x="6569481"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38" name="Rectangle 57"/>
            <p:cNvSpPr/>
            <p:nvPr/>
          </p:nvSpPr>
          <p:spPr bwMode="auto">
            <a:xfrm flipH="1">
              <a:off x="3178" y="1718"/>
              <a:ext cx="120" cy="150"/>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39" name="Rectangle 53"/>
            <p:cNvSpPr/>
            <p:nvPr/>
          </p:nvSpPr>
          <p:spPr bwMode="auto">
            <a:xfrm>
              <a:off x="4771" y="1836"/>
              <a:ext cx="678" cy="56"/>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0" name="Rectangle 54"/>
            <p:cNvSpPr/>
            <p:nvPr/>
          </p:nvSpPr>
          <p:spPr bwMode="auto">
            <a:xfrm flipH="1">
              <a:off x="4771" y="1876"/>
              <a:ext cx="72" cy="116"/>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1" name="Rectangle 55"/>
            <p:cNvSpPr/>
            <p:nvPr/>
          </p:nvSpPr>
          <p:spPr bwMode="auto">
            <a:xfrm>
              <a:off x="2660" y="1706"/>
              <a:ext cx="112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2" name="Rectangle 56"/>
            <p:cNvSpPr/>
            <p:nvPr/>
          </p:nvSpPr>
          <p:spPr bwMode="auto">
            <a:xfrm>
              <a:off x="4398" y="1699"/>
              <a:ext cx="347" cy="4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3" name="Rectangle 58"/>
            <p:cNvSpPr/>
            <p:nvPr/>
          </p:nvSpPr>
          <p:spPr bwMode="auto">
            <a:xfrm>
              <a:off x="4817" y="1699"/>
              <a:ext cx="239"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4" name="Rectangle 61"/>
            <p:cNvSpPr/>
            <p:nvPr/>
          </p:nvSpPr>
          <p:spPr bwMode="auto">
            <a:xfrm>
              <a:off x="3050" y="1849"/>
              <a:ext cx="140" cy="300"/>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5" name="Rectangle 62"/>
            <p:cNvSpPr/>
            <p:nvPr/>
          </p:nvSpPr>
          <p:spPr bwMode="auto">
            <a:xfrm>
              <a:off x="2923" y="1823"/>
              <a:ext cx="361" cy="5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6" name="Rectangle 59"/>
            <p:cNvSpPr/>
            <p:nvPr/>
          </p:nvSpPr>
          <p:spPr bwMode="auto">
            <a:xfrm>
              <a:off x="3363" y="1824"/>
              <a:ext cx="214" cy="51"/>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7" name="Rectangle 65"/>
            <p:cNvSpPr/>
            <p:nvPr/>
          </p:nvSpPr>
          <p:spPr bwMode="auto">
            <a:xfrm>
              <a:off x="3669" y="1925"/>
              <a:ext cx="888" cy="5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248" name="Straight Arrow Connector 247"/>
            <p:cNvCxnSpPr/>
            <p:nvPr/>
          </p:nvCxnSpPr>
          <p:spPr>
            <a:xfrm>
              <a:off x="3518" y="2360"/>
              <a:ext cx="2" cy="17"/>
            </a:xfrm>
            <a:prstGeom prst="straightConnector1">
              <a:avLst/>
            </a:prstGeom>
            <a:ln w="12700">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2711" y="2147"/>
              <a:ext cx="2758" cy="339"/>
            </a:xfrm>
            <a:prstGeom prst="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0" name="Rectangle 249"/>
            <p:cNvSpPr/>
            <p:nvPr/>
          </p:nvSpPr>
          <p:spPr>
            <a:xfrm>
              <a:off x="4406" y="2142"/>
              <a:ext cx="276" cy="73"/>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1" name="Rectangle 250"/>
            <p:cNvSpPr/>
            <p:nvPr/>
          </p:nvSpPr>
          <p:spPr>
            <a:xfrm>
              <a:off x="4945" y="2142"/>
              <a:ext cx="274"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2" name="Rectangle 251"/>
            <p:cNvSpPr/>
            <p:nvPr/>
          </p:nvSpPr>
          <p:spPr>
            <a:xfrm>
              <a:off x="2993" y="2147"/>
              <a:ext cx="274"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3" name="Rectangle 252"/>
            <p:cNvSpPr/>
            <p:nvPr/>
          </p:nvSpPr>
          <p:spPr>
            <a:xfrm>
              <a:off x="3532" y="2147"/>
              <a:ext cx="273"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4" name="Rectangle 253"/>
            <p:cNvSpPr/>
            <p:nvPr/>
          </p:nvSpPr>
          <p:spPr>
            <a:xfrm>
              <a:off x="4676" y="1992"/>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34912" name="Trapezoid 254"/>
            <p:cNvGrpSpPr>
              <a:grpSpLocks/>
            </p:cNvGrpSpPr>
            <p:nvPr/>
          </p:nvGrpSpPr>
          <p:grpSpPr bwMode="auto">
            <a:xfrm>
              <a:off x="2707" y="2131"/>
              <a:ext cx="292" cy="227"/>
              <a:chOff x="4297680" y="3383280"/>
              <a:chExt cx="463296" cy="359664"/>
            </a:xfrm>
          </p:grpSpPr>
          <p:pic>
            <p:nvPicPr>
              <p:cNvPr id="335054" name="Trapezoid 254"/>
              <p:cNvPicPr>
                <a:picLocks noChangeArrowheads="1"/>
              </p:cNvPicPr>
              <p:nvPr/>
            </p:nvPicPr>
            <p:blipFill>
              <a:blip r:embed="rId7"/>
              <a:srcRect/>
              <a:stretch>
                <a:fillRect/>
              </a:stretch>
            </p:blipFill>
            <p:spPr bwMode="auto">
              <a:xfrm>
                <a:off x="4297680" y="3383280"/>
                <a:ext cx="463296" cy="359664"/>
              </a:xfrm>
              <a:prstGeom prst="rect">
                <a:avLst/>
              </a:prstGeom>
              <a:noFill/>
              <a:ln w="9525">
                <a:noFill/>
                <a:miter lim="800000"/>
                <a:headEnd/>
                <a:tailEnd/>
              </a:ln>
            </p:spPr>
          </p:pic>
          <p:sp>
            <p:nvSpPr>
              <p:cNvPr id="335055" name="Text Box 73"/>
              <p:cNvSpPr txBox="1">
                <a:spLocks noChangeArrowheads="1"/>
              </p:cNvSpPr>
              <p:nvPr/>
            </p:nvSpPr>
            <p:spPr bwMode="auto">
              <a:xfrm rot="10800000">
                <a:off x="4389169" y="3401041"/>
                <a:ext cx="285564" cy="27264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58" name="Rectangle 257"/>
            <p:cNvSpPr/>
            <p:nvPr/>
          </p:nvSpPr>
          <p:spPr>
            <a:xfrm>
              <a:off x="3254" y="1995"/>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0" name="Rectangle 259"/>
            <p:cNvSpPr/>
            <p:nvPr/>
          </p:nvSpPr>
          <p:spPr>
            <a:xfrm>
              <a:off x="3322" y="1998"/>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1" name="Rectangle 260"/>
            <p:cNvSpPr/>
            <p:nvPr/>
          </p:nvSpPr>
          <p:spPr>
            <a:xfrm>
              <a:off x="4746" y="1992"/>
              <a:ext cx="138" cy="100"/>
            </a:xfrm>
            <a:prstGeom prst="rect">
              <a:avLst/>
            </a:prstGeom>
            <a:solidFill>
              <a:srgbClr val="99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64" name="Straight Arrow Connector 263"/>
            <p:cNvCxnSpPr/>
            <p:nvPr/>
          </p:nvCxnSpPr>
          <p:spPr>
            <a:xfrm>
              <a:off x="3495" y="1671"/>
              <a:ext cx="2" cy="16"/>
            </a:xfrm>
            <a:prstGeom prst="straightConnector1">
              <a:avLst/>
            </a:prstGeom>
            <a:ln w="12700">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266" name="Rectangle 265"/>
            <p:cNvSpPr/>
            <p:nvPr/>
          </p:nvSpPr>
          <p:spPr>
            <a:xfrm>
              <a:off x="4383" y="1543"/>
              <a:ext cx="276"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7" name="Rectangle 266"/>
            <p:cNvSpPr/>
            <p:nvPr/>
          </p:nvSpPr>
          <p:spPr>
            <a:xfrm>
              <a:off x="4922" y="1543"/>
              <a:ext cx="274"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8" name="Rectangle 267"/>
            <p:cNvSpPr/>
            <p:nvPr/>
          </p:nvSpPr>
          <p:spPr>
            <a:xfrm>
              <a:off x="2969" y="1548"/>
              <a:ext cx="275"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9" name="Rectangle 268"/>
            <p:cNvSpPr/>
            <p:nvPr/>
          </p:nvSpPr>
          <p:spPr>
            <a:xfrm>
              <a:off x="3509" y="1548"/>
              <a:ext cx="273"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0" name="Rectangle 269"/>
            <p:cNvSpPr/>
            <p:nvPr/>
          </p:nvSpPr>
          <p:spPr>
            <a:xfrm>
              <a:off x="4653" y="1392"/>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34938" name="Trapezoid 270"/>
            <p:cNvGrpSpPr>
              <a:grpSpLocks/>
            </p:cNvGrpSpPr>
            <p:nvPr/>
          </p:nvGrpSpPr>
          <p:grpSpPr bwMode="auto">
            <a:xfrm>
              <a:off x="2684" y="1532"/>
              <a:ext cx="292" cy="139"/>
              <a:chOff x="4261104" y="2432304"/>
              <a:chExt cx="463296" cy="219456"/>
            </a:xfrm>
          </p:grpSpPr>
          <p:pic>
            <p:nvPicPr>
              <p:cNvPr id="335052" name="Trapezoid 270"/>
              <p:cNvPicPr>
                <a:picLocks noChangeArrowheads="1"/>
              </p:cNvPicPr>
              <p:nvPr/>
            </p:nvPicPr>
            <p:blipFill>
              <a:blip r:embed="rId6"/>
              <a:srcRect/>
              <a:stretch>
                <a:fillRect/>
              </a:stretch>
            </p:blipFill>
            <p:spPr bwMode="auto">
              <a:xfrm>
                <a:off x="4261104" y="2432304"/>
                <a:ext cx="463296" cy="219456"/>
              </a:xfrm>
              <a:prstGeom prst="rect">
                <a:avLst/>
              </a:prstGeom>
              <a:noFill/>
              <a:ln w="9525">
                <a:noFill/>
                <a:miter lim="800000"/>
                <a:headEnd/>
                <a:tailEnd/>
              </a:ln>
            </p:spPr>
          </p:pic>
          <p:sp>
            <p:nvSpPr>
              <p:cNvPr id="335053" name="Text Box 101"/>
              <p:cNvSpPr txBox="1">
                <a:spLocks noChangeArrowheads="1"/>
              </p:cNvSpPr>
              <p:nvPr/>
            </p:nvSpPr>
            <p:spPr bwMode="auto">
              <a:xfrm rot="10800000">
                <a:off x="4320196" y="2450055"/>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74" name="Rectangle 273"/>
            <p:cNvSpPr/>
            <p:nvPr/>
          </p:nvSpPr>
          <p:spPr>
            <a:xfrm>
              <a:off x="3230" y="1396"/>
              <a:ext cx="275"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6" name="Rectangle 37"/>
            <p:cNvSpPr>
              <a:spLocks noChangeArrowheads="1"/>
            </p:cNvSpPr>
            <p:nvPr/>
          </p:nvSpPr>
          <p:spPr bwMode="auto">
            <a:xfrm>
              <a:off x="2679" y="1624"/>
              <a:ext cx="2784" cy="75"/>
            </a:xfrm>
            <a:prstGeom prst="rect">
              <a:avLst/>
            </a:prstGeom>
            <a:solidFill>
              <a:srgbClr val="99CCFF"/>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sz="1600">
                <a:solidFill>
                  <a:prstClr val="black"/>
                </a:solidFill>
              </a:endParaRPr>
            </a:p>
          </p:txBody>
        </p:sp>
        <p:sp>
          <p:nvSpPr>
            <p:cNvPr id="277" name="Rectangle 276"/>
            <p:cNvSpPr/>
            <p:nvPr/>
          </p:nvSpPr>
          <p:spPr>
            <a:xfrm>
              <a:off x="3299" y="1399"/>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3" name="Rectangle 57"/>
            <p:cNvSpPr/>
            <p:nvPr/>
          </p:nvSpPr>
          <p:spPr bwMode="auto">
            <a:xfrm flipH="1">
              <a:off x="4023" y="1237"/>
              <a:ext cx="135" cy="738"/>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nvGrpSpPr>
            <p:cNvPr id="334951" name="Trapezoid 295"/>
            <p:cNvGrpSpPr>
              <a:grpSpLocks/>
            </p:cNvGrpSpPr>
            <p:nvPr/>
          </p:nvGrpSpPr>
          <p:grpSpPr bwMode="auto">
            <a:xfrm>
              <a:off x="3798" y="2135"/>
              <a:ext cx="615" cy="227"/>
              <a:chOff x="6028944" y="3389376"/>
              <a:chExt cx="975360" cy="359664"/>
            </a:xfrm>
          </p:grpSpPr>
          <p:pic>
            <p:nvPicPr>
              <p:cNvPr id="335050" name="Trapezoid 295"/>
              <p:cNvPicPr>
                <a:picLocks noChangeArrowheads="1"/>
              </p:cNvPicPr>
              <p:nvPr/>
            </p:nvPicPr>
            <p:blipFill>
              <a:blip r:embed="rId8"/>
              <a:srcRect/>
              <a:stretch>
                <a:fillRect/>
              </a:stretch>
            </p:blipFill>
            <p:spPr bwMode="auto">
              <a:xfrm>
                <a:off x="6028944" y="3389376"/>
                <a:ext cx="975360" cy="359664"/>
              </a:xfrm>
              <a:prstGeom prst="rect">
                <a:avLst/>
              </a:prstGeom>
              <a:noFill/>
              <a:ln w="9525">
                <a:noFill/>
                <a:miter lim="800000"/>
                <a:headEnd/>
                <a:tailEnd/>
              </a:ln>
            </p:spPr>
          </p:pic>
          <p:sp>
            <p:nvSpPr>
              <p:cNvPr id="335051" name="Text Box 119"/>
              <p:cNvSpPr txBox="1">
                <a:spLocks noChangeArrowheads="1"/>
              </p:cNvSpPr>
              <p:nvPr/>
            </p:nvSpPr>
            <p:spPr bwMode="auto">
              <a:xfrm rot="10800000">
                <a:off x="6120185" y="3407597"/>
                <a:ext cx="796871" cy="303207"/>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334952" name="Trapezoid 296"/>
            <p:cNvGrpSpPr>
              <a:grpSpLocks/>
            </p:cNvGrpSpPr>
            <p:nvPr/>
          </p:nvGrpSpPr>
          <p:grpSpPr bwMode="auto">
            <a:xfrm>
              <a:off x="5192" y="1536"/>
              <a:ext cx="292" cy="138"/>
              <a:chOff x="8241792" y="2438400"/>
              <a:chExt cx="463296" cy="219456"/>
            </a:xfrm>
          </p:grpSpPr>
          <p:pic>
            <p:nvPicPr>
              <p:cNvPr id="335048" name="Trapezoid 296"/>
              <p:cNvPicPr>
                <a:picLocks noChangeArrowheads="1"/>
              </p:cNvPicPr>
              <p:nvPr/>
            </p:nvPicPr>
            <p:blipFill>
              <a:blip r:embed="rId6"/>
              <a:srcRect/>
              <a:stretch>
                <a:fillRect/>
              </a:stretch>
            </p:blipFill>
            <p:spPr bwMode="auto">
              <a:xfrm>
                <a:off x="8241792" y="2438400"/>
                <a:ext cx="463296" cy="219456"/>
              </a:xfrm>
              <a:prstGeom prst="rect">
                <a:avLst/>
              </a:prstGeom>
              <a:noFill/>
              <a:ln w="9525">
                <a:noFill/>
                <a:miter lim="800000"/>
                <a:headEnd/>
                <a:tailEnd/>
              </a:ln>
            </p:spPr>
          </p:pic>
          <p:sp>
            <p:nvSpPr>
              <p:cNvPr id="335049" name="Text Box 122"/>
              <p:cNvSpPr txBox="1">
                <a:spLocks noChangeArrowheads="1"/>
              </p:cNvSpPr>
              <p:nvPr/>
            </p:nvSpPr>
            <p:spPr bwMode="auto">
              <a:xfrm rot="10800000">
                <a:off x="8300498"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334953" name="Trapezoid 297"/>
            <p:cNvGrpSpPr>
              <a:grpSpLocks/>
            </p:cNvGrpSpPr>
            <p:nvPr/>
          </p:nvGrpSpPr>
          <p:grpSpPr bwMode="auto">
            <a:xfrm>
              <a:off x="5207" y="2139"/>
              <a:ext cx="292" cy="227"/>
              <a:chOff x="8266176" y="3395472"/>
              <a:chExt cx="463296" cy="359664"/>
            </a:xfrm>
          </p:grpSpPr>
          <p:pic>
            <p:nvPicPr>
              <p:cNvPr id="335046" name="Trapezoid 297"/>
              <p:cNvPicPr>
                <a:picLocks noChangeArrowheads="1"/>
              </p:cNvPicPr>
              <p:nvPr/>
            </p:nvPicPr>
            <p:blipFill>
              <a:blip r:embed="rId9"/>
              <a:srcRect/>
              <a:stretch>
                <a:fillRect/>
              </a:stretch>
            </p:blipFill>
            <p:spPr bwMode="auto">
              <a:xfrm>
                <a:off x="8266176" y="3395472"/>
                <a:ext cx="463296" cy="359664"/>
              </a:xfrm>
              <a:prstGeom prst="rect">
                <a:avLst/>
              </a:prstGeom>
              <a:noFill/>
              <a:ln w="9525">
                <a:noFill/>
                <a:miter lim="800000"/>
                <a:headEnd/>
                <a:tailEnd/>
              </a:ln>
            </p:spPr>
          </p:pic>
          <p:sp>
            <p:nvSpPr>
              <p:cNvPr id="335047" name="Text Box 125"/>
              <p:cNvSpPr txBox="1">
                <a:spLocks noChangeArrowheads="1"/>
              </p:cNvSpPr>
              <p:nvPr/>
            </p:nvSpPr>
            <p:spPr bwMode="auto">
              <a:xfrm rot="10800000">
                <a:off x="8359106" y="3414152"/>
                <a:ext cx="285564" cy="27264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99" name="Rectangle 61"/>
            <p:cNvSpPr/>
            <p:nvPr/>
          </p:nvSpPr>
          <p:spPr bwMode="auto">
            <a:xfrm>
              <a:off x="3637" y="1918"/>
              <a:ext cx="125" cy="231"/>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0" name="Rectangle 61"/>
            <p:cNvSpPr/>
            <p:nvPr/>
          </p:nvSpPr>
          <p:spPr bwMode="auto">
            <a:xfrm>
              <a:off x="4467" y="1932"/>
              <a:ext cx="139" cy="213"/>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1" name="Rectangle 65"/>
            <p:cNvSpPr/>
            <p:nvPr/>
          </p:nvSpPr>
          <p:spPr bwMode="auto">
            <a:xfrm>
              <a:off x="3587" y="1239"/>
              <a:ext cx="889" cy="5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2" name="Rectangle 61"/>
            <p:cNvSpPr/>
            <p:nvPr/>
          </p:nvSpPr>
          <p:spPr bwMode="auto">
            <a:xfrm>
              <a:off x="3585" y="1250"/>
              <a:ext cx="141" cy="300"/>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3" name="Rectangle 61"/>
            <p:cNvSpPr/>
            <p:nvPr/>
          </p:nvSpPr>
          <p:spPr bwMode="auto">
            <a:xfrm>
              <a:off x="4415" y="1247"/>
              <a:ext cx="140" cy="29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4" name="Rectangle 53"/>
            <p:cNvSpPr/>
            <p:nvPr/>
          </p:nvSpPr>
          <p:spPr bwMode="auto">
            <a:xfrm>
              <a:off x="2694" y="1373"/>
              <a:ext cx="443" cy="53"/>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5" name="Rectangle 54"/>
            <p:cNvSpPr/>
            <p:nvPr/>
          </p:nvSpPr>
          <p:spPr bwMode="auto">
            <a:xfrm flipH="1">
              <a:off x="3067" y="1372"/>
              <a:ext cx="84" cy="17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6" name="Rectangle 57"/>
            <p:cNvSpPr/>
            <p:nvPr/>
          </p:nvSpPr>
          <p:spPr bwMode="auto">
            <a:xfrm flipH="1">
              <a:off x="3317" y="1134"/>
              <a:ext cx="99" cy="26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7" name="Rectangle 55"/>
            <p:cNvSpPr/>
            <p:nvPr/>
          </p:nvSpPr>
          <p:spPr bwMode="auto">
            <a:xfrm>
              <a:off x="2728" y="1111"/>
              <a:ext cx="1126"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8" name="Rectangle 56"/>
            <p:cNvSpPr/>
            <p:nvPr/>
          </p:nvSpPr>
          <p:spPr bwMode="auto">
            <a:xfrm>
              <a:off x="4802" y="1245"/>
              <a:ext cx="34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9" name="Rectangle 58"/>
            <p:cNvSpPr/>
            <p:nvPr/>
          </p:nvSpPr>
          <p:spPr bwMode="auto">
            <a:xfrm>
              <a:off x="4421" y="1112"/>
              <a:ext cx="702" cy="5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11" name="Right Arrow 310"/>
            <p:cNvSpPr/>
            <p:nvPr/>
          </p:nvSpPr>
          <p:spPr>
            <a:xfrm>
              <a:off x="3425" y="1538"/>
              <a:ext cx="255" cy="8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334988" name="Group 313"/>
            <p:cNvGrpSpPr>
              <a:grpSpLocks/>
            </p:cNvGrpSpPr>
            <p:nvPr/>
          </p:nvGrpSpPr>
          <p:grpSpPr bwMode="auto">
            <a:xfrm>
              <a:off x="3122" y="1549"/>
              <a:ext cx="490" cy="255"/>
              <a:chOff x="2971800" y="4301480"/>
              <a:chExt cx="1447800" cy="538454"/>
            </a:xfrm>
          </p:grpSpPr>
          <p:sp>
            <p:nvSpPr>
              <p:cNvPr id="312" name="Rectangle 311"/>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13" name="Rectangle 312"/>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334989" name="Group 314"/>
            <p:cNvGrpSpPr>
              <a:grpSpLocks/>
            </p:cNvGrpSpPr>
            <p:nvPr/>
          </p:nvGrpSpPr>
          <p:grpSpPr bwMode="auto">
            <a:xfrm>
              <a:off x="4554" y="1544"/>
              <a:ext cx="491" cy="254"/>
              <a:chOff x="2971800" y="4301480"/>
              <a:chExt cx="1447800" cy="538454"/>
            </a:xfrm>
          </p:grpSpPr>
          <p:sp>
            <p:nvSpPr>
              <p:cNvPr id="316" name="Rectangle 315"/>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17" name="Rectangle 316"/>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334990" name="Group 317"/>
            <p:cNvGrpSpPr>
              <a:grpSpLocks/>
            </p:cNvGrpSpPr>
            <p:nvPr/>
          </p:nvGrpSpPr>
          <p:grpSpPr bwMode="auto">
            <a:xfrm>
              <a:off x="3156" y="2146"/>
              <a:ext cx="491" cy="255"/>
              <a:chOff x="2971800" y="4301480"/>
              <a:chExt cx="1447800" cy="538454"/>
            </a:xfrm>
          </p:grpSpPr>
          <p:sp>
            <p:nvSpPr>
              <p:cNvPr id="319" name="Rectangle 318"/>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20" name="Rectangle 319"/>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334991" name="Group 320"/>
            <p:cNvGrpSpPr>
              <a:grpSpLocks/>
            </p:cNvGrpSpPr>
            <p:nvPr/>
          </p:nvGrpSpPr>
          <p:grpSpPr bwMode="auto">
            <a:xfrm>
              <a:off x="4570" y="2146"/>
              <a:ext cx="490" cy="255"/>
              <a:chOff x="2971800" y="4301480"/>
              <a:chExt cx="1447800" cy="538454"/>
            </a:xfrm>
          </p:grpSpPr>
          <p:sp>
            <p:nvSpPr>
              <p:cNvPr id="322" name="Rectangle 321"/>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23" name="Rectangle 322"/>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sp>
          <p:nvSpPr>
            <p:cNvPr id="324" name="Right Arrow 323"/>
            <p:cNvSpPr>
              <a:spLocks noChangeArrowheads="1"/>
            </p:cNvSpPr>
            <p:nvPr/>
          </p:nvSpPr>
          <p:spPr bwMode="auto">
            <a:xfrm rot="-5400000">
              <a:off x="3570" y="1361"/>
              <a:ext cx="161" cy="131"/>
            </a:xfrm>
            <a:prstGeom prst="rightArrow">
              <a:avLst>
                <a:gd name="adj1" fmla="val 50000"/>
                <a:gd name="adj2" fmla="val 31510"/>
              </a:avLst>
            </a:prstGeom>
            <a:solidFill>
              <a:srgbClr val="FF0000"/>
            </a:solidFill>
            <a:ln w="25400" algn="ctr">
              <a:noFill/>
              <a:miter lim="800000"/>
              <a:headEnd/>
              <a:tailEnd/>
            </a:ln>
          </p:spPr>
          <p:txBody>
            <a:bodyPr vert="eaVert" anchor="ctr"/>
            <a:lstStyle/>
            <a:p>
              <a:pPr algn="ctr">
                <a:defRPr/>
              </a:pPr>
              <a:endParaRPr lang="zh-CN" altLang="en-US">
                <a:solidFill>
                  <a:prstClr val="white"/>
                </a:solidFill>
                <a:latin typeface="+mn-lt"/>
                <a:cs typeface="+mn-cs"/>
              </a:endParaRPr>
            </a:p>
          </p:txBody>
        </p:sp>
        <p:sp>
          <p:nvSpPr>
            <p:cNvPr id="325" name="Right Arrow 324"/>
            <p:cNvSpPr/>
            <p:nvPr/>
          </p:nvSpPr>
          <p:spPr>
            <a:xfrm>
              <a:off x="3706" y="1228"/>
              <a:ext cx="255" cy="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26" name="Right Arrow 325"/>
            <p:cNvSpPr>
              <a:spLocks noChangeArrowheads="1"/>
            </p:cNvSpPr>
            <p:nvPr/>
          </p:nvSpPr>
          <p:spPr bwMode="auto">
            <a:xfrm rot="5400000">
              <a:off x="3998" y="1732"/>
              <a:ext cx="122" cy="133"/>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27" name="Right Arrow 326"/>
            <p:cNvSpPr>
              <a:spLocks noChangeArrowheads="1"/>
            </p:cNvSpPr>
            <p:nvPr/>
          </p:nvSpPr>
          <p:spPr bwMode="auto">
            <a:xfrm rot="10800000">
              <a:off x="4470" y="1542"/>
              <a:ext cx="255" cy="82"/>
            </a:xfrm>
            <a:prstGeom prst="rightArrow">
              <a:avLst>
                <a:gd name="adj1" fmla="val 50000"/>
                <a:gd name="adj2" fmla="val 79731"/>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328" name="Right Arrow 327"/>
            <p:cNvSpPr>
              <a:spLocks noChangeArrowheads="1"/>
            </p:cNvSpPr>
            <p:nvPr/>
          </p:nvSpPr>
          <p:spPr bwMode="auto">
            <a:xfrm rot="-5400000">
              <a:off x="4399" y="1361"/>
              <a:ext cx="161" cy="131"/>
            </a:xfrm>
            <a:prstGeom prst="rightArrow">
              <a:avLst>
                <a:gd name="adj1" fmla="val 50000"/>
                <a:gd name="adj2" fmla="val 31510"/>
              </a:avLst>
            </a:prstGeom>
            <a:solidFill>
              <a:srgbClr val="FF0000"/>
            </a:solidFill>
            <a:ln w="25400" algn="ctr">
              <a:noFill/>
              <a:miter lim="800000"/>
              <a:headEnd/>
              <a:tailEnd/>
            </a:ln>
          </p:spPr>
          <p:txBody>
            <a:bodyPr vert="eaVert" anchor="ctr"/>
            <a:lstStyle/>
            <a:p>
              <a:pPr algn="ctr">
                <a:defRPr/>
              </a:pPr>
              <a:endParaRPr lang="zh-CN" altLang="en-US">
                <a:solidFill>
                  <a:prstClr val="white"/>
                </a:solidFill>
                <a:latin typeface="+mn-lt"/>
                <a:cs typeface="+mn-cs"/>
              </a:endParaRPr>
            </a:p>
          </p:txBody>
        </p:sp>
        <p:sp>
          <p:nvSpPr>
            <p:cNvPr id="329" name="Right Arrow 328"/>
            <p:cNvSpPr>
              <a:spLocks noChangeArrowheads="1"/>
            </p:cNvSpPr>
            <p:nvPr/>
          </p:nvSpPr>
          <p:spPr bwMode="auto">
            <a:xfrm rot="10800000">
              <a:off x="4196" y="1228"/>
              <a:ext cx="254" cy="83"/>
            </a:xfrm>
            <a:prstGeom prst="rightArrow">
              <a:avLst>
                <a:gd name="adj1" fmla="val 50000"/>
                <a:gd name="adj2" fmla="val 78461"/>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330" name="Right Arrow 329"/>
            <p:cNvSpPr>
              <a:spLocks noChangeArrowheads="1"/>
            </p:cNvSpPr>
            <p:nvPr/>
          </p:nvSpPr>
          <p:spPr bwMode="auto">
            <a:xfrm rot="5400000">
              <a:off x="3637" y="1935"/>
              <a:ext cx="122" cy="134"/>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31" name="Right Arrow 330"/>
            <p:cNvSpPr>
              <a:spLocks noChangeArrowheads="1"/>
            </p:cNvSpPr>
            <p:nvPr/>
          </p:nvSpPr>
          <p:spPr bwMode="auto">
            <a:xfrm rot="5400000">
              <a:off x="4468" y="1937"/>
              <a:ext cx="122" cy="134"/>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32" name="Right Arrow 331"/>
            <p:cNvSpPr/>
            <p:nvPr/>
          </p:nvSpPr>
          <p:spPr>
            <a:xfrm>
              <a:off x="3473" y="2140"/>
              <a:ext cx="193" cy="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33" name="Right Arrow 332"/>
            <p:cNvSpPr>
              <a:spLocks noChangeArrowheads="1"/>
            </p:cNvSpPr>
            <p:nvPr/>
          </p:nvSpPr>
          <p:spPr bwMode="auto">
            <a:xfrm rot="10800000">
              <a:off x="4570" y="2136"/>
              <a:ext cx="193" cy="84"/>
            </a:xfrm>
            <a:prstGeom prst="rightArrow">
              <a:avLst>
                <a:gd name="adj1" fmla="val 50000"/>
                <a:gd name="adj2" fmla="val 79832"/>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335002" name="TextBox 333"/>
            <p:cNvSpPr txBox="1">
              <a:spLocks noChangeArrowheads="1"/>
            </p:cNvSpPr>
            <p:nvPr/>
          </p:nvSpPr>
          <p:spPr bwMode="auto">
            <a:xfrm>
              <a:off x="2643" y="1156"/>
              <a:ext cx="817" cy="404"/>
            </a:xfrm>
            <a:prstGeom prst="rect">
              <a:avLst/>
            </a:prstGeom>
            <a:noFill/>
            <a:ln w="9525">
              <a:noFill/>
              <a:miter lim="800000"/>
              <a:headEnd/>
              <a:tailEnd/>
            </a:ln>
          </p:spPr>
          <p:txBody>
            <a:bodyPr>
              <a:spAutoFit/>
            </a:bodyPr>
            <a:lstStyle/>
            <a:p>
              <a:r>
                <a:rPr lang="en-US" altLang="zh-CN">
                  <a:solidFill>
                    <a:srgbClr val="000000"/>
                  </a:solidFill>
                  <a:ea typeface="SimSun" pitchFamily="2" charset="-122"/>
                </a:rPr>
                <a:t>Signal wire</a:t>
              </a:r>
              <a:endParaRPr lang="zh-CN" altLang="en-US">
                <a:solidFill>
                  <a:srgbClr val="000000"/>
                </a:solidFill>
                <a:ea typeface="SimSun" pitchFamily="2" charset="-122"/>
              </a:endParaRPr>
            </a:p>
          </p:txBody>
        </p:sp>
        <p:cxnSp>
          <p:nvCxnSpPr>
            <p:cNvPr id="336" name="Straight Arrow Connector 335"/>
            <p:cNvCxnSpPr>
              <a:endCxn id="0" idx="2"/>
            </p:cNvCxnSpPr>
            <p:nvPr/>
          </p:nvCxnSpPr>
          <p:spPr>
            <a:xfrm flipV="1">
              <a:off x="2881" y="1167"/>
              <a:ext cx="408" cy="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endCxn id="0" idx="3"/>
            </p:cNvCxnSpPr>
            <p:nvPr/>
          </p:nvCxnSpPr>
          <p:spPr>
            <a:xfrm>
              <a:off x="3038" y="1337"/>
              <a:ext cx="119" cy="1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9" name="Right Arrow 338"/>
            <p:cNvSpPr>
              <a:spLocks noChangeArrowheads="1"/>
            </p:cNvSpPr>
            <p:nvPr/>
          </p:nvSpPr>
          <p:spPr bwMode="auto">
            <a:xfrm rot="5400000">
              <a:off x="3495" y="2194"/>
              <a:ext cx="222" cy="539"/>
            </a:xfrm>
            <a:prstGeom prst="rightArrow">
              <a:avLst>
                <a:gd name="adj1" fmla="val 50000"/>
                <a:gd name="adj2" fmla="val 50000"/>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35006" name="TextBox 339"/>
            <p:cNvSpPr txBox="1">
              <a:spLocks noChangeArrowheads="1"/>
            </p:cNvSpPr>
            <p:nvPr/>
          </p:nvSpPr>
          <p:spPr bwMode="auto">
            <a:xfrm>
              <a:off x="3813" y="2453"/>
              <a:ext cx="716" cy="231"/>
            </a:xfrm>
            <a:prstGeom prst="rect">
              <a:avLst/>
            </a:prstGeom>
            <a:noFill/>
            <a:ln w="9525">
              <a:noFill/>
              <a:miter lim="800000"/>
              <a:headEnd/>
              <a:tailEnd/>
            </a:ln>
          </p:spPr>
          <p:txBody>
            <a:bodyPr wrap="none">
              <a:spAutoFit/>
            </a:bodyPr>
            <a:lstStyle/>
            <a:p>
              <a:r>
                <a:rPr lang="en-US" altLang="zh-CN">
                  <a:solidFill>
                    <a:srgbClr val="000000"/>
                  </a:solidFill>
                  <a:ea typeface="SimSun" pitchFamily="2" charset="-122"/>
                </a:rPr>
                <a:t>Heat sink</a:t>
              </a:r>
              <a:endParaRPr lang="zh-CN" altLang="en-US">
                <a:solidFill>
                  <a:srgbClr val="000000"/>
                </a:solidFill>
                <a:ea typeface="SimSun" pitchFamily="2" charset="-122"/>
              </a:endParaRPr>
            </a:p>
          </p:txBody>
        </p:sp>
        <p:sp>
          <p:nvSpPr>
            <p:cNvPr id="2" name="Rectangle 276"/>
            <p:cNvSpPr/>
            <p:nvPr/>
          </p:nvSpPr>
          <p:spPr>
            <a:xfrm>
              <a:off x="4714" y="1401"/>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76"/>
            <p:cNvSpPr/>
            <p:nvPr/>
          </p:nvSpPr>
          <p:spPr>
            <a:xfrm>
              <a:off x="4746" y="1993"/>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35013" name="Rectangle 56"/>
            <p:cNvGrpSpPr>
              <a:grpSpLocks/>
            </p:cNvGrpSpPr>
            <p:nvPr/>
          </p:nvGrpSpPr>
          <p:grpSpPr bwMode="auto">
            <a:xfrm rot="-5400000">
              <a:off x="3278" y="1877"/>
              <a:ext cx="172" cy="48"/>
              <a:chOff x="7424928" y="1950720"/>
              <a:chExt cx="579120" cy="109728"/>
            </a:xfrm>
          </p:grpSpPr>
          <p:pic>
            <p:nvPicPr>
              <p:cNvPr id="335020" name="Rectangle 56"/>
              <p:cNvPicPr>
                <a:picLocks noChangeArrowheads="1"/>
              </p:cNvPicPr>
              <p:nvPr/>
            </p:nvPicPr>
            <p:blipFill>
              <a:blip r:embed="rId10"/>
              <a:srcRect/>
              <a:stretch>
                <a:fillRect/>
              </a:stretch>
            </p:blipFill>
            <p:spPr bwMode="auto">
              <a:xfrm>
                <a:off x="7424928" y="1950720"/>
                <a:ext cx="579120" cy="109728"/>
              </a:xfrm>
              <a:prstGeom prst="rect">
                <a:avLst/>
              </a:prstGeom>
              <a:noFill/>
              <a:ln w="9525">
                <a:noFill/>
                <a:miter lim="800000"/>
                <a:headEnd/>
                <a:tailEnd/>
              </a:ln>
            </p:spPr>
          </p:pic>
          <p:sp>
            <p:nvSpPr>
              <p:cNvPr id="335021" name="Text Box 213"/>
              <p:cNvSpPr txBox="1">
                <a:spLocks noChangeArrowheads="1"/>
              </p:cNvSpPr>
              <p:nvPr/>
            </p:nvSpPr>
            <p:spPr bwMode="auto">
              <a:xfrm>
                <a:off x="7441159" y="1968434"/>
                <a:ext cx="550984" cy="77675"/>
              </a:xfrm>
              <a:prstGeom prst="rect">
                <a:avLst/>
              </a:prstGeom>
              <a:noFill/>
              <a:ln w="9525">
                <a:noFill/>
                <a:miter lim="800000"/>
                <a:headEnd/>
                <a:tailEnd/>
              </a:ln>
            </p:spPr>
            <p:txBody>
              <a:bodyPr vert="eaVert" anchor="ctr"/>
              <a:lstStyle/>
              <a:p>
                <a:pPr algn="ctr"/>
                <a:endParaRPr lang="en-US" sz="1600">
                  <a:solidFill>
                    <a:srgbClr val="FFFFFF"/>
                  </a:solidFill>
                  <a:latin typeface="Arial Narrow" pitchFamily="34" charset="0"/>
                </a:endParaRPr>
              </a:p>
            </p:txBody>
          </p:sp>
        </p:grpSp>
        <p:sp>
          <p:nvSpPr>
            <p:cNvPr id="5" name="Rectangle 56"/>
            <p:cNvSpPr/>
            <p:nvPr/>
          </p:nvSpPr>
          <p:spPr bwMode="auto">
            <a:xfrm>
              <a:off x="4687" y="1240"/>
              <a:ext cx="34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grpSp>
          <p:nvGrpSpPr>
            <p:cNvPr id="335017" name="Rectangle 56"/>
            <p:cNvGrpSpPr>
              <a:grpSpLocks/>
            </p:cNvGrpSpPr>
            <p:nvPr/>
          </p:nvGrpSpPr>
          <p:grpSpPr bwMode="auto">
            <a:xfrm rot="-5400000">
              <a:off x="4699" y="1299"/>
              <a:ext cx="145" cy="59"/>
              <a:chOff x="7424928" y="1950720"/>
              <a:chExt cx="579120" cy="109728"/>
            </a:xfrm>
          </p:grpSpPr>
          <p:pic>
            <p:nvPicPr>
              <p:cNvPr id="335018" name="Rectangle 56"/>
              <p:cNvPicPr>
                <a:picLocks noChangeArrowheads="1"/>
              </p:cNvPicPr>
              <p:nvPr/>
            </p:nvPicPr>
            <p:blipFill>
              <a:blip r:embed="rId10"/>
              <a:srcRect/>
              <a:stretch>
                <a:fillRect/>
              </a:stretch>
            </p:blipFill>
            <p:spPr bwMode="auto">
              <a:xfrm>
                <a:off x="7424928" y="1950720"/>
                <a:ext cx="579120" cy="109728"/>
              </a:xfrm>
              <a:prstGeom prst="rect">
                <a:avLst/>
              </a:prstGeom>
              <a:noFill/>
              <a:ln w="9525">
                <a:noFill/>
                <a:miter lim="800000"/>
                <a:headEnd/>
                <a:tailEnd/>
              </a:ln>
            </p:spPr>
          </p:pic>
          <p:sp>
            <p:nvSpPr>
              <p:cNvPr id="335019" name="Text Box 219"/>
              <p:cNvSpPr txBox="1">
                <a:spLocks noChangeArrowheads="1"/>
              </p:cNvSpPr>
              <p:nvPr/>
            </p:nvSpPr>
            <p:spPr bwMode="auto">
              <a:xfrm>
                <a:off x="7441159" y="1968434"/>
                <a:ext cx="550984" cy="77675"/>
              </a:xfrm>
              <a:prstGeom prst="rect">
                <a:avLst/>
              </a:prstGeom>
              <a:noFill/>
              <a:ln w="9525">
                <a:noFill/>
                <a:miter lim="800000"/>
                <a:headEnd/>
                <a:tailEnd/>
              </a:ln>
            </p:spPr>
            <p:txBody>
              <a:bodyPr vert="eaVert" anchor="ctr"/>
              <a:lstStyle/>
              <a:p>
                <a:pPr algn="ctr"/>
                <a:endParaRPr lang="en-US" sz="1600">
                  <a:solidFill>
                    <a:srgbClr val="FFFFFF"/>
                  </a:solidFill>
                  <a:latin typeface="Arial Narrow" pitchFamily="34" charset="0"/>
                </a:endParaRPr>
              </a:p>
            </p:txBody>
          </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5"/>
          <p:cNvSpPr>
            <a:spLocks noGrp="1" noChangeArrowheads="1"/>
          </p:cNvSpPr>
          <p:nvPr>
            <p:ph type="subTitle" idx="4294967295"/>
          </p:nvPr>
        </p:nvSpPr>
        <p:spPr>
          <a:xfrm>
            <a:off x="-114300" y="1692275"/>
            <a:ext cx="9572625" cy="4791075"/>
          </a:xfrm>
        </p:spPr>
        <p:txBody>
          <a:bodyPr/>
          <a:lstStyle/>
          <a:p>
            <a:pPr marL="838200" lvl="1" indent="-381000">
              <a:lnSpc>
                <a:spcPct val="90000"/>
              </a:lnSpc>
              <a:buFont typeface="Wingdings" pitchFamily="2" charset="2"/>
              <a:buNone/>
            </a:pPr>
            <a:r>
              <a:rPr lang="en-US" sz="1800" smtClean="0">
                <a:cs typeface="Arial" charset="0"/>
              </a:rPr>
              <a:t>1.	Reduction die size and power – doubling transistor count                               	- </a:t>
            </a:r>
            <a:r>
              <a:rPr lang="en-US" sz="1800" b="1" smtClean="0">
                <a:solidFill>
                  <a:srgbClr val="0000FF"/>
                </a:solidFill>
                <a:cs typeface="Arial" charset="0"/>
              </a:rPr>
              <a:t>Extending Moore’s law</a:t>
            </a:r>
          </a:p>
          <a:p>
            <a:pPr marL="838200" lvl="1" indent="-381000">
              <a:lnSpc>
                <a:spcPct val="90000"/>
              </a:lnSpc>
              <a:buFont typeface="Wingdings" pitchFamily="2" charset="2"/>
              <a:buNone/>
            </a:pPr>
            <a:r>
              <a:rPr lang="en-US" sz="1800" b="1" smtClean="0">
                <a:solidFill>
                  <a:srgbClr val="0000FF"/>
                </a:solidFill>
                <a:cs typeface="Arial" charset="0"/>
              </a:rPr>
              <a:t> </a:t>
            </a:r>
            <a:r>
              <a:rPr lang="en-US" sz="1800" b="1" smtClean="0">
                <a:solidFill>
                  <a:srgbClr val="008000"/>
                </a:solidFill>
                <a:cs typeface="Arial" charset="0"/>
              </a:rPr>
              <a:t>Monolithic 3D is far more than just an alternative to 0.7x scaling !!!</a:t>
            </a:r>
          </a:p>
          <a:p>
            <a:pPr marL="838200" lvl="1" indent="-381000">
              <a:lnSpc>
                <a:spcPct val="90000"/>
              </a:lnSpc>
              <a:buFont typeface="Wingdings" pitchFamily="2" charset="2"/>
              <a:buNone/>
            </a:pPr>
            <a:r>
              <a:rPr lang="en-US" sz="1800" smtClean="0">
                <a:cs typeface="Arial" charset="0"/>
              </a:rPr>
              <a:t>2. 	Significant advantages from using the same fab, design tools</a:t>
            </a:r>
          </a:p>
          <a:p>
            <a:pPr marL="838200" lvl="1" indent="-381000">
              <a:lnSpc>
                <a:spcPct val="90000"/>
              </a:lnSpc>
              <a:buFont typeface="Wingdings" pitchFamily="2" charset="2"/>
              <a:buNone/>
            </a:pPr>
            <a:r>
              <a:rPr lang="en-US" sz="1800" smtClean="0">
                <a:cs typeface="Arial" charset="0"/>
              </a:rPr>
              <a:t>3.  	Heterogeneous Integration</a:t>
            </a:r>
          </a:p>
          <a:p>
            <a:pPr marL="838200" lvl="1" indent="-381000">
              <a:lnSpc>
                <a:spcPct val="90000"/>
              </a:lnSpc>
              <a:buFont typeface="Wingdings" pitchFamily="2" charset="2"/>
              <a:buNone/>
            </a:pPr>
            <a:r>
              <a:rPr lang="en-US" sz="1800" smtClean="0">
                <a:cs typeface="Arial" charset="0"/>
              </a:rPr>
              <a:t>4. 	Multiple layers Processed Simultaneously -  Huge cost reduction (Nx) </a:t>
            </a:r>
          </a:p>
          <a:p>
            <a:pPr marL="838200" lvl="1" indent="-381000">
              <a:lnSpc>
                <a:spcPct val="90000"/>
              </a:lnSpc>
              <a:buFont typeface="Wingdings" pitchFamily="2" charset="2"/>
              <a:buAutoNum type="arabicPeriod" startAt="5"/>
            </a:pPr>
            <a:r>
              <a:rPr lang="en-US" sz="1800" smtClean="0">
                <a:cs typeface="Arial" charset="0"/>
              </a:rPr>
              <a:t>Logic redundancy =&gt; 100x integration made possible</a:t>
            </a:r>
          </a:p>
          <a:p>
            <a:pPr marL="838200" lvl="1" indent="-381000">
              <a:lnSpc>
                <a:spcPct val="90000"/>
              </a:lnSpc>
              <a:buFont typeface="Wingdings" pitchFamily="2" charset="2"/>
              <a:buAutoNum type="arabicPeriod" startAt="5"/>
            </a:pPr>
            <a:r>
              <a:rPr lang="en-US" sz="1800" smtClean="0">
                <a:cs typeface="Arial" charset="0"/>
              </a:rPr>
              <a:t>3D FPGA prototype, 2D volume</a:t>
            </a:r>
          </a:p>
          <a:p>
            <a:pPr marL="838200" lvl="1" indent="-381000">
              <a:lnSpc>
                <a:spcPct val="90000"/>
              </a:lnSpc>
              <a:buFont typeface="Wingdings" pitchFamily="2" charset="2"/>
              <a:buNone/>
            </a:pPr>
            <a:r>
              <a:rPr lang="en-US" sz="1800" smtClean="0">
                <a:cs typeface="Arial" charset="0"/>
              </a:rPr>
              <a:t>7. 	Enables Modular Design</a:t>
            </a:r>
          </a:p>
          <a:p>
            <a:pPr marL="838200" lvl="1" indent="-381000">
              <a:lnSpc>
                <a:spcPct val="90000"/>
              </a:lnSpc>
              <a:buFont typeface="Wingdings" pitchFamily="2" charset="2"/>
              <a:buNone/>
            </a:pPr>
            <a:r>
              <a:rPr lang="en-US" sz="1800" smtClean="0">
                <a:cs typeface="Arial" charset="0"/>
              </a:rPr>
              <a:t>8.	Naturally upper layers are SOI</a:t>
            </a:r>
          </a:p>
          <a:p>
            <a:pPr marL="838200" lvl="1" indent="-381000">
              <a:lnSpc>
                <a:spcPct val="90000"/>
              </a:lnSpc>
              <a:buFont typeface="Wingdings" pitchFamily="2" charset="2"/>
              <a:buNone/>
            </a:pPr>
            <a:r>
              <a:rPr lang="en-US" sz="1800" smtClean="0">
                <a:cs typeface="Arial" charset="0"/>
              </a:rPr>
              <a:t>9.	Local Interconnect above and below transistor layer</a:t>
            </a:r>
          </a:p>
          <a:p>
            <a:pPr marL="838200" lvl="1" indent="-381000">
              <a:lnSpc>
                <a:spcPct val="90000"/>
              </a:lnSpc>
              <a:buFont typeface="Wingdings" pitchFamily="2" charset="2"/>
              <a:buNone/>
            </a:pPr>
            <a:r>
              <a:rPr lang="en-US" sz="1800" smtClean="0">
                <a:cs typeface="Arial" charset="0"/>
              </a:rPr>
              <a:t>10.	Re-Buffering global interconnect by upper strata</a:t>
            </a:r>
          </a:p>
          <a:p>
            <a:pPr marL="838200" lvl="1" indent="-381000">
              <a:lnSpc>
                <a:spcPct val="90000"/>
              </a:lnSpc>
              <a:buFont typeface="Wingdings" pitchFamily="2" charset="2"/>
              <a:buNone/>
            </a:pPr>
            <a:r>
              <a:rPr lang="en-US" sz="1800" smtClean="0">
                <a:cs typeface="Arial" charset="0"/>
              </a:rPr>
              <a:t>11.	Others </a:t>
            </a:r>
          </a:p>
          <a:p>
            <a:pPr marL="838200" lvl="1" indent="-381000">
              <a:lnSpc>
                <a:spcPct val="90000"/>
              </a:lnSpc>
              <a:buFont typeface="Wingdings" pitchFamily="2" charset="2"/>
              <a:buNone/>
            </a:pPr>
            <a:r>
              <a:rPr lang="en-US" sz="1800" smtClean="0">
                <a:cs typeface="Arial" charset="0"/>
              </a:rPr>
              <a:t>	  </a:t>
            </a:r>
            <a:r>
              <a:rPr lang="en-US" sz="1600" smtClean="0">
                <a:cs typeface="Arial" charset="0"/>
              </a:rPr>
              <a:t>A. Image sensor with pixel electronics</a:t>
            </a:r>
          </a:p>
          <a:p>
            <a:pPr marL="838200" lvl="1" indent="-381000">
              <a:lnSpc>
                <a:spcPct val="90000"/>
              </a:lnSpc>
              <a:buFont typeface="Wingdings" pitchFamily="2" charset="2"/>
              <a:buNone/>
            </a:pPr>
            <a:r>
              <a:rPr lang="en-US" sz="1600" smtClean="0">
                <a:cs typeface="Arial" charset="0"/>
              </a:rPr>
              <a:t>	  B. Micro-display</a:t>
            </a:r>
          </a:p>
          <a:p>
            <a:pPr marL="838200" lvl="1" indent="-381000">
              <a:lnSpc>
                <a:spcPct val="90000"/>
              </a:lnSpc>
            </a:pPr>
            <a:endParaRPr lang="en-US" sz="1400" smtClean="0">
              <a:cs typeface="Arial" charset="0"/>
            </a:endParaRPr>
          </a:p>
        </p:txBody>
      </p:sp>
      <p:sp>
        <p:nvSpPr>
          <p:cNvPr id="56323" name="Text Box 4"/>
          <p:cNvSpPr txBox="1">
            <a:spLocks noChangeArrowheads="1"/>
          </p:cNvSpPr>
          <p:nvPr/>
        </p:nvSpPr>
        <p:spPr bwMode="auto">
          <a:xfrm>
            <a:off x="393700" y="511175"/>
            <a:ext cx="8329613" cy="708025"/>
          </a:xfrm>
          <a:prstGeom prst="rect">
            <a:avLst/>
          </a:prstGeom>
          <a:noFill/>
          <a:ln w="9525">
            <a:noFill/>
            <a:miter lim="800000"/>
            <a:headEnd/>
            <a:tailEnd/>
          </a:ln>
        </p:spPr>
        <p:txBody>
          <a:bodyPr>
            <a:spAutoFit/>
          </a:bodyPr>
          <a:lstStyle/>
          <a:p>
            <a:pPr algn="ctr">
              <a:defRPr/>
            </a:pPr>
            <a:r>
              <a:rPr lang="en-US" sz="4000" dirty="0">
                <a:solidFill>
                  <a:srgbClr val="0073AE"/>
                </a:solidFill>
                <a:latin typeface="+mj-lt"/>
              </a:rPr>
              <a:t>The Monolithic 3D </a:t>
            </a:r>
            <a:r>
              <a:rPr lang="en-US" sz="4000" b="1" dirty="0">
                <a:solidFill>
                  <a:srgbClr val="0073AE"/>
                </a:solidFill>
                <a:latin typeface="+mj-lt"/>
              </a:rPr>
              <a:t>Advantage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2"/>
          <p:cNvSpPr>
            <a:spLocks noGrp="1" noChangeArrowheads="1"/>
          </p:cNvSpPr>
          <p:nvPr>
            <p:ph type="title" idx="4294967295"/>
          </p:nvPr>
        </p:nvSpPr>
        <p:spPr/>
        <p:txBody>
          <a:bodyPr/>
          <a:lstStyle/>
          <a:p>
            <a:pPr algn="l"/>
            <a:r>
              <a:rPr lang="en-US" smtClean="0"/>
              <a:t>Summary</a:t>
            </a:r>
          </a:p>
        </p:txBody>
      </p:sp>
      <p:sp>
        <p:nvSpPr>
          <p:cNvPr id="343042" name="Rectangle 3"/>
          <p:cNvSpPr>
            <a:spLocks noGrp="1" noChangeArrowheads="1"/>
          </p:cNvSpPr>
          <p:nvPr>
            <p:ph type="body" idx="4294967295"/>
          </p:nvPr>
        </p:nvSpPr>
        <p:spPr>
          <a:xfrm>
            <a:off x="55563" y="1555750"/>
            <a:ext cx="9088437" cy="4678363"/>
          </a:xfrm>
        </p:spPr>
        <p:txBody>
          <a:bodyPr/>
          <a:lstStyle/>
          <a:p>
            <a:pPr>
              <a:lnSpc>
                <a:spcPct val="120000"/>
              </a:lnSpc>
            </a:pPr>
            <a:r>
              <a:rPr lang="en-US" sz="2800" dirty="0" smtClean="0"/>
              <a:t>We have reached an inflection point </a:t>
            </a:r>
          </a:p>
          <a:p>
            <a:pPr>
              <a:lnSpc>
                <a:spcPct val="120000"/>
              </a:lnSpc>
            </a:pPr>
            <a:r>
              <a:rPr lang="en-US" sz="2800" dirty="0" smtClean="0"/>
              <a:t>Multiple practical </a:t>
            </a:r>
            <a:r>
              <a:rPr lang="en-US" sz="2800" dirty="0" smtClean="0"/>
              <a:t>paths </a:t>
            </a:r>
            <a:r>
              <a:rPr lang="en-US" sz="2800" dirty="0" smtClean="0"/>
              <a:t>to monolithic 3D exist</a:t>
            </a:r>
          </a:p>
          <a:p>
            <a:pPr>
              <a:lnSpc>
                <a:spcPct val="120000"/>
              </a:lnSpc>
            </a:pPr>
            <a:r>
              <a:rPr lang="en-US" sz="2800" dirty="0" smtClean="0"/>
              <a:t>Heat removal of monolithic 3D could be designed in</a:t>
            </a:r>
          </a:p>
          <a:p>
            <a:pPr>
              <a:lnSpc>
                <a:spcPct val="150000"/>
              </a:lnSpc>
            </a:pPr>
            <a:r>
              <a:rPr lang="en-US" sz="2800" b="1" dirty="0" smtClean="0">
                <a:solidFill>
                  <a:srgbClr val="009900"/>
                </a:solidFill>
              </a:rPr>
              <a:t>Breaking News – The process </a:t>
            </a:r>
            <a:r>
              <a:rPr lang="en-US" sz="2800" b="1" dirty="0" smtClean="0">
                <a:solidFill>
                  <a:srgbClr val="009900"/>
                </a:solidFill>
              </a:rPr>
              <a:t>barriers </a:t>
            </a:r>
            <a:r>
              <a:rPr lang="en-US" sz="2800" b="1" dirty="0" smtClean="0">
                <a:solidFill>
                  <a:srgbClr val="009900"/>
                </a:solidFill>
              </a:rPr>
              <a:t>are now removed</a:t>
            </a:r>
          </a:p>
          <a:p>
            <a:pPr algn="ctr">
              <a:lnSpc>
                <a:spcPct val="150000"/>
              </a:lnSpc>
              <a:buFont typeface="Wingdings" pitchFamily="2" charset="2"/>
              <a:buNone/>
            </a:pPr>
            <a:r>
              <a:rPr lang="en-US" sz="2800" b="1" dirty="0" smtClean="0">
                <a:solidFill>
                  <a:srgbClr val="009900"/>
                </a:solidFill>
              </a:rPr>
              <a:t>=&gt; </a:t>
            </a:r>
            <a:r>
              <a:rPr lang="en-US" sz="3200" b="1" dirty="0" smtClean="0"/>
              <a:t>Monolithic 3D – The Most Effective Path for Future IC Scaling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180975" y="417513"/>
            <a:ext cx="8839200" cy="1143000"/>
          </a:xfrm>
        </p:spPr>
        <p:txBody>
          <a:bodyPr/>
          <a:lstStyle/>
          <a:p>
            <a:r>
              <a:rPr lang="en-US" sz="3200" b="1" dirty="0" smtClean="0">
                <a:latin typeface="Arial Narrow" pitchFamily="34" charset="0"/>
              </a:rPr>
              <a:t>The Current 2D-IC is Facing Escalating </a:t>
            </a:r>
            <a:r>
              <a:rPr lang="en-US" sz="3200" b="1" dirty="0" smtClean="0">
                <a:latin typeface="Arial Narrow" pitchFamily="34" charset="0"/>
              </a:rPr>
              <a:t>Challenges</a:t>
            </a:r>
            <a:endParaRPr lang="en-US" sz="3200" b="1" dirty="0" smtClean="0">
              <a:latin typeface="Arial Narrow" pitchFamily="34" charset="0"/>
            </a:endParaRPr>
          </a:p>
        </p:txBody>
      </p:sp>
      <p:sp>
        <p:nvSpPr>
          <p:cNvPr id="28674" name="Rectangle 3"/>
          <p:cNvSpPr>
            <a:spLocks noGrp="1" noChangeArrowheads="1"/>
          </p:cNvSpPr>
          <p:nvPr>
            <p:ph type="body" idx="4294967295"/>
          </p:nvPr>
        </p:nvSpPr>
        <p:spPr>
          <a:xfrm>
            <a:off x="538163" y="1685925"/>
            <a:ext cx="8229600" cy="4678363"/>
          </a:xfrm>
        </p:spPr>
        <p:txBody>
          <a:bodyPr/>
          <a:lstStyle/>
          <a:p>
            <a:pPr>
              <a:lnSpc>
                <a:spcPct val="80000"/>
              </a:lnSpc>
            </a:pPr>
            <a:r>
              <a:rPr lang="en-US" sz="2000" smtClean="0"/>
              <a:t>On-chip interconnect is</a:t>
            </a:r>
          </a:p>
          <a:p>
            <a:pPr lvl="1">
              <a:lnSpc>
                <a:spcPct val="80000"/>
              </a:lnSpc>
            </a:pPr>
            <a:r>
              <a:rPr lang="en-US" sz="1800" smtClean="0">
                <a:cs typeface="Arial" charset="0"/>
              </a:rPr>
              <a:t>Dominating device power consumption, performance and cost</a:t>
            </a:r>
          </a:p>
          <a:p>
            <a:pPr>
              <a:buFont typeface="Wingdings" pitchFamily="2" charset="2"/>
              <a:buNone/>
            </a:pPr>
            <a:r>
              <a:rPr lang="en-US" smtClean="0"/>
              <a:t>	</a:t>
            </a:r>
          </a:p>
        </p:txBody>
      </p:sp>
      <p:pic>
        <p:nvPicPr>
          <p:cNvPr id="28675" name="Picture 7"/>
          <p:cNvPicPr>
            <a:picLocks noChangeAspect="1" noChangeArrowheads="1"/>
          </p:cNvPicPr>
          <p:nvPr/>
        </p:nvPicPr>
        <p:blipFill>
          <a:blip r:embed="rId3"/>
          <a:srcRect/>
          <a:stretch>
            <a:fillRect/>
          </a:stretch>
        </p:blipFill>
        <p:spPr bwMode="auto">
          <a:xfrm>
            <a:off x="0" y="2219325"/>
            <a:ext cx="9144000" cy="4192588"/>
          </a:xfrm>
          <a:prstGeom prst="rect">
            <a:avLst/>
          </a:prstGeom>
          <a:noFill/>
          <a:ln w="9525">
            <a:noFill/>
            <a:miter lim="800000"/>
            <a:headEnd/>
            <a:tailEnd/>
          </a:ln>
        </p:spPr>
      </p:pic>
      <p:sp>
        <p:nvSpPr>
          <p:cNvPr id="28676" name="TextBox 1"/>
          <p:cNvSpPr txBox="1">
            <a:spLocks noChangeArrowheads="1"/>
          </p:cNvSpPr>
          <p:nvPr/>
        </p:nvSpPr>
        <p:spPr bwMode="auto">
          <a:xfrm>
            <a:off x="4727575" y="6411913"/>
            <a:ext cx="4416425" cy="400050"/>
          </a:xfrm>
          <a:prstGeom prst="rect">
            <a:avLst/>
          </a:prstGeom>
          <a:noFill/>
          <a:ln w="9525">
            <a:noFill/>
            <a:miter lim="800000"/>
            <a:headEnd/>
            <a:tailEnd/>
          </a:ln>
        </p:spPr>
        <p:txBody>
          <a:bodyPr wrap="none">
            <a:spAutoFit/>
          </a:bodyPr>
          <a:lstStyle/>
          <a:p>
            <a:r>
              <a:rPr lang="en-US" sz="2000" b="1"/>
              <a:t>B. Wu, A. Kumar, Applied Materials</a:t>
            </a:r>
          </a:p>
        </p:txBody>
      </p:sp>
    </p:spTree>
    <p:extLst>
      <p:ext uri="{BB962C8B-B14F-4D97-AF65-F5344CB8AC3E}">
        <p14:creationId xmlns:p14="http://schemas.microsoft.com/office/powerpoint/2010/main" val="287688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idx="4294967295"/>
          </p:nvPr>
        </p:nvSpPr>
        <p:spPr/>
        <p:txBody>
          <a:bodyPr/>
          <a:lstStyle/>
          <a:p>
            <a:r>
              <a:rPr lang="en-US" sz="3600" b="1" smtClean="0"/>
              <a:t>3D and EDA need to make up for Moore’s Law, says Qualcomm*</a:t>
            </a:r>
          </a:p>
        </p:txBody>
      </p:sp>
      <p:sp>
        <p:nvSpPr>
          <p:cNvPr id="373763" name="Rectangle 3"/>
          <p:cNvSpPr>
            <a:spLocks noGrp="1" noChangeArrowheads="1"/>
          </p:cNvSpPr>
          <p:nvPr>
            <p:ph type="body" idx="4294967295"/>
          </p:nvPr>
        </p:nvSpPr>
        <p:spPr>
          <a:xfrm>
            <a:off x="180975" y="1676400"/>
            <a:ext cx="8763000" cy="4640263"/>
          </a:xfrm>
        </p:spPr>
        <p:txBody>
          <a:bodyPr/>
          <a:lstStyle/>
          <a:p>
            <a:r>
              <a:rPr lang="en-US" altLang="ja-JP" sz="2000" smtClean="0">
                <a:ea typeface="MS PGothic" pitchFamily="34" charset="-128"/>
              </a:rPr>
              <a:t>“Qualcomm is looking to monolithic 3D and smart circuit architectures to make up for the loss of traditional 2D process scaling as wafer costs for advanced nodes continue to increase. .. Now, although we are still scaling down it’s not cost-economic anymore”</a:t>
            </a:r>
          </a:p>
          <a:p>
            <a:r>
              <a:rPr lang="en-US" sz="2000" smtClean="0"/>
              <a:t>“Interconnect RC is inching up as we go to deeper technology. That is a major problem because designs are becoming interconnect-dominated. Something has to be done about interconnect. What needs to be done is monolithic three-dimensional ICs.”</a:t>
            </a:r>
            <a:r>
              <a:rPr lang="en-US" altLang="ja-JP" sz="2000" smtClean="0">
                <a:ea typeface="MS PGothic" pitchFamily="34" charset="-128"/>
              </a:rPr>
              <a:t> </a:t>
            </a:r>
          </a:p>
          <a:p>
            <a:r>
              <a:rPr lang="en-US" sz="2000" smtClean="0"/>
              <a:t>“TSV...are not really solving the interconnect issue I’m talking about.</a:t>
            </a:r>
            <a:endParaRPr lang="en-US" altLang="ja-JP" sz="2000" smtClean="0">
              <a:ea typeface="MS PGothic" pitchFamily="34" charset="-128"/>
            </a:endParaRPr>
          </a:p>
          <a:p>
            <a:pPr>
              <a:buFont typeface="Wingdings" pitchFamily="2" charset="2"/>
              <a:buNone/>
            </a:pPr>
            <a:r>
              <a:rPr lang="en-US" altLang="ja-JP" sz="2000" smtClean="0">
                <a:ea typeface="MS PGothic" pitchFamily="34" charset="-128"/>
              </a:rPr>
              <a:t>	</a:t>
            </a:r>
            <a:r>
              <a:rPr lang="en-US" altLang="ja-JP" sz="2000" b="1" smtClean="0">
                <a:ea typeface="MS PGothic" pitchFamily="34" charset="-128"/>
              </a:rPr>
              <a:t>So we are looking at true monolithic 3D</a:t>
            </a:r>
            <a:r>
              <a:rPr lang="en-US" altLang="ja-JP" sz="2000" smtClean="0">
                <a:ea typeface="MS PGothic" pitchFamily="34" charset="-128"/>
              </a:rPr>
              <a:t>. You have normal vias between different stacks.” </a:t>
            </a:r>
          </a:p>
          <a:p>
            <a:pPr>
              <a:buFont typeface="Wingdings" pitchFamily="2" charset="2"/>
              <a:buNone/>
            </a:pPr>
            <a:r>
              <a:rPr lang="en-US" altLang="ja-JP" sz="2000" smtClean="0">
                <a:solidFill>
                  <a:srgbClr val="0000FF"/>
                </a:solidFill>
                <a:ea typeface="MS PGothic" pitchFamily="34" charset="-128"/>
              </a:rPr>
              <a:t>                                                                      </a:t>
            </a:r>
          </a:p>
          <a:p>
            <a:pPr>
              <a:buFontTx/>
              <a:buNone/>
            </a:pPr>
            <a:r>
              <a:rPr lang="en-US" sz="2000" smtClean="0">
                <a:solidFill>
                  <a:srgbClr val="0000FF"/>
                </a:solidFill>
              </a:rPr>
              <a:t>		* </a:t>
            </a:r>
            <a:r>
              <a:rPr lang="en-US" altLang="ja-JP" sz="2000" smtClean="0">
                <a:solidFill>
                  <a:srgbClr val="0000FF"/>
                </a:solidFill>
                <a:ea typeface="MS PGothic" pitchFamily="34" charset="-128"/>
              </a:rPr>
              <a:t> Karim Arabi Qualcomm VP of engineering,</a:t>
            </a:r>
            <a:r>
              <a:rPr lang="en-US" altLang="ja-JP" sz="2000" smtClean="0">
                <a:ea typeface="MS PGothic" pitchFamily="34" charset="-128"/>
              </a:rPr>
              <a:t> </a:t>
            </a:r>
            <a:r>
              <a:rPr lang="en-US" sz="2000" smtClean="0">
                <a:solidFill>
                  <a:srgbClr val="0000FF"/>
                </a:solidFill>
              </a:rPr>
              <a:t>DAC 2014 Key Note </a:t>
            </a:r>
          </a:p>
          <a:p>
            <a:pPr>
              <a:buFontTx/>
              <a:buNone/>
            </a:pPr>
            <a:r>
              <a:rPr lang="en-US" sz="1400" smtClean="0">
                <a:solidFill>
                  <a:srgbClr val="0000FF"/>
                </a:solidFill>
              </a:rPr>
              <a:t>		&lt;http://www.techdesignforums.com/blog/2014/06/05/karim-arabi-monolithic-3dic-dac-2014/&gt;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l"/>
            <a:r>
              <a:rPr lang="en-US" sz="3200" b="1" smtClean="0">
                <a:solidFill>
                  <a:srgbClr val="00B0F0"/>
                </a:solidFill>
              </a:rPr>
              <a:t>Monolithic</a:t>
            </a:r>
            <a:r>
              <a:rPr lang="en-US" sz="3200" b="1" smtClean="0"/>
              <a:t> 3D Qualcomm SoCs by 2016*</a:t>
            </a:r>
            <a:br>
              <a:rPr lang="en-US" sz="3200" b="1" smtClean="0"/>
            </a:br>
            <a:r>
              <a:rPr lang="en-US" sz="1800" b="1" smtClean="0"/>
              <a:t>*EE Times 3/31/2015 </a:t>
            </a:r>
            <a:r>
              <a:rPr lang="en-US" sz="1000" b="1" smtClean="0"/>
              <a:t>&lt;http://www.eetimes.com/document.asp?doc_id=1326174&amp;piddl_msgid=338050#msg_338050&gt;</a:t>
            </a:r>
            <a:endParaRPr lang="en-US" sz="1100" smtClean="0"/>
          </a:p>
        </p:txBody>
      </p:sp>
      <p:sp>
        <p:nvSpPr>
          <p:cNvPr id="25602" name="Content Placeholder 2"/>
          <p:cNvSpPr>
            <a:spLocks noGrp="1"/>
          </p:cNvSpPr>
          <p:nvPr>
            <p:ph idx="1"/>
          </p:nvPr>
        </p:nvSpPr>
        <p:spPr>
          <a:xfrm>
            <a:off x="0" y="1628775"/>
            <a:ext cx="9029700" cy="4887913"/>
          </a:xfrm>
        </p:spPr>
        <p:txBody>
          <a:bodyPr/>
          <a:lstStyle/>
          <a:p>
            <a:r>
              <a:rPr lang="en-US" sz="1800" smtClean="0"/>
              <a:t>“3DV, enables die size to be shrunk in half, while simultaneously increasing yields,“</a:t>
            </a:r>
          </a:p>
          <a:p>
            <a:r>
              <a:rPr lang="en-US" sz="1800" smtClean="0"/>
              <a:t>Qualcomm's motivation, according to Arabi, is market share in the 8 billion smartphones that he predicts will be produced from 2014 to 2018 </a:t>
            </a:r>
          </a:p>
        </p:txBody>
      </p:sp>
      <p:sp>
        <p:nvSpPr>
          <p:cNvPr id="5" name="Slide Number Placeholder 4"/>
          <p:cNvSpPr>
            <a:spLocks noGrp="1"/>
          </p:cNvSpPr>
          <p:nvPr>
            <p:ph type="sldNum" sz="quarter" idx="11"/>
          </p:nvPr>
        </p:nvSpPr>
        <p:spPr/>
        <p:txBody>
          <a:bodyPr/>
          <a:lstStyle/>
          <a:p>
            <a:pPr>
              <a:defRPr/>
            </a:pPr>
            <a:fld id="{B0729202-461B-49F4-BE35-4DF918C903BA}" type="slidenum">
              <a:rPr lang="en-US" smtClean="0"/>
              <a:pPr>
                <a:defRPr/>
              </a:pPr>
              <a:t>6</a:t>
            </a:fld>
            <a:endParaRPr lang="en-US"/>
          </a:p>
        </p:txBody>
      </p:sp>
      <p:pic>
        <p:nvPicPr>
          <p:cNvPr id="25605" name="Picture 5" descr="In the fabrication process of front-to-back (F2B) 3DVs (a) the bottom tier is created the same way as 2D-ICs. (b,c,d) To add another layer, first a thin layer of silicon is deposited on top of the bottom tier. (e) This front-end-of-line (FEOL) process of the top tier permits the addition of normal vertical vias and top-tier contacts.  (f) Finally back-end-of-line (BEOL) processing creates the top-tier. &#10;(Source:Qualcomm) ">
            <a:hlinkClick r:id="rId3"/>
          </p:cNvPr>
          <p:cNvPicPr>
            <a:picLocks noChangeAspect="1" noChangeArrowheads="1"/>
          </p:cNvPicPr>
          <p:nvPr/>
        </p:nvPicPr>
        <p:blipFill>
          <a:blip r:embed="rId4"/>
          <a:srcRect/>
          <a:stretch>
            <a:fillRect/>
          </a:stretch>
        </p:blipFill>
        <p:spPr bwMode="auto">
          <a:xfrm>
            <a:off x="447675" y="2638425"/>
            <a:ext cx="8201025" cy="2773363"/>
          </a:xfrm>
          <a:prstGeom prst="rect">
            <a:avLst/>
          </a:prstGeom>
          <a:noFill/>
          <a:ln w="9525">
            <a:noFill/>
            <a:miter lim="800000"/>
            <a:headEnd/>
            <a:tailEnd/>
          </a:ln>
        </p:spPr>
      </p:pic>
      <p:sp>
        <p:nvSpPr>
          <p:cNvPr id="25606" name="Rectangle 7"/>
          <p:cNvSpPr>
            <a:spLocks noChangeArrowheads="1"/>
          </p:cNvSpPr>
          <p:nvPr/>
        </p:nvSpPr>
        <p:spPr bwMode="auto">
          <a:xfrm>
            <a:off x="290513" y="5411788"/>
            <a:ext cx="8515350" cy="954087"/>
          </a:xfrm>
          <a:prstGeom prst="rect">
            <a:avLst/>
          </a:prstGeom>
          <a:noFill/>
          <a:ln w="9525">
            <a:noFill/>
            <a:miter lim="800000"/>
            <a:headEnd/>
            <a:tailEnd/>
          </a:ln>
        </p:spPr>
        <p:txBody>
          <a:bodyPr>
            <a:spAutoFit/>
          </a:bodyPr>
          <a:lstStyle/>
          <a:p>
            <a:r>
              <a:rPr lang="en-US" sz="1400"/>
              <a:t>In the fabrication process of front-to-back (F2B) 3DVs (a) the bottom tier is created the same way as 2D-ICs. (b,c,d) To add another layer, first a thin layer of silicon is deposited on top of the bottom tier. (e) This front-end-of-line (FEOL) process of the top tier permits the addition of normal vertical vias and top-tier contacts. (f) Finally back-end-of-line (BEOL) processing creates the top-tier. (Source:Qualcomm)</a:t>
            </a:r>
          </a:p>
        </p:txBody>
      </p:sp>
    </p:spTree>
    <p:extLst>
      <p:ext uri="{BB962C8B-B14F-4D97-AF65-F5344CB8AC3E}">
        <p14:creationId xmlns:p14="http://schemas.microsoft.com/office/powerpoint/2010/main" val="212308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Intel-ISSCC2015 limit at 2020"/>
          <p:cNvPicPr>
            <a:picLocks noGrp="1" noChangeAspect="1" noChangeArrowheads="1"/>
          </p:cNvPicPr>
          <p:nvPr>
            <p:ph/>
          </p:nvPr>
        </p:nvPicPr>
        <p:blipFill>
          <a:blip r:embed="rId3"/>
          <a:srcRect/>
          <a:stretch>
            <a:fillRect/>
          </a:stretch>
        </p:blipFill>
        <p:spPr>
          <a:xfrm>
            <a:off x="0" y="1577975"/>
            <a:ext cx="9144000" cy="5341938"/>
          </a:xfrm>
        </p:spPr>
      </p:pic>
      <p:sp>
        <p:nvSpPr>
          <p:cNvPr id="40962" name="Rectangle 6"/>
          <p:cNvSpPr>
            <a:spLocks noChangeArrowheads="1"/>
          </p:cNvSpPr>
          <p:nvPr/>
        </p:nvSpPr>
        <p:spPr bwMode="auto">
          <a:xfrm>
            <a:off x="381000" y="384175"/>
            <a:ext cx="8601075" cy="884238"/>
          </a:xfrm>
          <a:prstGeom prst="rect">
            <a:avLst/>
          </a:prstGeom>
          <a:noFill/>
          <a:ln w="9525">
            <a:noFill/>
            <a:miter lim="800000"/>
            <a:headEnd/>
            <a:tailEnd/>
          </a:ln>
        </p:spPr>
        <p:txBody>
          <a:bodyPr>
            <a:spAutoFit/>
          </a:bodyPr>
          <a:lstStyle/>
          <a:p>
            <a:r>
              <a:rPr lang="en-US" sz="2800">
                <a:solidFill>
                  <a:srgbClr val="0073AE"/>
                </a:solidFill>
              </a:rPr>
              <a:t>Even Intel Agrees – 7nm is the Limit for Silicon</a:t>
            </a:r>
            <a:br>
              <a:rPr lang="en-US" sz="2800">
                <a:solidFill>
                  <a:srgbClr val="0073AE"/>
                </a:solidFill>
              </a:rPr>
            </a:br>
            <a:r>
              <a:rPr lang="en-US" sz="2400">
                <a:solidFill>
                  <a:srgbClr val="0073AE"/>
                </a:solidFill>
              </a:rPr>
              <a:t>ISSCC 2015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Intel 4 3D at ISSCC 2015 Slide 7 - Scaling"/>
          <p:cNvPicPr>
            <a:picLocks noGrp="1" noChangeAspect="1" noChangeArrowheads="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5"/>
          <p:cNvPicPr>
            <a:picLocks noChangeAspect="1" noChangeArrowheads="1"/>
          </p:cNvPicPr>
          <p:nvPr/>
        </p:nvPicPr>
        <p:blipFill>
          <a:blip r:embed="rId3"/>
          <a:srcRect/>
          <a:stretch>
            <a:fillRect/>
          </a:stretch>
        </p:blipFill>
        <p:spPr bwMode="auto">
          <a:xfrm>
            <a:off x="0" y="0"/>
            <a:ext cx="9144000" cy="3502025"/>
          </a:xfrm>
          <a:prstGeom prst="rect">
            <a:avLst/>
          </a:prstGeom>
          <a:noFill/>
          <a:ln w="9525">
            <a:noFill/>
            <a:miter lim="800000"/>
            <a:headEnd/>
            <a:tailEnd/>
          </a:ln>
        </p:spPr>
      </p:pic>
      <p:pic>
        <p:nvPicPr>
          <p:cNvPr id="144386" name="Picture 6"/>
          <p:cNvPicPr>
            <a:picLocks noChangeAspect="1" noChangeArrowheads="1"/>
          </p:cNvPicPr>
          <p:nvPr/>
        </p:nvPicPr>
        <p:blipFill>
          <a:blip r:embed="rId4"/>
          <a:srcRect/>
          <a:stretch>
            <a:fillRect/>
          </a:stretch>
        </p:blipFill>
        <p:spPr bwMode="auto">
          <a:xfrm>
            <a:off x="0" y="3498850"/>
            <a:ext cx="9144000"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Helvetic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69750</TotalTime>
  <Words>1415</Words>
  <Application>Microsoft Office PowerPoint</Application>
  <PresentationFormat>On-screen Show (4:3)</PresentationFormat>
  <Paragraphs>268</Paragraphs>
  <Slides>37</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MS PGothic</vt:lpstr>
      <vt:lpstr>SimSun</vt:lpstr>
      <vt:lpstr>Arial</vt:lpstr>
      <vt:lpstr>Arial Narrow</vt:lpstr>
      <vt:lpstr>Gill Sans</vt:lpstr>
      <vt:lpstr>Helvetica</vt:lpstr>
      <vt:lpstr>Helvetica (Headings)</vt:lpstr>
      <vt:lpstr>Helvetica Light</vt:lpstr>
      <vt:lpstr>Helvetica-Light</vt:lpstr>
      <vt:lpstr>Helvetica-Oblique</vt:lpstr>
      <vt:lpstr>Symbol</vt:lpstr>
      <vt:lpstr>Wingdings</vt:lpstr>
      <vt:lpstr>Default Design</vt:lpstr>
      <vt:lpstr>Monolithic 3D –  The Most Effective Path for Future IC Scaling</vt:lpstr>
      <vt:lpstr>Agenda:</vt:lpstr>
      <vt:lpstr>Martin van den Brink -EVP &amp; CTO, ASML ISSCC 2013 &amp; SemiconWest 2013</vt:lpstr>
      <vt:lpstr>The Current 2D-IC is Facing Escalating Challenges</vt:lpstr>
      <vt:lpstr>3D and EDA need to make up for Moore’s Law, says Qualcomm*</vt:lpstr>
      <vt:lpstr>Monolithic 3D Qualcomm SoCs by 2016* *EE Times 3/31/2015 &lt;http://www.eetimes.com/document.asp?doc_id=1326174&amp;piddl_msgid=338050#msg_338050&gt;</vt:lpstr>
      <vt:lpstr>PowerPoint Presentation</vt:lpstr>
      <vt:lpstr>PowerPoint Presentation</vt:lpstr>
      <vt:lpstr>PowerPoint Presentation</vt:lpstr>
      <vt:lpstr>Conclusions:</vt:lpstr>
      <vt:lpstr>PowerPoint Presentation</vt:lpstr>
      <vt:lpstr>PowerPoint Presentation</vt:lpstr>
      <vt:lpstr>MonolithIC 3D – Innovative Flows</vt:lpstr>
      <vt:lpstr> ELTRAN® - Epitaxial Layer TRANsfer</vt:lpstr>
      <vt:lpstr>M3D Leveraging the ELTRAN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Precise Bonder – Multi-Strata M3D</vt:lpstr>
      <vt:lpstr>PowerPoint Presentation</vt:lpstr>
      <vt:lpstr>PowerPoint Presentation</vt:lpstr>
      <vt:lpstr>PowerPoint Presentation</vt:lpstr>
      <vt:lpstr>PowerPoint Presentation</vt:lpstr>
      <vt:lpstr>PowerPoint Presentation</vt:lpstr>
      <vt:lpstr>Monolithic 3D using ELTRAN &amp; Precise Bonder</vt:lpstr>
      <vt:lpstr>The Operational Thermal Challenge </vt:lpstr>
      <vt:lpstr>The Solution</vt:lpstr>
      <vt:lpstr>Cooling Three-Dimensional Integrated Circuits using  Power Delivery Networks (PDNs)</vt:lpstr>
      <vt:lpstr>Monolithic 3D Heat Removal Architecture (Achievable with Monolithic 3D vertical interconnect density)</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Z;D</dc:creator>
  <cp:lastModifiedBy>Zvi Or-Bach</cp:lastModifiedBy>
  <cp:revision>767</cp:revision>
  <dcterms:created xsi:type="dcterms:W3CDTF">2011-03-11T04:15:11Z</dcterms:created>
  <dcterms:modified xsi:type="dcterms:W3CDTF">2015-04-23T04:47:50Z</dcterms:modified>
</cp:coreProperties>
</file>