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433" r:id="rId2"/>
    <p:sldId id="761" r:id="rId3"/>
    <p:sldId id="789" r:id="rId4"/>
    <p:sldId id="790" r:id="rId5"/>
    <p:sldId id="644" r:id="rId6"/>
    <p:sldId id="677" r:id="rId7"/>
    <p:sldId id="306" r:id="rId8"/>
    <p:sldId id="815" r:id="rId9"/>
    <p:sldId id="678" r:id="rId10"/>
    <p:sldId id="408" r:id="rId11"/>
    <p:sldId id="569" r:id="rId12"/>
    <p:sldId id="791" r:id="rId13"/>
    <p:sldId id="792" r:id="rId14"/>
    <p:sldId id="824" r:id="rId15"/>
    <p:sldId id="652" r:id="rId16"/>
    <p:sldId id="816" r:id="rId17"/>
    <p:sldId id="764" r:id="rId18"/>
    <p:sldId id="765" r:id="rId19"/>
    <p:sldId id="737" r:id="rId20"/>
    <p:sldId id="441" r:id="rId21"/>
    <p:sldId id="823" r:id="rId22"/>
    <p:sldId id="489" r:id="rId23"/>
    <p:sldId id="814" r:id="rId24"/>
    <p:sldId id="763" r:id="rId25"/>
    <p:sldId id="811" r:id="rId26"/>
    <p:sldId id="793" r:id="rId27"/>
    <p:sldId id="768" r:id="rId28"/>
    <p:sldId id="432" r:id="rId29"/>
    <p:sldId id="810" r:id="rId30"/>
    <p:sldId id="797" r:id="rId31"/>
    <p:sldId id="798" r:id="rId32"/>
    <p:sldId id="799" r:id="rId33"/>
    <p:sldId id="800" r:id="rId34"/>
    <p:sldId id="796" r:id="rId35"/>
    <p:sldId id="803" r:id="rId36"/>
    <p:sldId id="804" r:id="rId37"/>
    <p:sldId id="805" r:id="rId38"/>
    <p:sldId id="806" r:id="rId39"/>
    <p:sldId id="807" r:id="rId40"/>
    <p:sldId id="808" r:id="rId41"/>
    <p:sldId id="809" r:id="rId42"/>
    <p:sldId id="769" r:id="rId43"/>
    <p:sldId id="550" r:id="rId44"/>
    <p:sldId id="766" r:id="rId45"/>
    <p:sldId id="767" r:id="rId46"/>
    <p:sldId id="794" r:id="rId47"/>
    <p:sldId id="681" r:id="rId48"/>
    <p:sldId id="565" r:id="rId49"/>
    <p:sldId id="813" r:id="rId50"/>
    <p:sldId id="817" r:id="rId51"/>
    <p:sldId id="818" r:id="rId52"/>
    <p:sldId id="819" r:id="rId53"/>
    <p:sldId id="801" r:id="rId54"/>
    <p:sldId id="802" r:id="rId55"/>
    <p:sldId id="820" r:id="rId56"/>
    <p:sldId id="821" r:id="rId57"/>
    <p:sldId id="822" r:id="rId58"/>
    <p:sldId id="717" r:id="rId59"/>
    <p:sldId id="373" r:id="rId60"/>
    <p:sldId id="770" r:id="rId61"/>
    <p:sldId id="771" r:id="rId62"/>
    <p:sldId id="772" r:id="rId63"/>
    <p:sldId id="774" r:id="rId64"/>
    <p:sldId id="776" r:id="rId65"/>
    <p:sldId id="779" r:id="rId66"/>
    <p:sldId id="782" r:id="rId6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CC33"/>
    <a:srgbClr val="996600"/>
    <a:srgbClr val="339966"/>
    <a:srgbClr val="990000"/>
    <a:srgbClr val="CCFFCC"/>
    <a:srgbClr val="339933"/>
    <a:srgbClr val="0000FF"/>
    <a:srgbClr val="0066FF"/>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54" autoAdjust="0"/>
    <p:restoredTop sz="94701" autoAdjust="0"/>
  </p:normalViewPr>
  <p:slideViewPr>
    <p:cSldViewPr snapToGrid="0">
      <p:cViewPr varScale="1">
        <p:scale>
          <a:sx n="110" d="100"/>
          <a:sy n="110" d="100"/>
        </p:scale>
        <p:origin x="-384" y="-90"/>
      </p:cViewPr>
      <p:guideLst>
        <p:guide orient="horz" pos="2160"/>
        <p:guide pos="2880"/>
      </p:guideLst>
    </p:cSldViewPr>
  </p:slideViewPr>
  <p:outlineViewPr>
    <p:cViewPr>
      <p:scale>
        <a:sx n="33" d="100"/>
        <a:sy n="33" d="100"/>
      </p:scale>
      <p:origin x="0" y="4650"/>
    </p:cViewPr>
  </p:outlineViewPr>
  <p:notesTextViewPr>
    <p:cViewPr>
      <p:scale>
        <a:sx n="100" d="100"/>
        <a:sy n="100" d="100"/>
      </p:scale>
      <p:origin x="0" y="0"/>
    </p:cViewPr>
  </p:notesTextViewPr>
  <p:sorterViewPr>
    <p:cViewPr>
      <p:scale>
        <a:sx n="200" d="100"/>
        <a:sy n="200" d="100"/>
      </p:scale>
      <p:origin x="0" y="57354"/>
    </p:cViewPr>
  </p:sorterViewPr>
  <p:notesViewPr>
    <p:cSldViewPr snapToGrid="0">
      <p:cViewPr varScale="1">
        <p:scale>
          <a:sx n="71" d="100"/>
          <a:sy n="71" d="100"/>
        </p:scale>
        <p:origin x="-2790" y="-9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F576F-634D-4714-BF17-735DAE881097}" type="doc">
      <dgm:prSet loTypeId="urn:microsoft.com/office/officeart/2009/layout/CircleArrowProcess" loCatId="cycle" qsTypeId="urn:microsoft.com/office/officeart/2005/8/quickstyle/simple1#2" qsCatId="simple" csTypeId="urn:microsoft.com/office/officeart/2005/8/colors/accent1_2#4" csCatId="accent1" phldr="1"/>
      <dgm:spPr/>
      <dgm:t>
        <a:bodyPr/>
        <a:lstStyle/>
        <a:p>
          <a:endParaRPr lang="en-US"/>
        </a:p>
      </dgm:t>
    </dgm:pt>
    <dgm:pt modelId="{2D629F32-2C80-460E-8CA4-B0890A439C3F}">
      <dgm:prSet phldrT="[Text]" custT="1"/>
      <dgm:spPr/>
      <dgm:t>
        <a:bodyPr/>
        <a:lstStyle/>
        <a:p>
          <a:r>
            <a:rPr lang="en-US" sz="1800" b="1" dirty="0" smtClean="0">
              <a:latin typeface="Arial Narrow" pitchFamily="34" charset="0"/>
            </a:rPr>
            <a:t>LOGIC</a:t>
          </a:r>
          <a:endParaRPr lang="en-US" sz="1000" b="1" dirty="0">
            <a:latin typeface="Arial Narrow" pitchFamily="34" charset="0"/>
          </a:endParaRPr>
        </a:p>
      </dgm:t>
    </dgm:pt>
    <dgm:pt modelId="{6D3567BD-8299-4662-BDFF-93CE05B29F7A}" type="parTrans" cxnId="{1FB38C0D-A6DD-4C15-9C21-8225A15CAAD6}">
      <dgm:prSet/>
      <dgm:spPr/>
      <dgm:t>
        <a:bodyPr/>
        <a:lstStyle/>
        <a:p>
          <a:endParaRPr lang="en-US"/>
        </a:p>
      </dgm:t>
    </dgm:pt>
    <dgm:pt modelId="{389C6C9A-232F-451E-9D44-F5D84106C1DD}" type="sibTrans" cxnId="{1FB38C0D-A6DD-4C15-9C21-8225A15CAAD6}">
      <dgm:prSet/>
      <dgm:spPr/>
      <dgm:t>
        <a:bodyPr/>
        <a:lstStyle/>
        <a:p>
          <a:endParaRPr lang="en-US"/>
        </a:p>
      </dgm:t>
    </dgm:pt>
    <dgm:pt modelId="{E9338A8D-E5FA-4B99-87D4-24FF0E9AAD5A}">
      <dgm:prSet phldrT="[Text]" custT="1"/>
      <dgm:spPr/>
      <dgm:t>
        <a:bodyPr/>
        <a:lstStyle/>
        <a:p>
          <a:r>
            <a:rPr lang="en-US" sz="1800" b="1" dirty="0" smtClean="0">
              <a:latin typeface="Arial Narrow" pitchFamily="34" charset="0"/>
            </a:rPr>
            <a:t>MEMORY</a:t>
          </a:r>
          <a:endParaRPr lang="en-US" sz="1800" b="1" dirty="0">
            <a:latin typeface="Arial Narrow" pitchFamily="34" charset="0"/>
          </a:endParaRPr>
        </a:p>
      </dgm:t>
    </dgm:pt>
    <dgm:pt modelId="{12E781A2-DFE2-408A-8918-C3A2E09F828C}" type="parTrans" cxnId="{BAD94CF1-4EC5-4A28-B25E-B8615AD042DE}">
      <dgm:prSet/>
      <dgm:spPr/>
      <dgm:t>
        <a:bodyPr/>
        <a:lstStyle/>
        <a:p>
          <a:endParaRPr lang="en-US"/>
        </a:p>
      </dgm:t>
    </dgm:pt>
    <dgm:pt modelId="{04CA5A72-94EE-44D2-84D1-C82BC7A04312}" type="sibTrans" cxnId="{BAD94CF1-4EC5-4A28-B25E-B8615AD042DE}">
      <dgm:prSet/>
      <dgm:spPr/>
      <dgm:t>
        <a:bodyPr/>
        <a:lstStyle/>
        <a:p>
          <a:endParaRPr lang="en-US"/>
        </a:p>
      </dgm:t>
    </dgm:pt>
    <dgm:pt modelId="{436703C1-88F5-4AC7-9256-001BE880BC5C}">
      <dgm:prSet phldrT="[Text]" custT="1"/>
      <dgm:spPr/>
      <dgm:t>
        <a:bodyPr/>
        <a:lstStyle/>
        <a:p>
          <a:r>
            <a:rPr lang="en-US" sz="1600" b="1" dirty="0" smtClean="0">
              <a:latin typeface="Arial Narrow" pitchFamily="34" charset="0"/>
            </a:rPr>
            <a:t>OPTO-ELECTRONICS</a:t>
          </a:r>
          <a:endParaRPr lang="en-US" sz="1600" b="1" dirty="0">
            <a:latin typeface="Arial Narrow" pitchFamily="34" charset="0"/>
          </a:endParaRPr>
        </a:p>
      </dgm:t>
    </dgm:pt>
    <dgm:pt modelId="{1E0339C6-D623-4F8B-B6F3-B1FA2D871F29}" type="parTrans" cxnId="{F0DEA926-859D-4BCA-ADD6-945F505531DA}">
      <dgm:prSet/>
      <dgm:spPr/>
      <dgm:t>
        <a:bodyPr/>
        <a:lstStyle/>
        <a:p>
          <a:endParaRPr lang="en-US"/>
        </a:p>
      </dgm:t>
    </dgm:pt>
    <dgm:pt modelId="{4B9F42F2-1CAF-4CCE-83C1-D2B7B12D0B3F}" type="sibTrans" cxnId="{F0DEA926-859D-4BCA-ADD6-945F505531DA}">
      <dgm:prSet/>
      <dgm:spPr/>
      <dgm:t>
        <a:bodyPr/>
        <a:lstStyle/>
        <a:p>
          <a:endParaRPr lang="en-US"/>
        </a:p>
      </dgm:t>
    </dgm:pt>
    <dgm:pt modelId="{7395172D-44B0-43D6-B1EC-BC26D220B373}" type="pres">
      <dgm:prSet presAssocID="{F8BF576F-634D-4714-BF17-735DAE881097}" presName="Name0" presStyleCnt="0">
        <dgm:presLayoutVars>
          <dgm:chMax val="7"/>
          <dgm:chPref val="7"/>
          <dgm:dir/>
          <dgm:animLvl val="lvl"/>
        </dgm:presLayoutVars>
      </dgm:prSet>
      <dgm:spPr/>
      <dgm:t>
        <a:bodyPr/>
        <a:lstStyle/>
        <a:p>
          <a:endParaRPr lang="en-US"/>
        </a:p>
      </dgm:t>
    </dgm:pt>
    <dgm:pt modelId="{6546898E-1600-49BA-98DA-740BB2BF8D51}" type="pres">
      <dgm:prSet presAssocID="{2D629F32-2C80-460E-8CA4-B0890A439C3F}" presName="Accent1" presStyleCnt="0"/>
      <dgm:spPr/>
    </dgm:pt>
    <dgm:pt modelId="{FAA28287-7A04-4BC1-AF66-ADF25E5D53CF}" type="pres">
      <dgm:prSet presAssocID="{2D629F32-2C80-460E-8CA4-B0890A439C3F}" presName="Accent" presStyleLbl="node1" presStyleIdx="0" presStyleCnt="3" custLinFactNeighborX="-13391" custLinFactNeighborY="-34533"/>
      <dgm:spPr/>
    </dgm:pt>
    <dgm:pt modelId="{15CD1474-ACD4-4B99-8E99-CF466D56B772}" type="pres">
      <dgm:prSet presAssocID="{2D629F32-2C80-460E-8CA4-B0890A439C3F}" presName="Parent1" presStyleLbl="revTx" presStyleIdx="0" presStyleCnt="3" custLinFactY="-34025" custLinFactNeighborX="-22990" custLinFactNeighborY="-100000">
        <dgm:presLayoutVars>
          <dgm:chMax val="1"/>
          <dgm:chPref val="1"/>
          <dgm:bulletEnabled val="1"/>
        </dgm:presLayoutVars>
      </dgm:prSet>
      <dgm:spPr/>
      <dgm:t>
        <a:bodyPr/>
        <a:lstStyle/>
        <a:p>
          <a:endParaRPr lang="en-US"/>
        </a:p>
      </dgm:t>
    </dgm:pt>
    <dgm:pt modelId="{40E1601A-BDFC-44EA-9A80-CE5A3CF438CF}" type="pres">
      <dgm:prSet presAssocID="{E9338A8D-E5FA-4B99-87D4-24FF0E9AAD5A}" presName="Accent2" presStyleCnt="0"/>
      <dgm:spPr/>
    </dgm:pt>
    <dgm:pt modelId="{5917A181-0A39-4ABF-9CCB-4E6DF6C93858}" type="pres">
      <dgm:prSet presAssocID="{E9338A8D-E5FA-4B99-87D4-24FF0E9AAD5A}" presName="Accent" presStyleLbl="node1" presStyleIdx="1" presStyleCnt="3" custAng="19022592" custLinFactNeighborX="21091" custLinFactNeighborY="11317"/>
      <dgm:spPr/>
    </dgm:pt>
    <dgm:pt modelId="{A518377A-090C-4F71-81C5-35E110D9661A}" type="pres">
      <dgm:prSet presAssocID="{E9338A8D-E5FA-4B99-87D4-24FF0E9AAD5A}" presName="Parent2" presStyleLbl="revTx" presStyleIdx="1" presStyleCnt="3" custLinFactNeighborX="35650" custLinFactNeighborY="29900">
        <dgm:presLayoutVars>
          <dgm:chMax val="1"/>
          <dgm:chPref val="1"/>
          <dgm:bulletEnabled val="1"/>
        </dgm:presLayoutVars>
      </dgm:prSet>
      <dgm:spPr/>
      <dgm:t>
        <a:bodyPr/>
        <a:lstStyle/>
        <a:p>
          <a:endParaRPr lang="en-US"/>
        </a:p>
      </dgm:t>
    </dgm:pt>
    <dgm:pt modelId="{F75477D6-C55E-4187-83A1-FBB3464C84C0}" type="pres">
      <dgm:prSet presAssocID="{436703C1-88F5-4AC7-9256-001BE880BC5C}" presName="Accent3" presStyleCnt="0"/>
      <dgm:spPr/>
    </dgm:pt>
    <dgm:pt modelId="{D61F1EB9-A061-46A7-986B-7316ABEEA020}" type="pres">
      <dgm:prSet presAssocID="{436703C1-88F5-4AC7-9256-001BE880BC5C}" presName="Accent" presStyleLbl="node1" presStyleIdx="2" presStyleCnt="3" custScaleX="104998" custScaleY="106158" custLinFactNeighborX="-14117" custLinFactNeighborY="50524"/>
      <dgm:spPr/>
    </dgm:pt>
    <dgm:pt modelId="{753DAE05-3535-4371-8862-C09B50D1BB8B}" type="pres">
      <dgm:prSet presAssocID="{436703C1-88F5-4AC7-9256-001BE880BC5C}" presName="Parent3" presStyleLbl="revTx" presStyleIdx="2" presStyleCnt="3" custScaleX="132795" custScaleY="115657" custLinFactY="56400" custLinFactNeighborX="-21850" custLinFactNeighborY="100000">
        <dgm:presLayoutVars>
          <dgm:chMax val="1"/>
          <dgm:chPref val="1"/>
          <dgm:bulletEnabled val="1"/>
        </dgm:presLayoutVars>
      </dgm:prSet>
      <dgm:spPr/>
      <dgm:t>
        <a:bodyPr/>
        <a:lstStyle/>
        <a:p>
          <a:endParaRPr lang="en-US"/>
        </a:p>
      </dgm:t>
    </dgm:pt>
  </dgm:ptLst>
  <dgm:cxnLst>
    <dgm:cxn modelId="{1FB38C0D-A6DD-4C15-9C21-8225A15CAAD6}" srcId="{F8BF576F-634D-4714-BF17-735DAE881097}" destId="{2D629F32-2C80-460E-8CA4-B0890A439C3F}" srcOrd="0" destOrd="0" parTransId="{6D3567BD-8299-4662-BDFF-93CE05B29F7A}" sibTransId="{389C6C9A-232F-451E-9D44-F5D84106C1DD}"/>
    <dgm:cxn modelId="{F0DEA926-859D-4BCA-ADD6-945F505531DA}" srcId="{F8BF576F-634D-4714-BF17-735DAE881097}" destId="{436703C1-88F5-4AC7-9256-001BE880BC5C}" srcOrd="2" destOrd="0" parTransId="{1E0339C6-D623-4F8B-B6F3-B1FA2D871F29}" sibTransId="{4B9F42F2-1CAF-4CCE-83C1-D2B7B12D0B3F}"/>
    <dgm:cxn modelId="{C2AB739C-8D88-4C5A-BB1D-24F4F8C56388}" type="presOf" srcId="{F8BF576F-634D-4714-BF17-735DAE881097}" destId="{7395172D-44B0-43D6-B1EC-BC26D220B373}" srcOrd="0" destOrd="0" presId="urn:microsoft.com/office/officeart/2009/layout/CircleArrowProcess"/>
    <dgm:cxn modelId="{6D8B389D-E8DD-4129-AD8C-21797CFA350B}" type="presOf" srcId="{436703C1-88F5-4AC7-9256-001BE880BC5C}" destId="{753DAE05-3535-4371-8862-C09B50D1BB8B}" srcOrd="0" destOrd="0" presId="urn:microsoft.com/office/officeart/2009/layout/CircleArrowProcess"/>
    <dgm:cxn modelId="{BAD94CF1-4EC5-4A28-B25E-B8615AD042DE}" srcId="{F8BF576F-634D-4714-BF17-735DAE881097}" destId="{E9338A8D-E5FA-4B99-87D4-24FF0E9AAD5A}" srcOrd="1" destOrd="0" parTransId="{12E781A2-DFE2-408A-8918-C3A2E09F828C}" sibTransId="{04CA5A72-94EE-44D2-84D1-C82BC7A04312}"/>
    <dgm:cxn modelId="{EB23918F-DF39-4B62-BE44-5C80BE4C0096}" type="presOf" srcId="{E9338A8D-E5FA-4B99-87D4-24FF0E9AAD5A}" destId="{A518377A-090C-4F71-81C5-35E110D9661A}" srcOrd="0" destOrd="0" presId="urn:microsoft.com/office/officeart/2009/layout/CircleArrowProcess"/>
    <dgm:cxn modelId="{26595B26-041F-4ABE-8739-D8BF04CA57D0}" type="presOf" srcId="{2D629F32-2C80-460E-8CA4-B0890A439C3F}" destId="{15CD1474-ACD4-4B99-8E99-CF466D56B772}" srcOrd="0" destOrd="0" presId="urn:microsoft.com/office/officeart/2009/layout/CircleArrowProcess"/>
    <dgm:cxn modelId="{0BC3BB4C-9965-42A4-92E3-7C5BF6D813BA}" type="presParOf" srcId="{7395172D-44B0-43D6-B1EC-BC26D220B373}" destId="{6546898E-1600-49BA-98DA-740BB2BF8D51}" srcOrd="0" destOrd="0" presId="urn:microsoft.com/office/officeart/2009/layout/CircleArrowProcess"/>
    <dgm:cxn modelId="{4F0FAEAE-6ABB-46D4-ACFA-99B0A0D2553F}" type="presParOf" srcId="{6546898E-1600-49BA-98DA-740BB2BF8D51}" destId="{FAA28287-7A04-4BC1-AF66-ADF25E5D53CF}" srcOrd="0" destOrd="0" presId="urn:microsoft.com/office/officeart/2009/layout/CircleArrowProcess"/>
    <dgm:cxn modelId="{F0305035-F7A5-446F-96EB-6EAF98B82A77}" type="presParOf" srcId="{7395172D-44B0-43D6-B1EC-BC26D220B373}" destId="{15CD1474-ACD4-4B99-8E99-CF466D56B772}" srcOrd="1" destOrd="0" presId="urn:microsoft.com/office/officeart/2009/layout/CircleArrowProcess"/>
    <dgm:cxn modelId="{E7398E97-7143-4974-9194-7B19E8C25BD3}" type="presParOf" srcId="{7395172D-44B0-43D6-B1EC-BC26D220B373}" destId="{40E1601A-BDFC-44EA-9A80-CE5A3CF438CF}" srcOrd="2" destOrd="0" presId="urn:microsoft.com/office/officeart/2009/layout/CircleArrowProcess"/>
    <dgm:cxn modelId="{06F6FE80-D672-4E4E-9C03-D15054DC77FE}" type="presParOf" srcId="{40E1601A-BDFC-44EA-9A80-CE5A3CF438CF}" destId="{5917A181-0A39-4ABF-9CCB-4E6DF6C93858}" srcOrd="0" destOrd="0" presId="urn:microsoft.com/office/officeart/2009/layout/CircleArrowProcess"/>
    <dgm:cxn modelId="{16542675-D9F0-41A0-9CEE-4AFE02C98981}" type="presParOf" srcId="{7395172D-44B0-43D6-B1EC-BC26D220B373}" destId="{A518377A-090C-4F71-81C5-35E110D9661A}" srcOrd="3" destOrd="0" presId="urn:microsoft.com/office/officeart/2009/layout/CircleArrowProcess"/>
    <dgm:cxn modelId="{D19DAE6E-FBBC-4684-A31D-D743A081FAFC}" type="presParOf" srcId="{7395172D-44B0-43D6-B1EC-BC26D220B373}" destId="{F75477D6-C55E-4187-83A1-FBB3464C84C0}" srcOrd="4" destOrd="0" presId="urn:microsoft.com/office/officeart/2009/layout/CircleArrowProcess"/>
    <dgm:cxn modelId="{B0EE47D4-1111-4A19-9BAD-B53DF7994812}" type="presParOf" srcId="{F75477D6-C55E-4187-83A1-FBB3464C84C0}" destId="{D61F1EB9-A061-46A7-986B-7316ABEEA020}" srcOrd="0" destOrd="0" presId="urn:microsoft.com/office/officeart/2009/layout/CircleArrowProcess"/>
    <dgm:cxn modelId="{B7E98DDA-5FF8-45E4-A6E9-D9FCA3DC124D}" type="presParOf" srcId="{7395172D-44B0-43D6-B1EC-BC26D220B373}" destId="{753DAE05-3535-4371-8862-C09B50D1BB8B}" srcOrd="5" destOrd="0" presId="urn:microsoft.com/office/officeart/2009/layout/CircleArrow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3" name="Date Placeholder 2"/>
          <p:cNvSpPr>
            <a:spLocks noGrp="1"/>
          </p:cNvSpPr>
          <p:nvPr>
            <p:ph type="dt" sz="quarter"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fld id="{FC341B7B-81FE-4D9F-8A70-17C1065981FE}" type="datetimeFigureOut">
              <a:rPr lang="en-US"/>
              <a:pPr>
                <a:defRPr/>
              </a:pPr>
              <a:t>5/28/2014</a:t>
            </a:fld>
            <a:endParaRPr lang="en-US"/>
          </a:p>
        </p:txBody>
      </p:sp>
      <p:sp>
        <p:nvSpPr>
          <p:cNvPr id="4" name="Footer Placeholder 3"/>
          <p:cNvSpPr>
            <a:spLocks noGrp="1"/>
          </p:cNvSpPr>
          <p:nvPr>
            <p:ph type="ftr" sz="quarter" idx="2"/>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5" name="Slide Number Placeholder 4"/>
          <p:cNvSpPr>
            <a:spLocks noGrp="1"/>
          </p:cNvSpPr>
          <p:nvPr>
            <p:ph type="sldNum" sz="quarter" idx="3"/>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1017B268-58BA-443D-9FF1-21B5BE961B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pPr>
              <a:defRPr/>
            </a:pPr>
            <a:endParaRPr lang="en-US"/>
          </a:p>
        </p:txBody>
      </p:sp>
      <p:sp>
        <p:nvSpPr>
          <p:cNvPr id="26627" name="Rectangle 3"/>
          <p:cNvSpPr>
            <a:spLocks noGrp="1" noChangeArrowheads="1"/>
          </p:cNvSpPr>
          <p:nvPr>
            <p:ph type="dt" idx="1"/>
          </p:nvPr>
        </p:nvSpPr>
        <p:spPr bwMode="auto">
          <a:xfrm>
            <a:off x="4022725"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09613" y="4459288"/>
            <a:ext cx="568325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pPr>
              <a:defRPr/>
            </a:pPr>
            <a:endParaRPr lang="en-US"/>
          </a:p>
        </p:txBody>
      </p:sp>
      <p:sp>
        <p:nvSpPr>
          <p:cNvPr id="26631" name="Rectangle 7"/>
          <p:cNvSpPr>
            <a:spLocks noGrp="1" noChangeArrowheads="1"/>
          </p:cNvSpPr>
          <p:nvPr>
            <p:ph type="sldNum" sz="quarter" idx="5"/>
          </p:nvPr>
        </p:nvSpPr>
        <p:spPr bwMode="auto">
          <a:xfrm>
            <a:off x="4022725" y="8916988"/>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pPr>
              <a:defRPr/>
            </a:pPr>
            <a:fld id="{0EBDF69E-3BC8-43FA-868B-7793185B3E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a:ln/>
        </p:spPr>
      </p:sp>
      <p:sp>
        <p:nvSpPr>
          <p:cNvPr id="149506"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49507"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A3B9E651-C1F1-436E-A7EE-8975CCC0465F}" type="slidenum">
              <a:rPr lang="en-US" sz="1200">
                <a:latin typeface="Calibri" pitchFamily="34" charset="0"/>
              </a:rPr>
              <a:pPr algn="r" defTabSz="942975"/>
              <a:t>20</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p:spPr>
        <p:txBody>
          <a:bodyPr/>
          <a:lstStyle/>
          <a:p>
            <a:endParaRPr lang="en-US" altLang="en-US" smtClean="0">
              <a:latin typeface="Arial" charset="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p:spPr>
        <p:txBody>
          <a:bodyPr/>
          <a:lstStyle/>
          <a:p>
            <a:endParaRPr lang="en-US" altLang="en-US"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Rot="1" noChangeAspect="1" noChangeArrowheads="1" noTextEdit="1"/>
          </p:cNvSpPr>
          <p:nvPr>
            <p:ph type="sldImg"/>
          </p:nvPr>
        </p:nvSpPr>
        <p:spPr>
          <a:ln/>
        </p:spPr>
      </p:sp>
      <p:sp>
        <p:nvSpPr>
          <p:cNvPr id="16384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Rot="1" noChangeAspect="1" noChangeArrowheads="1" noTextEdit="1"/>
          </p:cNvSpPr>
          <p:nvPr>
            <p:ph type="sldImg"/>
          </p:nvPr>
        </p:nvSpPr>
        <p:spPr>
          <a:ln/>
        </p:spPr>
      </p:sp>
      <p:sp>
        <p:nvSpPr>
          <p:cNvPr id="16589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Rot="1" noChangeAspect="1" noChangeArrowheads="1" noTextEdit="1"/>
          </p:cNvSpPr>
          <p:nvPr>
            <p:ph type="sldImg"/>
          </p:nvPr>
        </p:nvSpPr>
        <p:spPr>
          <a:ln/>
        </p:spPr>
      </p:sp>
      <p:sp>
        <p:nvSpPr>
          <p:cNvPr id="16793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59631A33-10A0-403A-848E-F856B3BE8DA5}" type="slidenum">
              <a:rPr lang="en-US" sz="1200"/>
              <a:pPr algn="r" defTabSz="942975"/>
              <a:t>30</a:t>
            </a:fld>
            <a:endParaRPr lang="en-US" sz="1200"/>
          </a:p>
        </p:txBody>
      </p:sp>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69988"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DCC4D2AC-C19D-47D9-B9B2-9EF2794E3FE5}" type="slidenum">
              <a:rPr lang="en-US" sz="1200"/>
              <a:pPr algn="r" defTabSz="942975"/>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7CBE453C-6E52-4F70-9073-6F8D58CBBD84}" type="slidenum">
              <a:rPr lang="en-US" sz="1200"/>
              <a:pPr algn="r" defTabSz="942975"/>
              <a:t>31</a:t>
            </a:fld>
            <a:endParaRPr lang="en-US" sz="1200"/>
          </a:p>
        </p:txBody>
      </p:sp>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7203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16A53200-7D18-4E1A-B73A-7CE43634733C}" type="slidenum">
              <a:rPr lang="en-US" sz="1200"/>
              <a:pPr algn="r" defTabSz="942975"/>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9C08E1E2-A00D-46C2-9307-DFA23199DA77}" type="slidenum">
              <a:rPr lang="en-US" sz="1200"/>
              <a:pPr algn="r" defTabSz="942975"/>
              <a:t>32</a:t>
            </a:fld>
            <a:endParaRPr lang="en-US" sz="1200"/>
          </a:p>
        </p:txBody>
      </p:sp>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7408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E59AD22C-DD87-43F2-9DDE-C61F8EF7632A}" type="slidenum">
              <a:rPr lang="en-US" sz="1200"/>
              <a:pPr algn="r" defTabSz="942975"/>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10946E41-0569-48AA-939C-FCBE5F85FAC9}" type="slidenum">
              <a:rPr lang="en-US" sz="1200"/>
              <a:pPr algn="r" defTabSz="942975"/>
              <a:t>33</a:t>
            </a:fld>
            <a:endParaRPr lang="en-US" sz="1200"/>
          </a:p>
        </p:txBody>
      </p:sp>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76132"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C63727A7-2741-468D-ADCE-3FCE240BFF85}" type="slidenum">
              <a:rPr lang="en-US" sz="1200"/>
              <a:pPr algn="r" defTabSz="942975"/>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Rot="1" noChangeAspect="1" noChangeArrowheads="1" noTextEdit="1"/>
          </p:cNvSpPr>
          <p:nvPr>
            <p:ph type="sldImg"/>
          </p:nvPr>
        </p:nvSpPr>
        <p:spPr>
          <a:ln/>
        </p:spPr>
      </p:sp>
      <p:sp>
        <p:nvSpPr>
          <p:cNvPr id="1781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Rot="1" noChangeAspect="1" noChangeArrowheads="1" noTextEdit="1"/>
          </p:cNvSpPr>
          <p:nvPr>
            <p:ph type="sldImg"/>
          </p:nvPr>
        </p:nvSpPr>
        <p:spPr>
          <a:ln/>
        </p:spPr>
      </p:sp>
      <p:sp>
        <p:nvSpPr>
          <p:cNvPr id="1802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7DB13E58-C42D-45CC-BB60-8022ED117FDE}" type="slidenum">
              <a:rPr lang="en-US" sz="1200"/>
              <a:pPr algn="r" defTabSz="942975"/>
              <a:t>36</a:t>
            </a:fld>
            <a:endParaRPr lang="en-US" sz="1200"/>
          </a:p>
        </p:txBody>
      </p:sp>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8227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865487D5-92C0-499D-B706-A0507629E7E1}" type="slidenum">
              <a:rPr lang="en-US" sz="1200"/>
              <a:pPr algn="r" defTabSz="942975"/>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21C99754-6E82-4784-92B5-DCFC83F64CAE}" type="slidenum">
              <a:rPr lang="en-US" sz="1200"/>
              <a:pPr algn="r" defTabSz="942975"/>
              <a:t>37</a:t>
            </a:fld>
            <a:endParaRPr lang="en-US" sz="1200"/>
          </a:p>
        </p:txBody>
      </p:sp>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84324"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98F87947-3473-42CA-BA9E-B486F01E29C7}" type="slidenum">
              <a:rPr lang="en-US" sz="1200"/>
              <a:pPr algn="r" defTabSz="942975"/>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A7E9EBF9-9F02-4122-B9CC-891C5112132A}" type="slidenum">
              <a:rPr lang="en-US" sz="1200"/>
              <a:pPr algn="r" defTabSz="942975"/>
              <a:t>38</a:t>
            </a:fld>
            <a:endParaRPr lang="en-US" sz="1200"/>
          </a:p>
        </p:txBody>
      </p:sp>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86372"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25985010-2980-4FED-BCE8-D94853FB453F}" type="slidenum">
              <a:rPr lang="en-US" sz="1200"/>
              <a:pPr algn="r" defTabSz="942975"/>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Rot="1" noChangeAspect="1" noChangeArrowheads="1" noTextEdit="1"/>
          </p:cNvSpPr>
          <p:nvPr>
            <p:ph type="sldImg"/>
          </p:nvPr>
        </p:nvSpPr>
        <p:spPr>
          <a:ln/>
        </p:spPr>
      </p:sp>
      <p:sp>
        <p:nvSpPr>
          <p:cNvPr id="1884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FD87E82C-DD50-48D1-8FEC-1EF2ECF31397}" type="slidenum">
              <a:rPr lang="en-US" sz="1200"/>
              <a:pPr algn="r" defTabSz="942975"/>
              <a:t>40</a:t>
            </a:fld>
            <a:endParaRPr lang="en-US" sz="1200"/>
          </a:p>
        </p:txBody>
      </p:sp>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90468"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99136274-3AD8-4201-8B0B-5569A4C77582}" type="slidenum">
              <a:rPr lang="en-US" sz="1200"/>
              <a:pPr algn="r" defTabSz="942975"/>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9A9C94E4-94E5-429D-88B9-3CDF5EB45BB8}" type="slidenum">
              <a:rPr lang="en-US" sz="1200"/>
              <a:pPr algn="r" defTabSz="942975"/>
              <a:t>41</a:t>
            </a:fld>
            <a:endParaRPr lang="en-US" sz="1200"/>
          </a:p>
        </p:txBody>
      </p:sp>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192516" name="Slide Number Placeholder 3"/>
          <p:cNvSpPr txBox="1">
            <a:spLocks noGrp="1"/>
          </p:cNvSpPr>
          <p:nvPr/>
        </p:nvSpPr>
        <p:spPr bwMode="auto">
          <a:xfrm>
            <a:off x="4022725" y="8916988"/>
            <a:ext cx="3078163" cy="469900"/>
          </a:xfrm>
          <a:prstGeom prst="rect">
            <a:avLst/>
          </a:prstGeom>
          <a:noFill/>
          <a:ln w="9525">
            <a:noFill/>
            <a:miter lim="800000"/>
            <a:headEnd/>
            <a:tailEnd/>
          </a:ln>
        </p:spPr>
        <p:txBody>
          <a:bodyPr lIns="94229" tIns="47114" rIns="94229" bIns="47114" anchor="b"/>
          <a:lstStyle/>
          <a:p>
            <a:pPr algn="r" defTabSz="942975"/>
            <a:fld id="{D926EBC9-FFA8-432C-9001-B909657B3680}" type="slidenum">
              <a:rPr lang="en-US" sz="1200"/>
              <a:pPr algn="r" defTabSz="942975"/>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Rot="1" noChangeAspect="1" noChangeArrowheads="1" noTextEdit="1"/>
          </p:cNvSpPr>
          <p:nvPr>
            <p:ph type="sldImg"/>
          </p:nvPr>
        </p:nvSpPr>
        <p:spPr>
          <a:ln/>
        </p:spPr>
      </p:sp>
      <p:sp>
        <p:nvSpPr>
          <p:cNvPr id="1945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Rot="1" noChangeAspect="1" noChangeArrowheads="1" noTextEdit="1"/>
          </p:cNvSpPr>
          <p:nvPr>
            <p:ph type="sldImg"/>
          </p:nvPr>
        </p:nvSpPr>
        <p:spPr>
          <a:ln/>
        </p:spPr>
      </p:sp>
      <p:sp>
        <p:nvSpPr>
          <p:cNvPr id="19661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Rot="1" noChangeAspect="1" noChangeArrowheads="1" noTextEdit="1"/>
          </p:cNvSpPr>
          <p:nvPr>
            <p:ph type="sldImg"/>
          </p:nvPr>
        </p:nvSpPr>
        <p:spPr>
          <a:ln/>
        </p:spPr>
      </p:sp>
      <p:sp>
        <p:nvSpPr>
          <p:cNvPr id="19865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2"/>
          <p:cNvSpPr>
            <a:spLocks noGrp="1" noRot="1" noChangeAspect="1" noChangeArrowheads="1" noTextEdit="1"/>
          </p:cNvSpPr>
          <p:nvPr>
            <p:ph type="sldImg"/>
          </p:nvPr>
        </p:nvSpPr>
        <p:spPr>
          <a:ln/>
        </p:spPr>
      </p:sp>
      <p:sp>
        <p:nvSpPr>
          <p:cNvPr id="20070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Rot="1" noChangeAspect="1" noChangeArrowheads="1" noTextEdit="1"/>
          </p:cNvSpPr>
          <p:nvPr>
            <p:ph type="sldImg"/>
          </p:nvPr>
        </p:nvSpPr>
        <p:spPr>
          <a:ln/>
        </p:spPr>
      </p:sp>
      <p:sp>
        <p:nvSpPr>
          <p:cNvPr id="202754" name="Rectangle 3"/>
          <p:cNvSpPr>
            <a:spLocks noGrp="1" noChangeArrowheads="1"/>
          </p:cNvSpPr>
          <p:nvPr>
            <p:ph type="body" idx="1"/>
          </p:nvPr>
        </p:nvSpPr>
        <p:spPr>
          <a:noFill/>
          <a:ln/>
        </p:spPr>
        <p:txBody>
          <a:bodyPr/>
          <a:lstStyle/>
          <a:p>
            <a:endParaRPr lang="en-US" altLang="en-US"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a:ln/>
        </p:spPr>
      </p:sp>
      <p:sp>
        <p:nvSpPr>
          <p:cNvPr id="20480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Rot="1" noChangeAspect="1" noChangeArrowheads="1" noTextEdit="1"/>
          </p:cNvSpPr>
          <p:nvPr>
            <p:ph type="sldImg"/>
          </p:nvPr>
        </p:nvSpPr>
        <p:spPr>
          <a:ln/>
        </p:spPr>
      </p:sp>
      <p:sp>
        <p:nvSpPr>
          <p:cNvPr id="20685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Grp="1" noRot="1" noChangeAspect="1" noChangeArrowheads="1" noTextEdit="1"/>
          </p:cNvSpPr>
          <p:nvPr>
            <p:ph type="sldImg"/>
          </p:nvPr>
        </p:nvSpPr>
        <p:spPr>
          <a:ln/>
        </p:spPr>
      </p:sp>
      <p:sp>
        <p:nvSpPr>
          <p:cNvPr id="2088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2"/>
          <p:cNvSpPr>
            <a:spLocks noGrp="1" noRot="1" noChangeAspect="1" noChangeArrowheads="1" noTextEdit="1"/>
          </p:cNvSpPr>
          <p:nvPr>
            <p:ph type="sldImg"/>
          </p:nvPr>
        </p:nvSpPr>
        <p:spPr>
          <a:ln/>
        </p:spPr>
      </p:sp>
      <p:sp>
        <p:nvSpPr>
          <p:cNvPr id="21094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2"/>
          <p:cNvSpPr>
            <a:spLocks noGrp="1" noRot="1" noChangeAspect="1" noChangeArrowheads="1" noTextEdit="1"/>
          </p:cNvSpPr>
          <p:nvPr>
            <p:ph type="sldImg"/>
          </p:nvPr>
        </p:nvSpPr>
        <p:spPr>
          <a:ln/>
        </p:spPr>
      </p:sp>
      <p:sp>
        <p:nvSpPr>
          <p:cNvPr id="21299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Rot="1" noChangeAspect="1" noChangeArrowheads="1" noTextEdit="1"/>
          </p:cNvSpPr>
          <p:nvPr>
            <p:ph type="sldImg"/>
          </p:nvPr>
        </p:nvSpPr>
        <p:spPr>
          <a:ln/>
        </p:spPr>
      </p:sp>
      <p:sp>
        <p:nvSpPr>
          <p:cNvPr id="215042" name="Rectangle 3"/>
          <p:cNvSpPr>
            <a:spLocks noGrp="1" noChangeArrowheads="1"/>
          </p:cNvSpPr>
          <p:nvPr>
            <p:ph type="body" idx="1"/>
          </p:nvPr>
        </p:nvSpPr>
        <p:spPr>
          <a:xfrm>
            <a:off x="947738" y="4459288"/>
            <a:ext cx="5207000" cy="4224337"/>
          </a:xfrm>
          <a:noFill/>
          <a:ln/>
        </p:spPr>
        <p:txBody>
          <a:bodyPr/>
          <a:lstStyle/>
          <a:p>
            <a:endParaRPr lang="en-US"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a:ln/>
        </p:spPr>
      </p:sp>
      <p:sp>
        <p:nvSpPr>
          <p:cNvPr id="23654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2"/>
          <p:cNvSpPr>
            <a:spLocks noGrp="1" noRot="1" noChangeAspect="1" noChangeArrowheads="1" noTextEdit="1"/>
          </p:cNvSpPr>
          <p:nvPr>
            <p:ph type="sldImg"/>
          </p:nvPr>
        </p:nvSpPr>
        <p:spPr>
          <a:ln/>
        </p:spPr>
      </p:sp>
      <p:sp>
        <p:nvSpPr>
          <p:cNvPr id="2211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2"/>
          <p:cNvSpPr>
            <a:spLocks noGrp="1" noRot="1" noChangeAspect="1" noChangeArrowheads="1" noTextEdit="1"/>
          </p:cNvSpPr>
          <p:nvPr>
            <p:ph type="sldImg"/>
          </p:nvPr>
        </p:nvSpPr>
        <p:spPr>
          <a:ln/>
        </p:spPr>
      </p:sp>
      <p:sp>
        <p:nvSpPr>
          <p:cNvPr id="22323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2"/>
          <p:cNvSpPr>
            <a:spLocks noGrp="1" noRot="1" noChangeAspect="1" noChangeArrowheads="1" noTextEdit="1"/>
          </p:cNvSpPr>
          <p:nvPr>
            <p:ph type="sldImg"/>
          </p:nvPr>
        </p:nvSpPr>
        <p:spPr>
          <a:ln/>
        </p:spPr>
      </p:sp>
      <p:sp>
        <p:nvSpPr>
          <p:cNvPr id="22528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Rectangle 2"/>
          <p:cNvSpPr>
            <a:spLocks noGrp="1" noRot="1" noChangeAspect="1" noChangeArrowheads="1" noTextEdit="1"/>
          </p:cNvSpPr>
          <p:nvPr>
            <p:ph type="sldImg"/>
          </p:nvPr>
        </p:nvSpPr>
        <p:spPr>
          <a:ln/>
        </p:spPr>
      </p:sp>
      <p:sp>
        <p:nvSpPr>
          <p:cNvPr id="22733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Rot="1" noChangeAspect="1" noChangeArrowheads="1" noTextEdit="1"/>
          </p:cNvSpPr>
          <p:nvPr>
            <p:ph type="sldImg"/>
          </p:nvPr>
        </p:nvSpPr>
        <p:spPr>
          <a:ln/>
        </p:spPr>
      </p:sp>
      <p:sp>
        <p:nvSpPr>
          <p:cNvPr id="22937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Rot="1" noChangeAspect="1" noChangeArrowheads="1" noTextEdit="1"/>
          </p:cNvSpPr>
          <p:nvPr>
            <p:ph type="sldImg"/>
          </p:nvPr>
        </p:nvSpPr>
        <p:spPr>
          <a:ln/>
        </p:spPr>
      </p:sp>
      <p:sp>
        <p:nvSpPr>
          <p:cNvPr id="23142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ln/>
        </p:spPr>
      </p:sp>
      <p:sp>
        <p:nvSpPr>
          <p:cNvPr id="23449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ln/>
        </p:spPr>
      </p:sp>
      <p:sp>
        <p:nvSpPr>
          <p:cNvPr id="2375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2"/>
          <p:cNvSpPr>
            <a:spLocks noGrp="1" noRot="1" noChangeAspect="1" noChangeArrowheads="1" noTextEdit="1"/>
          </p:cNvSpPr>
          <p:nvPr>
            <p:ph type="sldImg"/>
          </p:nvPr>
        </p:nvSpPr>
        <p:spPr>
          <a:ln/>
        </p:spPr>
      </p:sp>
      <p:sp>
        <p:nvSpPr>
          <p:cNvPr id="24576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2"/>
          <p:cNvSpPr>
            <a:spLocks noGrp="1" noRot="1" noChangeAspect="1" noChangeArrowheads="1" noTextEdit="1"/>
          </p:cNvSpPr>
          <p:nvPr>
            <p:ph type="sldImg"/>
          </p:nvPr>
        </p:nvSpPr>
        <p:spPr>
          <a:ln/>
        </p:spPr>
      </p:sp>
      <p:sp>
        <p:nvSpPr>
          <p:cNvPr id="24166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Rot="1" noChangeAspect="1" noChangeArrowheads="1" noTextEdit="1"/>
          </p:cNvSpPr>
          <p:nvPr>
            <p:ph type="sldImg"/>
          </p:nvPr>
        </p:nvSpPr>
        <p:spPr>
          <a:ln/>
        </p:spPr>
      </p:sp>
      <p:sp>
        <p:nvSpPr>
          <p:cNvPr id="243714"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F7CA349D-AABD-428C-87ED-8214D91D6B0D}"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54AF8ECA-C81E-402E-A414-251BD2B959A4}"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274638"/>
            <a:ext cx="2062162"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8150" y="274638"/>
            <a:ext cx="6034088"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43F3911D-0D52-4160-A537-9B378FBA48D9}"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38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2743E326-D4AC-4555-8ECB-9CBB35FAC2CF}"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8150" y="274638"/>
            <a:ext cx="8248650" cy="604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D09BA2BE-D9E4-4F6B-87EC-027FA2CC211A}"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382206D0-B05F-4029-AD56-A1F7D505D4BB}"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5" name="Rectangle 6"/>
          <p:cNvSpPr>
            <a:spLocks noGrp="1" noChangeArrowheads="1"/>
          </p:cNvSpPr>
          <p:nvPr>
            <p:ph type="sldNum" sz="quarter" idx="11"/>
          </p:nvPr>
        </p:nvSpPr>
        <p:spPr>
          <a:ln/>
        </p:spPr>
        <p:txBody>
          <a:bodyPr/>
          <a:lstStyle>
            <a:lvl1pPr>
              <a:defRPr/>
            </a:lvl1pPr>
          </a:lstStyle>
          <a:p>
            <a:pPr>
              <a:defRPr/>
            </a:pPr>
            <a:fld id="{4B88AFD4-FBA2-4653-B159-13E6CE2EE0F9}" type="slidenum">
              <a:rPr lang="en-US"/>
              <a:pPr>
                <a:defRPr/>
              </a:pPr>
              <a:t>‹#›</a:t>
            </a:fld>
            <a:endParaRPr lang="en-US"/>
          </a:p>
        </p:txBody>
      </p:sp>
      <p:sp>
        <p:nvSpPr>
          <p:cNvPr id="6"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8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6383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E84D0B33-70F0-441B-862D-4502D8B2C60E}"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8" name="Rectangle 6"/>
          <p:cNvSpPr>
            <a:spLocks noGrp="1" noChangeArrowheads="1"/>
          </p:cNvSpPr>
          <p:nvPr>
            <p:ph type="sldNum" sz="quarter" idx="11"/>
          </p:nvPr>
        </p:nvSpPr>
        <p:spPr>
          <a:ln/>
        </p:spPr>
        <p:txBody>
          <a:bodyPr/>
          <a:lstStyle>
            <a:lvl1pPr>
              <a:defRPr/>
            </a:lvl1pPr>
          </a:lstStyle>
          <a:p>
            <a:pPr>
              <a:defRPr/>
            </a:pPr>
            <a:fld id="{A09E0AD3-6E75-48D9-AF9C-A75C6D83969D}" type="slidenum">
              <a:rPr lang="en-US"/>
              <a:pPr>
                <a:defRPr/>
              </a:pPr>
              <a:t>‹#›</a:t>
            </a:fld>
            <a:endParaRPr lang="en-US"/>
          </a:p>
        </p:txBody>
      </p:sp>
      <p:sp>
        <p:nvSpPr>
          <p:cNvPr id="9"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4" name="Rectangle 6"/>
          <p:cNvSpPr>
            <a:spLocks noGrp="1" noChangeArrowheads="1"/>
          </p:cNvSpPr>
          <p:nvPr>
            <p:ph type="sldNum" sz="quarter" idx="11"/>
          </p:nvPr>
        </p:nvSpPr>
        <p:spPr>
          <a:ln/>
        </p:spPr>
        <p:txBody>
          <a:bodyPr/>
          <a:lstStyle>
            <a:lvl1pPr>
              <a:defRPr/>
            </a:lvl1pPr>
          </a:lstStyle>
          <a:p>
            <a:pPr>
              <a:defRPr/>
            </a:pPr>
            <a:fld id="{93A19420-A7C9-4F00-8618-495E10D51143}" type="slidenum">
              <a:rPr lang="en-US"/>
              <a:pPr>
                <a:defRPr/>
              </a:pPr>
              <a:t>‹#›</a:t>
            </a:fld>
            <a:endParaRPr lang="en-US"/>
          </a:p>
        </p:txBody>
      </p:sp>
      <p:sp>
        <p:nvSpPr>
          <p:cNvPr id="5"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3" name="Rectangle 6"/>
          <p:cNvSpPr>
            <a:spLocks noGrp="1" noChangeArrowheads="1"/>
          </p:cNvSpPr>
          <p:nvPr>
            <p:ph type="sldNum" sz="quarter" idx="11"/>
          </p:nvPr>
        </p:nvSpPr>
        <p:spPr>
          <a:ln/>
        </p:spPr>
        <p:txBody>
          <a:bodyPr/>
          <a:lstStyle>
            <a:lvl1pPr>
              <a:defRPr/>
            </a:lvl1pPr>
          </a:lstStyle>
          <a:p>
            <a:pPr>
              <a:defRPr/>
            </a:pPr>
            <a:fld id="{BEED33A9-869E-4D97-A6E1-24E20FEA059B}" type="slidenum">
              <a:rPr lang="en-US"/>
              <a:pPr>
                <a:defRPr/>
              </a:pPr>
              <a:t>‹#›</a:t>
            </a:fld>
            <a:endParaRPr lang="en-US"/>
          </a:p>
        </p:txBody>
      </p:sp>
      <p:sp>
        <p:nvSpPr>
          <p:cNvPr id="4"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81EF6F08-E191-4F9F-AAF1-A0B23850CB2C}"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MonolithIC 3D</a:t>
            </a:r>
            <a:r>
              <a:rPr lang="en-US">
                <a:sym typeface="Symbol" pitchFamily="18" charset="2"/>
              </a:rPr>
              <a:t></a:t>
            </a:r>
            <a:r>
              <a:rPr lang="en-US"/>
              <a:t> Inc. Patents Pending</a:t>
            </a:r>
          </a:p>
        </p:txBody>
      </p:sp>
      <p:sp>
        <p:nvSpPr>
          <p:cNvPr id="6" name="Rectangle 6"/>
          <p:cNvSpPr>
            <a:spLocks noGrp="1" noChangeArrowheads="1"/>
          </p:cNvSpPr>
          <p:nvPr>
            <p:ph type="sldNum" sz="quarter" idx="11"/>
          </p:nvPr>
        </p:nvSpPr>
        <p:spPr>
          <a:ln/>
        </p:spPr>
        <p:txBody>
          <a:bodyPr/>
          <a:lstStyle>
            <a:lvl1pPr>
              <a:defRPr/>
            </a:lvl1pPr>
          </a:lstStyle>
          <a:p>
            <a:pPr>
              <a:defRPr/>
            </a:pPr>
            <a:fld id="{075957A5-DCF8-4DAA-9CA7-B96EADD0E145}" type="slidenum">
              <a:rPr lang="en-US"/>
              <a:pPr>
                <a:defRPr/>
              </a:pPr>
              <a:t>‹#›</a:t>
            </a:fld>
            <a:endParaRPr lang="en-US"/>
          </a:p>
        </p:txBody>
      </p:sp>
      <p:sp>
        <p:nvSpPr>
          <p:cNvPr id="7" name="Rectangle 12"/>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Master Title Style</a:t>
            </a:r>
          </a:p>
        </p:txBody>
      </p:sp>
      <p:sp>
        <p:nvSpPr>
          <p:cNvPr id="1027" name="Rectangle 3"/>
          <p:cNvSpPr>
            <a:spLocks noGrp="1" noChangeArrowheads="1"/>
          </p:cNvSpPr>
          <p:nvPr>
            <p:ph type="body" idx="1"/>
          </p:nvPr>
        </p:nvSpPr>
        <p:spPr bwMode="auto">
          <a:xfrm>
            <a:off x="438150" y="16383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Master Text Style</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048000" y="6435725"/>
            <a:ext cx="2895600" cy="23812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73AE"/>
                </a:solidFill>
                <a:latin typeface="+mj-lt"/>
                <a:cs typeface="Arial" pitchFamily="34" charset="0"/>
              </a:defRPr>
            </a:lvl1pPr>
          </a:lstStyle>
          <a:p>
            <a:pPr>
              <a:defRPr/>
            </a:pPr>
            <a:r>
              <a:rPr lang="en-US"/>
              <a:t>MonolithIC 3D</a:t>
            </a:r>
            <a:r>
              <a:rPr lang="en-US">
                <a:sym typeface="Symbol" pitchFamily="18" charset="2"/>
              </a:rPr>
              <a:t></a:t>
            </a:r>
            <a:r>
              <a:rPr lang="en-US"/>
              <a:t> Inc. Patents Pending</a:t>
            </a:r>
          </a:p>
        </p:txBody>
      </p:sp>
      <p:pic>
        <p:nvPicPr>
          <p:cNvPr id="2" name="Picture 7" descr="bar"/>
          <p:cNvPicPr>
            <a:picLocks noChangeAspect="1" noChangeArrowheads="1"/>
          </p:cNvPicPr>
          <p:nvPr/>
        </p:nvPicPr>
        <p:blipFill>
          <a:blip r:embed="rId15"/>
          <a:srcRect/>
          <a:stretch>
            <a:fillRect/>
          </a:stretch>
        </p:blipFill>
        <p:spPr bwMode="auto">
          <a:xfrm>
            <a:off x="457200" y="1422400"/>
            <a:ext cx="8229600" cy="196850"/>
          </a:xfrm>
          <a:prstGeom prst="rect">
            <a:avLst/>
          </a:prstGeom>
          <a:noFill/>
          <a:ln w="9525">
            <a:noFill/>
            <a:miter lim="800000"/>
            <a:headEnd/>
            <a:tailEnd/>
          </a:ln>
        </p:spPr>
      </p:pic>
      <p:pic>
        <p:nvPicPr>
          <p:cNvPr id="1030" name="Picture 8" descr="logo Large"/>
          <p:cNvPicPr>
            <a:picLocks noChangeAspect="1" noChangeArrowheads="1"/>
          </p:cNvPicPr>
          <p:nvPr/>
        </p:nvPicPr>
        <p:blipFill>
          <a:blip r:embed="rId16"/>
          <a:srcRect t="5380" b="5380"/>
          <a:stretch>
            <a:fillRect/>
          </a:stretch>
        </p:blipFill>
        <p:spPr bwMode="auto">
          <a:xfrm>
            <a:off x="381000" y="6296025"/>
            <a:ext cx="1524000" cy="561975"/>
          </a:xfrm>
          <a:prstGeom prst="rect">
            <a:avLst/>
          </a:prstGeom>
          <a:noFill/>
          <a:ln w="9525">
            <a:noFill/>
            <a:miter lim="800000"/>
            <a:headEnd/>
            <a:tailEnd/>
          </a:ln>
        </p:spPr>
      </p:pic>
      <p:sp>
        <p:nvSpPr>
          <p:cNvPr id="3" name="Rectangle 6"/>
          <p:cNvSpPr>
            <a:spLocks noGrp="1" noChangeArrowheads="1"/>
          </p:cNvSpPr>
          <p:nvPr>
            <p:ph type="sldNum" sz="quarter" idx="4"/>
          </p:nvPr>
        </p:nvSpPr>
        <p:spPr bwMode="auto">
          <a:xfrm>
            <a:off x="7667625" y="6426200"/>
            <a:ext cx="1019175"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20000"/>
              </a:spcBef>
              <a:buFont typeface="Wingdings" pitchFamily="2" charset="2"/>
              <a:buNone/>
              <a:defRPr sz="1000">
                <a:latin typeface="+mj-lt"/>
                <a:cs typeface="Arial" pitchFamily="34" charset="0"/>
              </a:defRPr>
            </a:lvl1pPr>
          </a:lstStyle>
          <a:p>
            <a:pPr>
              <a:defRPr/>
            </a:pPr>
            <a:fld id="{D9C99046-74C0-4930-A0BA-E89B836A0BBD}" type="slidenum">
              <a:rPr lang="en-US"/>
              <a:pPr>
                <a:defRPr/>
              </a:pPr>
              <a:t>‹#›</a:t>
            </a:fld>
            <a:endParaRPr lang="en-US"/>
          </a:p>
        </p:txBody>
      </p:sp>
      <p:sp>
        <p:nvSpPr>
          <p:cNvPr id="1036" name="Rectangle 12"/>
          <p:cNvSpPr>
            <a:spLocks noGrp="1" noChangeArrowheads="1"/>
          </p:cNvSpPr>
          <p:nvPr>
            <p:ph type="dt" sz="half" idx="2"/>
          </p:nvPr>
        </p:nvSpPr>
        <p:spPr bwMode="auto">
          <a:xfrm>
            <a:off x="6324600" y="6381750"/>
            <a:ext cx="101917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dt="0"/>
  <p:txStyles>
    <p:title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rgbClr val="0066CC"/>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000">
          <a:solidFill>
            <a:srgbClr val="006699"/>
          </a:solidFill>
          <a:latin typeface="+mn-lt"/>
          <a:cs typeface="Arial" pitchFamily="34" charset="0"/>
        </a:defRPr>
      </a:lvl2pPr>
      <a:lvl3pPr marL="1143000" indent="-228600" algn="l" rtl="0" eaLnBrk="0" fontAlgn="base" hangingPunct="0">
        <a:spcBef>
          <a:spcPct val="20000"/>
        </a:spcBef>
        <a:spcAft>
          <a:spcPct val="0"/>
        </a:spcAft>
        <a:buFont typeface="Wingdings" pitchFamily="2" charset="2"/>
        <a:buChar char="Ø"/>
        <a:defRPr sz="2400">
          <a:solidFill>
            <a:srgbClr val="008080"/>
          </a:solidFill>
          <a:latin typeface="+mj-lt"/>
          <a:cs typeface="Arial" pitchFamily="34" charset="0"/>
        </a:defRPr>
      </a:lvl3pPr>
      <a:lvl4pPr marL="1600200" indent="-228600" algn="l" rtl="0" eaLnBrk="0" fontAlgn="base" hangingPunct="0">
        <a:spcBef>
          <a:spcPct val="20000"/>
        </a:spcBef>
        <a:spcAft>
          <a:spcPct val="0"/>
        </a:spcAft>
        <a:buFont typeface="Wingdings" pitchFamily="2" charset="2"/>
        <a:buChar char="Ø"/>
        <a:defRPr sz="1600">
          <a:solidFill>
            <a:srgbClr val="339966"/>
          </a:solidFill>
          <a:latin typeface="+mj-lt"/>
          <a:cs typeface="Arial" pitchFamily="34" charset="0"/>
        </a:defRPr>
      </a:lvl4pPr>
      <a:lvl5pPr marL="2057400" indent="-228600" algn="l" rtl="0" eaLnBrk="0" fontAlgn="base" hangingPunct="0">
        <a:spcBef>
          <a:spcPct val="20000"/>
        </a:spcBef>
        <a:spcAft>
          <a:spcPct val="0"/>
        </a:spcAft>
        <a:buFont typeface="Wingdings" pitchFamily="2" charset="2"/>
        <a:buChar char="Ø"/>
        <a:defRPr sz="1400" i="1">
          <a:solidFill>
            <a:srgbClr val="00CC66"/>
          </a:solidFill>
          <a:latin typeface="Helvetica-Oblique" charset="0"/>
          <a:cs typeface="Arial" pitchFamily="34" charset="0"/>
        </a:defRPr>
      </a:lvl5pPr>
      <a:lvl6pPr marL="25146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6pPr>
      <a:lvl7pPr marL="29718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7pPr>
      <a:lvl8pPr marL="34290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8pPr>
      <a:lvl9pPr marL="3886200" indent="-228600" algn="l" rtl="0" fontAlgn="base">
        <a:spcBef>
          <a:spcPct val="20000"/>
        </a:spcBef>
        <a:spcAft>
          <a:spcPct val="0"/>
        </a:spcAft>
        <a:buFont typeface="Wingdings" pitchFamily="2" charset="2"/>
        <a:buChar char="Ø"/>
        <a:defRPr sz="1400" i="1">
          <a:solidFill>
            <a:srgbClr val="00CC66"/>
          </a:solidFill>
          <a:latin typeface="Helvetica-Oblique" charset="0"/>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hyperlink" Target="http://semimd.com/petes-posts/2013/10/11/status-update-on-logic-and-memory-roadmaps/"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forbes.com/sites/connieguglielmo/2014/01/07/ces-live-cisco-ceo-chambers-to-deliver-keynote/"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eetimes.com/electronics-news/4409928/Cisco-sees--14-trillion-opportunity-in-Internet-of-Things"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emf"/><Relationship Id="rId9"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package" Target="../embeddings/Microsoft_Word_Document444.doc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Document333.docx"/><Relationship Id="rId5" Type="http://schemas.openxmlformats.org/officeDocument/2006/relationships/package" Target="../embeddings/Microsoft_Word_Document222.docx"/><Relationship Id="rId4" Type="http://schemas.openxmlformats.org/officeDocument/2006/relationships/package" Target="../embeddings/Microsoft_Word_Document111.docx"/></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package" Target="../embeddings/Microsoft_Word_Document555.docx"/></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package" Target="../embeddings/Microsoft_Word_Document966.docx"/></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9" name="Slide Number Placeholder 4"/>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82EB662E-65D8-4AC9-8041-9F9A44726CDC}" type="slidenum">
              <a:rPr lang="en-US" sz="1000">
                <a:latin typeface="+mj-lt"/>
                <a:cs typeface="Arial" pitchFamily="34" charset="0"/>
              </a:rPr>
              <a:pPr algn="r">
                <a:spcBef>
                  <a:spcPct val="20000"/>
                </a:spcBef>
                <a:buFont typeface="Wingdings" pitchFamily="2" charset="2"/>
                <a:buNone/>
                <a:defRPr/>
              </a:pPr>
              <a:t>1</a:t>
            </a:fld>
            <a:endParaRPr lang="en-US" sz="1000">
              <a:latin typeface="+mj-lt"/>
              <a:cs typeface="Arial" pitchFamily="34" charset="0"/>
            </a:endParaRPr>
          </a:p>
        </p:txBody>
      </p:sp>
      <p:sp>
        <p:nvSpPr>
          <p:cNvPr id="15363" name="Rectangle 10"/>
          <p:cNvSpPr>
            <a:spLocks noGrp="1" noChangeArrowheads="1"/>
          </p:cNvSpPr>
          <p:nvPr>
            <p:ph type="ctrTitle" idx="4294967295"/>
          </p:nvPr>
        </p:nvSpPr>
        <p:spPr>
          <a:xfrm>
            <a:off x="200025" y="2603500"/>
            <a:ext cx="5095875" cy="1444625"/>
          </a:xfrm>
        </p:spPr>
        <p:txBody>
          <a:bodyPr/>
          <a:lstStyle/>
          <a:p>
            <a:pPr eaLnBrk="1" hangingPunct="1">
              <a:defRPr/>
            </a:pPr>
            <a:r>
              <a:rPr lang="en-US" b="1" dirty="0" smtClean="0">
                <a:effectLst>
                  <a:outerShdw blurRad="38100" dist="38100" dir="2700000" algn="tl">
                    <a:srgbClr val="000000">
                      <a:alpha val="43137"/>
                    </a:srgbClr>
                  </a:outerShdw>
                </a:effectLst>
                <a:latin typeface="Arial Narrow" pitchFamily="34" charset="0"/>
              </a:rPr>
              <a:t>THE MONOLITHIC 3D-IC</a:t>
            </a:r>
          </a:p>
        </p:txBody>
      </p:sp>
      <p:sp>
        <p:nvSpPr>
          <p:cNvPr id="17412" name="Rectangle 5"/>
          <p:cNvSpPr>
            <a:spLocks noChangeArrowheads="1"/>
          </p:cNvSpPr>
          <p:nvPr/>
        </p:nvSpPr>
        <p:spPr bwMode="auto">
          <a:xfrm>
            <a:off x="2971800" y="6362700"/>
            <a:ext cx="3076575" cy="371475"/>
          </a:xfrm>
          <a:prstGeom prst="rect">
            <a:avLst/>
          </a:prstGeom>
          <a:solidFill>
            <a:schemeClr val="bg1"/>
          </a:solidFill>
          <a:ln w="9525">
            <a:noFill/>
            <a:miter lim="800000"/>
            <a:headEnd/>
            <a:tailEnd/>
          </a:ln>
        </p:spPr>
        <p:txBody>
          <a:bodyPr wrap="none" anchor="ctr"/>
          <a:lstStyle/>
          <a:p>
            <a:endParaRPr lang="en-US"/>
          </a:p>
        </p:txBody>
      </p:sp>
      <p:pic>
        <p:nvPicPr>
          <p:cNvPr id="15367" name="Picture 6" descr="logo Large"/>
          <p:cNvPicPr>
            <a:picLocks noChangeAspect="1" noChangeArrowheads="1"/>
          </p:cNvPicPr>
          <p:nvPr/>
        </p:nvPicPr>
        <p:blipFill>
          <a:blip r:embed="rId3" cstate="print"/>
          <a:srcRect t="3587"/>
          <a:stretch>
            <a:fillRect/>
          </a:stretch>
        </p:blipFill>
        <p:spPr bwMode="auto">
          <a:xfrm>
            <a:off x="4992476" y="3347860"/>
            <a:ext cx="3859883" cy="1535369"/>
          </a:xfrm>
          <a:prstGeom prst="roundRect">
            <a:avLst>
              <a:gd name="adj" fmla="val 15384"/>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7414" name="Rectangle 7"/>
          <p:cNvSpPr>
            <a:spLocks noChangeArrowheads="1"/>
          </p:cNvSpPr>
          <p:nvPr/>
        </p:nvSpPr>
        <p:spPr bwMode="auto">
          <a:xfrm>
            <a:off x="200025" y="6296025"/>
            <a:ext cx="3076575" cy="561975"/>
          </a:xfrm>
          <a:prstGeom prst="rect">
            <a:avLst/>
          </a:prstGeom>
          <a:solidFill>
            <a:schemeClr val="bg1"/>
          </a:solidFill>
          <a:ln w="9525">
            <a:noFill/>
            <a:miter lim="800000"/>
            <a:headEnd/>
            <a:tailEnd/>
          </a:ln>
        </p:spPr>
        <p:txBody>
          <a:bodyPr wrap="none" anchor="ctr"/>
          <a:lstStyle/>
          <a:p>
            <a:endParaRPr lang="en-US"/>
          </a:p>
        </p:txBody>
      </p:sp>
      <p:sp>
        <p:nvSpPr>
          <p:cNvPr id="3" name="Rectangle 2"/>
          <p:cNvSpPr/>
          <p:nvPr/>
        </p:nvSpPr>
        <p:spPr>
          <a:xfrm>
            <a:off x="446088" y="1339850"/>
            <a:ext cx="8342312" cy="319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4" name="Rectangle 11"/>
          <p:cNvSpPr>
            <a:spLocks noGrp="1" noChangeArrowheads="1"/>
          </p:cNvSpPr>
          <p:nvPr>
            <p:ph type="subTitle" idx="4294967295"/>
          </p:nvPr>
        </p:nvSpPr>
        <p:spPr>
          <a:xfrm>
            <a:off x="1063625" y="957263"/>
            <a:ext cx="7108825" cy="1239837"/>
          </a:xfrm>
        </p:spPr>
        <p:txBody>
          <a:bodyPr/>
          <a:lstStyle/>
          <a:p>
            <a:pPr marL="0" indent="0" algn="ctr" eaLnBrk="1" hangingPunct="1">
              <a:buFont typeface="Wingdings" pitchFamily="2" charset="2"/>
              <a:buNone/>
              <a:defRPr/>
            </a:pPr>
            <a:r>
              <a:rPr lang="en-US" sz="3400" b="1" dirty="0" smtClean="0">
                <a:latin typeface="Arial Narrow" pitchFamily="34" charset="0"/>
              </a:rPr>
              <a:t>A </a:t>
            </a:r>
            <a:r>
              <a:rPr lang="en-US" sz="3400" b="1" dirty="0" smtClean="0">
                <a:effectLst>
                  <a:outerShdw blurRad="38100" dist="38100" dir="2700000" algn="tl">
                    <a:srgbClr val="000000">
                      <a:alpha val="43137"/>
                    </a:srgbClr>
                  </a:outerShdw>
                </a:effectLst>
                <a:latin typeface="Arial Narrow" pitchFamily="34" charset="0"/>
              </a:rPr>
              <a:t>DISRUPTOR</a:t>
            </a:r>
            <a:r>
              <a:rPr lang="en-US" sz="3400" b="1" dirty="0" smtClean="0">
                <a:latin typeface="Arial Narrow" pitchFamily="34" charset="0"/>
              </a:rPr>
              <a:t> TO THE SEMICONDUCTOR INDUSTRY</a:t>
            </a:r>
          </a:p>
        </p:txBody>
      </p:sp>
      <p:pic>
        <p:nvPicPr>
          <p:cNvPr id="17417" name="Picture 3" descr="roi.jpg"/>
          <p:cNvPicPr>
            <a:picLocks noChangeAspect="1"/>
          </p:cNvPicPr>
          <p:nvPr/>
        </p:nvPicPr>
        <p:blipFill>
          <a:blip r:embed="rId4"/>
          <a:srcRect/>
          <a:stretch>
            <a:fillRect/>
          </a:stretch>
        </p:blipFill>
        <p:spPr bwMode="auto">
          <a:xfrm>
            <a:off x="0" y="5105400"/>
            <a:ext cx="476408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p:txBody>
          <a:bodyPr/>
          <a:lstStyle/>
          <a:p>
            <a:r>
              <a:rPr lang="en-US" sz="3600" smtClean="0"/>
              <a:t>A Challenge: Lithography</a:t>
            </a:r>
          </a:p>
        </p:txBody>
      </p:sp>
      <p:sp>
        <p:nvSpPr>
          <p:cNvPr id="35842" name="Content Placeholder 2"/>
          <p:cNvSpPr>
            <a:spLocks noGrp="1"/>
          </p:cNvSpPr>
          <p:nvPr>
            <p:ph idx="4294967295"/>
          </p:nvPr>
        </p:nvSpPr>
        <p:spPr>
          <a:xfrm>
            <a:off x="534988" y="5195888"/>
            <a:ext cx="8277225" cy="1074737"/>
          </a:xfrm>
        </p:spPr>
        <p:txBody>
          <a:bodyPr/>
          <a:lstStyle/>
          <a:p>
            <a:pPr>
              <a:lnSpc>
                <a:spcPct val="150000"/>
              </a:lnSpc>
              <a:spcBef>
                <a:spcPct val="0"/>
              </a:spcBef>
              <a:buFont typeface="Wingdings" pitchFamily="2" charset="2"/>
              <a:buBlip>
                <a:blip r:embed="rId3"/>
              </a:buBlip>
            </a:pPr>
            <a:r>
              <a:rPr lang="en-US" sz="1800" b="1" smtClean="0"/>
              <a:t>Quad-patterning next year </a:t>
            </a:r>
            <a:r>
              <a:rPr lang="en-US" sz="1800" b="1" smtClean="0">
                <a:sym typeface="Wingdings" pitchFamily="2" charset="2"/>
              </a:rPr>
              <a:t> costly</a:t>
            </a:r>
            <a:r>
              <a:rPr lang="en-US" sz="1800" b="1" smtClean="0"/>
              <a:t>. EUV delayed, costly.       </a:t>
            </a:r>
          </a:p>
          <a:p>
            <a:pPr>
              <a:lnSpc>
                <a:spcPct val="150000"/>
              </a:lnSpc>
              <a:spcBef>
                <a:spcPct val="0"/>
              </a:spcBef>
              <a:buFont typeface="Wingdings" pitchFamily="2" charset="2"/>
              <a:buBlip>
                <a:blip r:embed="rId3"/>
              </a:buBlip>
            </a:pPr>
            <a:r>
              <a:rPr lang="en-US" sz="1800" b="1" i="1" smtClean="0"/>
              <a:t>Can we get benefits of scaling </a:t>
            </a:r>
            <a:r>
              <a:rPr lang="en-US" sz="1800" b="1" i="1" u="sng" smtClean="0"/>
              <a:t>without relying on lithography</a:t>
            </a:r>
            <a:r>
              <a:rPr lang="en-US" sz="1800" b="1" i="1" smtClean="0"/>
              <a:t>?</a:t>
            </a:r>
          </a:p>
        </p:txBody>
      </p:sp>
      <p:sp>
        <p:nvSpPr>
          <p:cNvPr id="4" name="Footer Placeholder 3"/>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 name="Slide Number Placeholder 4"/>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037E2702-CD0E-43F5-8F9C-10F32EF759A7}" type="slidenum">
              <a:rPr lang="en-US" sz="1000">
                <a:latin typeface="+mj-lt"/>
                <a:cs typeface="Arial" pitchFamily="34" charset="0"/>
              </a:rPr>
              <a:pPr algn="r">
                <a:spcBef>
                  <a:spcPct val="20000"/>
                </a:spcBef>
                <a:buFont typeface="Wingdings" pitchFamily="2" charset="2"/>
                <a:buNone/>
                <a:defRPr/>
              </a:pPr>
              <a:t>10</a:t>
            </a:fld>
            <a:endParaRPr lang="en-US" sz="1000" dirty="0">
              <a:latin typeface="+mj-lt"/>
              <a:cs typeface="Arial" pitchFamily="34" charset="0"/>
            </a:endParaRPr>
          </a:p>
        </p:txBody>
      </p:sp>
      <p:pic>
        <p:nvPicPr>
          <p:cNvPr id="35845" name="Picture 7" descr="Slide2.JPG"/>
          <p:cNvPicPr>
            <a:picLocks noChangeAspect="1"/>
          </p:cNvPicPr>
          <p:nvPr/>
        </p:nvPicPr>
        <p:blipFill>
          <a:blip r:embed="rId4"/>
          <a:srcRect/>
          <a:stretch>
            <a:fillRect/>
          </a:stretch>
        </p:blipFill>
        <p:spPr bwMode="auto">
          <a:xfrm>
            <a:off x="534988" y="1614488"/>
            <a:ext cx="8002587" cy="355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3600" b="1" smtClean="0"/>
              <a:t>Martin van den Brink -</a:t>
            </a:r>
            <a:r>
              <a:rPr lang="en-US" sz="2800" b="1" i="1" smtClean="0"/>
              <a:t>EVP &amp; CTO,</a:t>
            </a:r>
            <a:r>
              <a:rPr lang="en-US" sz="2800" b="1" smtClean="0"/>
              <a:t> ASML</a:t>
            </a:r>
            <a:r>
              <a:rPr lang="en-US" sz="3600" b="1" smtClean="0"/>
              <a:t/>
            </a:r>
            <a:br>
              <a:rPr lang="en-US" sz="3600" b="1" smtClean="0"/>
            </a:br>
            <a:r>
              <a:rPr lang="en-US" sz="2800" b="1" smtClean="0"/>
              <a:t>ISSCC 2013 &amp; SemiconWest 2013</a:t>
            </a:r>
          </a:p>
        </p:txBody>
      </p:sp>
      <p:pic>
        <p:nvPicPr>
          <p:cNvPr id="39938" name="Picture 4" descr="Transistors Cost ASML 2013"/>
          <p:cNvPicPr>
            <a:picLocks noChangeAspect="1" noChangeArrowheads="1"/>
          </p:cNvPicPr>
          <p:nvPr/>
        </p:nvPicPr>
        <p:blipFill>
          <a:blip r:embed="rId3"/>
          <a:srcRect/>
          <a:stretch>
            <a:fillRect/>
          </a:stretch>
        </p:blipFill>
        <p:spPr bwMode="auto">
          <a:xfrm>
            <a:off x="0" y="1595438"/>
            <a:ext cx="9144000" cy="5262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p:cNvPicPr>
            <a:picLocks noGrp="1" noChangeAspect="1" noChangeArrowheads="1"/>
          </p:cNvPicPr>
          <p:nvPr>
            <p:ph/>
          </p:nvPr>
        </p:nvPicPr>
        <p:blipFill>
          <a:blip r:embed="rId3"/>
          <a:srcRect/>
          <a:stretch>
            <a:fillRect/>
          </a:stretch>
        </p:blipFill>
        <p:spPr>
          <a:xfrm>
            <a:off x="0" y="1590675"/>
            <a:ext cx="9144000" cy="2968625"/>
          </a:xfrm>
        </p:spPr>
      </p:pic>
      <p:pic>
        <p:nvPicPr>
          <p:cNvPr id="41986" name="Picture 5"/>
          <p:cNvPicPr>
            <a:picLocks noChangeAspect="1" noChangeArrowheads="1"/>
          </p:cNvPicPr>
          <p:nvPr/>
        </p:nvPicPr>
        <p:blipFill>
          <a:blip r:embed="rId4"/>
          <a:srcRect/>
          <a:stretch>
            <a:fillRect/>
          </a:stretch>
        </p:blipFill>
        <p:spPr bwMode="auto">
          <a:xfrm>
            <a:off x="0" y="4600575"/>
            <a:ext cx="9144000" cy="1906588"/>
          </a:xfrm>
          <a:prstGeom prst="rect">
            <a:avLst/>
          </a:prstGeom>
          <a:noFill/>
          <a:ln w="9525">
            <a:noFill/>
            <a:miter lim="800000"/>
            <a:headEnd/>
            <a:tailEnd/>
          </a:ln>
        </p:spPr>
      </p:pic>
      <p:sp>
        <p:nvSpPr>
          <p:cNvPr id="41987" name="Text Box 6"/>
          <p:cNvSpPr txBox="1">
            <a:spLocks noChangeArrowheads="1"/>
          </p:cNvSpPr>
          <p:nvPr/>
        </p:nvSpPr>
        <p:spPr bwMode="auto">
          <a:xfrm>
            <a:off x="0" y="6491288"/>
            <a:ext cx="9293225" cy="366712"/>
          </a:xfrm>
          <a:prstGeom prst="rect">
            <a:avLst/>
          </a:prstGeom>
          <a:solidFill>
            <a:schemeClr val="bg1"/>
          </a:solidFill>
          <a:ln w="9525">
            <a:noFill/>
            <a:miter lim="800000"/>
            <a:headEnd/>
            <a:tailEnd/>
          </a:ln>
        </p:spPr>
        <p:txBody>
          <a:bodyPr>
            <a:spAutoFit/>
          </a:bodyPr>
          <a:lstStyle/>
          <a:p>
            <a:r>
              <a:rPr lang="en-US" altLang="ja-JP" sz="1600">
                <a:ea typeface="MS PGothic" pitchFamily="34" charset="-128"/>
              </a:rPr>
              <a:t>Dinesh Maheshwari, CTO, Memory Products Division at Cypress Semiconductors, ISSCC2014</a:t>
            </a:r>
            <a:r>
              <a:rPr lang="en-US" altLang="ja-JP">
                <a:ea typeface="MS PGothic" pitchFamily="34" charset="-128"/>
              </a:rPr>
              <a:t> </a:t>
            </a:r>
            <a:endParaRPr lang="en-US"/>
          </a:p>
        </p:txBody>
      </p:sp>
      <p:sp>
        <p:nvSpPr>
          <p:cNvPr id="254983" name="Rectangle 7"/>
          <p:cNvSpPr>
            <a:spLocks noChangeArrowheads="1"/>
          </p:cNvSpPr>
          <p:nvPr/>
        </p:nvSpPr>
        <p:spPr bwMode="auto">
          <a:xfrm>
            <a:off x="0" y="373063"/>
            <a:ext cx="9134475" cy="822325"/>
          </a:xfrm>
          <a:prstGeom prst="rect">
            <a:avLst/>
          </a:prstGeom>
          <a:noFill/>
          <a:ln w="9525">
            <a:noFill/>
            <a:miter lim="800000"/>
            <a:headEnd/>
            <a:tailEnd/>
          </a:ln>
          <a:effectLst/>
        </p:spPr>
        <p:txBody>
          <a:bodyPr>
            <a:spAutoFit/>
          </a:bodyPr>
          <a:lstStyle/>
          <a:p>
            <a:pPr algn="ctr">
              <a:defRPr/>
            </a:pPr>
            <a:r>
              <a:rPr lang="en-US" sz="2400" b="1">
                <a:solidFill>
                  <a:srgbClr val="0073AE"/>
                </a:solidFill>
                <a:effectLst>
                  <a:outerShdw blurRad="38100" dist="38100" dir="2700000" algn="tl">
                    <a:srgbClr val="C0C0C0"/>
                  </a:outerShdw>
                </a:effectLst>
              </a:rPr>
              <a:t>Embedded SRAM isn’t Scaling Beyond 28nm </a:t>
            </a:r>
            <a:r>
              <a:rPr lang="en-US" sz="2000" b="1">
                <a:solidFill>
                  <a:srgbClr val="0073AE"/>
                </a:solidFill>
                <a:effectLst>
                  <a:outerShdw blurRad="38100" dist="38100" dir="2700000" algn="tl">
                    <a:srgbClr val="C0C0C0"/>
                  </a:outerShdw>
                </a:effectLst>
              </a:rPr>
              <a:t>(1.1x instead off 4x)</a:t>
            </a:r>
          </a:p>
          <a:p>
            <a:pPr algn="ctr">
              <a:defRPr/>
            </a:pPr>
            <a:r>
              <a:rPr lang="en-US" sz="2400" b="1">
                <a:solidFill>
                  <a:srgbClr val="0073AE"/>
                </a:solidFill>
                <a:effectLst>
                  <a:outerShdw blurRad="38100" dist="38100" dir="2700000" algn="tl">
                    <a:srgbClr val="C0C0C0"/>
                  </a:outerShdw>
                </a:effectLst>
              </a:rPr>
              <a:t>eSRAM &gt; 60% of Die Area =&gt; End of Dimension Scaling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Rectangle 5"/>
          <p:cNvSpPr>
            <a:spLocks noChangeArrowheads="1"/>
          </p:cNvSpPr>
          <p:nvPr/>
        </p:nvSpPr>
        <p:spPr bwMode="auto">
          <a:xfrm>
            <a:off x="0" y="373063"/>
            <a:ext cx="9134475" cy="954087"/>
          </a:xfrm>
          <a:prstGeom prst="rect">
            <a:avLst/>
          </a:prstGeom>
          <a:noFill/>
          <a:ln w="9525">
            <a:noFill/>
            <a:miter lim="800000"/>
            <a:headEnd/>
            <a:tailEnd/>
          </a:ln>
          <a:effectLst/>
        </p:spPr>
        <p:txBody>
          <a:bodyPr>
            <a:spAutoFit/>
          </a:bodyPr>
          <a:lstStyle/>
          <a:p>
            <a:pPr algn="ctr">
              <a:defRPr/>
            </a:pPr>
            <a:r>
              <a:rPr lang="en-US" sz="3200" b="1" dirty="0">
                <a:solidFill>
                  <a:srgbClr val="0073AE"/>
                </a:solidFill>
                <a:effectLst>
                  <a:outerShdw blurRad="38100" dist="38100" dir="2700000" algn="tl">
                    <a:srgbClr val="C0C0C0"/>
                  </a:outerShdw>
                </a:effectLst>
              </a:rPr>
              <a:t>Embedded SRAM isn’t Scaling Beyond </a:t>
            </a:r>
            <a:r>
              <a:rPr lang="en-US" sz="3200" b="1" dirty="0" err="1">
                <a:solidFill>
                  <a:srgbClr val="0073AE"/>
                </a:solidFill>
                <a:effectLst>
                  <a:outerShdw blurRad="38100" dist="38100" dir="2700000" algn="tl">
                    <a:srgbClr val="C0C0C0"/>
                  </a:outerShdw>
                </a:effectLst>
              </a:rPr>
              <a:t>28nm</a:t>
            </a:r>
            <a:r>
              <a:rPr lang="en-US" sz="2400" b="1" dirty="0">
                <a:solidFill>
                  <a:srgbClr val="0073AE"/>
                </a:solidFill>
                <a:effectLst>
                  <a:outerShdw blurRad="38100" dist="38100" dir="2700000" algn="tl">
                    <a:srgbClr val="C0C0C0"/>
                  </a:outerShdw>
                </a:effectLst>
              </a:rPr>
              <a:t> </a:t>
            </a:r>
          </a:p>
          <a:p>
            <a:pPr algn="ctr">
              <a:defRPr/>
            </a:pPr>
            <a:r>
              <a:rPr lang="en-US" sz="2400" b="1" dirty="0" err="1">
                <a:solidFill>
                  <a:srgbClr val="0073AE"/>
                </a:solidFill>
                <a:effectLst>
                  <a:outerShdw blurRad="38100" dist="38100" dir="2700000" algn="tl">
                    <a:srgbClr val="C0C0C0"/>
                  </a:outerShdw>
                </a:effectLst>
              </a:rPr>
              <a:t>eSRAM</a:t>
            </a:r>
            <a:r>
              <a:rPr lang="en-US" sz="2400" b="1" dirty="0">
                <a:solidFill>
                  <a:srgbClr val="0073AE"/>
                </a:solidFill>
                <a:effectLst>
                  <a:outerShdw blurRad="38100" dist="38100" dir="2700000" algn="tl">
                    <a:srgbClr val="C0C0C0"/>
                  </a:outerShdw>
                </a:effectLst>
              </a:rPr>
              <a:t> &gt; 60% of Die Area =&gt; End of Dimensional Scaling !</a:t>
            </a:r>
          </a:p>
        </p:txBody>
      </p:sp>
      <p:pic>
        <p:nvPicPr>
          <p:cNvPr id="44034" name="Picture 7"/>
          <p:cNvPicPr>
            <a:picLocks noChangeAspect="1" noChangeArrowheads="1"/>
          </p:cNvPicPr>
          <p:nvPr/>
        </p:nvPicPr>
        <p:blipFill>
          <a:blip r:embed="rId3"/>
          <a:srcRect/>
          <a:stretch>
            <a:fillRect/>
          </a:stretch>
        </p:blipFill>
        <p:spPr bwMode="auto">
          <a:xfrm>
            <a:off x="0" y="1638300"/>
            <a:ext cx="9144000" cy="2724150"/>
          </a:xfrm>
          <a:prstGeom prst="rect">
            <a:avLst/>
          </a:prstGeom>
          <a:noFill/>
          <a:ln w="9525">
            <a:noFill/>
            <a:miter lim="800000"/>
            <a:headEnd/>
            <a:tailEnd/>
          </a:ln>
        </p:spPr>
      </p:pic>
      <p:pic>
        <p:nvPicPr>
          <p:cNvPr id="44035" name="Picture 8"/>
          <p:cNvPicPr>
            <a:picLocks noChangeAspect="1" noChangeArrowheads="1"/>
          </p:cNvPicPr>
          <p:nvPr/>
        </p:nvPicPr>
        <p:blipFill>
          <a:blip r:embed="rId4"/>
          <a:srcRect/>
          <a:stretch>
            <a:fillRect/>
          </a:stretch>
        </p:blipFill>
        <p:spPr bwMode="auto">
          <a:xfrm>
            <a:off x="2324100" y="4524375"/>
            <a:ext cx="6819900" cy="2333625"/>
          </a:xfrm>
          <a:prstGeom prst="rect">
            <a:avLst/>
          </a:prstGeom>
          <a:noFill/>
          <a:ln w="9525">
            <a:noFill/>
            <a:miter lim="800000"/>
            <a:headEnd/>
            <a:tailEnd/>
          </a:ln>
        </p:spPr>
      </p:pic>
      <p:sp>
        <p:nvSpPr>
          <p:cNvPr id="44036" name="Text Box 9"/>
          <p:cNvSpPr txBox="1">
            <a:spLocks noChangeArrowheads="1"/>
          </p:cNvSpPr>
          <p:nvPr/>
        </p:nvSpPr>
        <p:spPr bwMode="auto">
          <a:xfrm>
            <a:off x="142875" y="1779588"/>
            <a:ext cx="307975" cy="519112"/>
          </a:xfrm>
          <a:prstGeom prst="rect">
            <a:avLst/>
          </a:prstGeom>
          <a:noFill/>
          <a:ln w="9525">
            <a:noFill/>
            <a:miter lim="800000"/>
            <a:headEnd/>
            <a:tailEnd/>
          </a:ln>
        </p:spPr>
        <p:txBody>
          <a:bodyPr>
            <a:spAutoFit/>
          </a:bodyPr>
          <a:lstStyle/>
          <a:p>
            <a:pPr>
              <a:spcBef>
                <a:spcPct val="50000"/>
              </a:spcBef>
            </a:pPr>
            <a:r>
              <a:rPr lang="en-US" sz="2800"/>
              <a:t>*</a:t>
            </a:r>
          </a:p>
        </p:txBody>
      </p:sp>
      <p:sp>
        <p:nvSpPr>
          <p:cNvPr id="44037" name="Text Box 10"/>
          <p:cNvSpPr txBox="1">
            <a:spLocks noChangeArrowheads="1"/>
          </p:cNvSpPr>
          <p:nvPr/>
        </p:nvSpPr>
        <p:spPr bwMode="auto">
          <a:xfrm>
            <a:off x="123825" y="4332288"/>
            <a:ext cx="2222500" cy="885825"/>
          </a:xfrm>
          <a:prstGeom prst="rect">
            <a:avLst/>
          </a:prstGeom>
          <a:noFill/>
          <a:ln w="9525">
            <a:noFill/>
            <a:miter lim="800000"/>
            <a:headEnd/>
            <a:tailEnd/>
          </a:ln>
        </p:spPr>
        <p:txBody>
          <a:bodyPr>
            <a:spAutoFit/>
          </a:bodyPr>
          <a:lstStyle/>
          <a:p>
            <a:pPr>
              <a:spcBef>
                <a:spcPct val="50000"/>
              </a:spcBef>
            </a:pPr>
            <a:r>
              <a:rPr lang="en-US" sz="2000" b="1"/>
              <a:t>*</a:t>
            </a:r>
            <a:r>
              <a:rPr lang="en-US" sz="1600">
                <a:hlinkClick r:id="rId5"/>
              </a:rPr>
              <a:t>imec’s 2013 International Technology Forum</a:t>
            </a:r>
            <a:r>
              <a:rPr lang="en-US" sz="1600"/>
              <a:t>, </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title" idx="4294967295"/>
          </p:nvPr>
        </p:nvSpPr>
        <p:spPr/>
        <p:txBody>
          <a:bodyPr/>
          <a:lstStyle/>
          <a:p>
            <a:r>
              <a:rPr lang="en-US" b="1" smtClean="0"/>
              <a:t>Moore's Law Dead by 2022</a:t>
            </a:r>
            <a:r>
              <a:rPr lang="en-US" sz="3600" b="1" smtClean="0"/>
              <a:t>*</a:t>
            </a:r>
            <a:br>
              <a:rPr lang="en-US" sz="3600" b="1" smtClean="0"/>
            </a:br>
            <a:r>
              <a:rPr lang="en-US" sz="2800" smtClean="0"/>
              <a:t>Bob Colwell, Director MTO, DARPA</a:t>
            </a:r>
          </a:p>
        </p:txBody>
      </p:sp>
      <p:sp>
        <p:nvSpPr>
          <p:cNvPr id="37890" name="Text Box 4"/>
          <p:cNvSpPr txBox="1">
            <a:spLocks noChangeArrowheads="1"/>
          </p:cNvSpPr>
          <p:nvPr/>
        </p:nvSpPr>
        <p:spPr bwMode="auto">
          <a:xfrm>
            <a:off x="1879600" y="6521450"/>
            <a:ext cx="5899150" cy="336550"/>
          </a:xfrm>
          <a:prstGeom prst="rect">
            <a:avLst/>
          </a:prstGeom>
          <a:noFill/>
          <a:ln w="9525">
            <a:noFill/>
            <a:miter lim="800000"/>
            <a:headEnd/>
            <a:tailEnd/>
          </a:ln>
        </p:spPr>
        <p:txBody>
          <a:bodyPr>
            <a:spAutoFit/>
          </a:bodyPr>
          <a:lstStyle/>
          <a:p>
            <a:r>
              <a:rPr lang="en-US" sz="1600"/>
              <a:t>*CRA/CCC &amp; ACM SIGDA, Pittsburgh, March 2013</a:t>
            </a:r>
          </a:p>
        </p:txBody>
      </p:sp>
      <p:pic>
        <p:nvPicPr>
          <p:cNvPr id="37891" name="Picture 9"/>
          <p:cNvPicPr>
            <a:picLocks noChangeAspect="1" noChangeArrowheads="1"/>
          </p:cNvPicPr>
          <p:nvPr/>
        </p:nvPicPr>
        <p:blipFill>
          <a:blip r:embed="rId3"/>
          <a:srcRect/>
          <a:stretch>
            <a:fillRect/>
          </a:stretch>
        </p:blipFill>
        <p:spPr bwMode="auto">
          <a:xfrm>
            <a:off x="0" y="1479550"/>
            <a:ext cx="9144000" cy="4708525"/>
          </a:xfrm>
          <a:prstGeom prst="rect">
            <a:avLst/>
          </a:prstGeom>
          <a:noFill/>
          <a:ln w="9525">
            <a:noFill/>
            <a:miter lim="800000"/>
            <a:headEnd/>
            <a:tailEnd/>
          </a:ln>
        </p:spPr>
      </p:pic>
      <p:sp>
        <p:nvSpPr>
          <p:cNvPr id="37892" name="Rectangle 6"/>
          <p:cNvSpPr>
            <a:spLocks noChangeArrowheads="1"/>
          </p:cNvSpPr>
          <p:nvPr/>
        </p:nvSpPr>
        <p:spPr bwMode="auto">
          <a:xfrm>
            <a:off x="1852613" y="6216650"/>
            <a:ext cx="5373687" cy="336550"/>
          </a:xfrm>
          <a:prstGeom prst="rect">
            <a:avLst/>
          </a:prstGeom>
          <a:noFill/>
          <a:ln w="9525">
            <a:noFill/>
            <a:miter lim="800000"/>
            <a:headEnd/>
            <a:tailEnd/>
          </a:ln>
        </p:spPr>
        <p:txBody>
          <a:bodyPr wrap="none">
            <a:spAutoFit/>
          </a:bodyPr>
          <a:lstStyle/>
          <a:p>
            <a:r>
              <a:rPr lang="en-US" sz="1600">
                <a:solidFill>
                  <a:srgbClr val="0066FF"/>
                </a:solidFill>
              </a:rPr>
              <a:t>*</a:t>
            </a:r>
            <a:r>
              <a:rPr lang="en-US" sz="1600"/>
              <a:t>http://www.eetimes.com/document.asp?doc_id=1319330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algn="l"/>
            <a:r>
              <a:rPr lang="en-US" b="1" smtClean="0"/>
              <a:t>Conclusions:</a:t>
            </a:r>
          </a:p>
        </p:txBody>
      </p:sp>
      <p:sp>
        <p:nvSpPr>
          <p:cNvPr id="48130" name="Rectangle 3"/>
          <p:cNvSpPr>
            <a:spLocks noGrp="1" noChangeArrowheads="1"/>
          </p:cNvSpPr>
          <p:nvPr>
            <p:ph type="body" idx="1"/>
          </p:nvPr>
        </p:nvSpPr>
        <p:spPr>
          <a:xfrm>
            <a:off x="152400" y="1628775"/>
            <a:ext cx="8991600" cy="4678363"/>
          </a:xfrm>
        </p:spPr>
        <p:txBody>
          <a:bodyPr/>
          <a:lstStyle/>
          <a:p>
            <a:r>
              <a:rPr lang="en-US" sz="2000" smtClean="0"/>
              <a:t>Dimensional Scaling (“Moore’s Law”) is already exhibiting diminishing returns</a:t>
            </a:r>
          </a:p>
          <a:p>
            <a:r>
              <a:rPr lang="en-US" sz="2000" smtClean="0"/>
              <a:t>The road map beyond 2017 (7nm) is unclear</a:t>
            </a:r>
          </a:p>
          <a:p>
            <a:r>
              <a:rPr lang="en-US" sz="2000" smtClean="0"/>
              <a:t>While the research community is working on many interesting new technologies (see below), none of them seem mature enough to replace silicon for 2019</a:t>
            </a:r>
          </a:p>
          <a:p>
            <a:pPr lvl="2">
              <a:buFont typeface="Wingdings" pitchFamily="2" charset="2"/>
              <a:buNone/>
            </a:pPr>
            <a:r>
              <a:rPr lang="en-US" sz="1400" smtClean="0">
                <a:cs typeface="Arial" charset="0"/>
              </a:rPr>
              <a:t>- Carbon nanotube	- Indium gallium arsenide</a:t>
            </a:r>
          </a:p>
          <a:p>
            <a:pPr lvl="2">
              <a:buFont typeface="Wingdings" pitchFamily="2" charset="2"/>
              <a:buNone/>
            </a:pPr>
            <a:r>
              <a:rPr lang="en-US" sz="1400" smtClean="0">
                <a:cs typeface="Arial" charset="0"/>
              </a:rPr>
              <a:t>- Graphene		- Spintronics</a:t>
            </a:r>
          </a:p>
          <a:p>
            <a:pPr lvl="2">
              <a:buFont typeface="Wingdings" pitchFamily="2" charset="2"/>
              <a:buNone/>
            </a:pPr>
            <a:r>
              <a:rPr lang="en-US" sz="1400" smtClean="0">
                <a:cs typeface="Arial" charset="0"/>
              </a:rPr>
              <a:t>- Nanowire		- Molecular computing</a:t>
            </a:r>
          </a:p>
          <a:p>
            <a:pPr lvl="2">
              <a:buFont typeface="Wingdings" pitchFamily="2" charset="2"/>
              <a:buNone/>
            </a:pPr>
            <a:r>
              <a:rPr lang="en-US" sz="1400" smtClean="0">
                <a:cs typeface="Arial" charset="0"/>
              </a:rPr>
              <a:t>- Photonics		- Quantum computing</a:t>
            </a:r>
          </a:p>
          <a:p>
            <a:r>
              <a:rPr lang="en-US" sz="2000" smtClean="0"/>
              <a:t>3D IC is considered, by all, as  the near term solution, and  </a:t>
            </a:r>
            <a:r>
              <a:rPr lang="en-US" sz="2000" b="1" smtClean="0">
                <a:solidFill>
                  <a:srgbClr val="009900"/>
                </a:solidFill>
              </a:rPr>
              <a:t>Monolithic 3D</a:t>
            </a:r>
            <a:r>
              <a:rPr lang="en-US" sz="2000" smtClean="0"/>
              <a:t> </a:t>
            </a:r>
            <a:r>
              <a:rPr lang="en-US" sz="2000" b="1" smtClean="0">
                <a:solidFill>
                  <a:srgbClr val="009900"/>
                </a:solidFill>
              </a:rPr>
              <a:t>IC</a:t>
            </a:r>
            <a:r>
              <a:rPr lang="en-US" sz="2000" smtClean="0"/>
              <a:t> is well positioned to be so, as it uses the existing infrastructure!</a:t>
            </a:r>
          </a:p>
          <a:p>
            <a:pPr lvl="1">
              <a:lnSpc>
                <a:spcPct val="110000"/>
              </a:lnSpc>
            </a:pPr>
            <a:r>
              <a:rPr lang="en-US" sz="1800" b="1" smtClean="0">
                <a:solidFill>
                  <a:srgbClr val="000099"/>
                </a:solidFill>
                <a:cs typeface="Arial" charset="0"/>
              </a:rPr>
              <a:t>It is safe to state that Monolithic 3D is the only alternative that could be ready for high volume in 2019 !!</a:t>
            </a:r>
          </a:p>
          <a:p>
            <a:pPr lvl="2"/>
            <a:endParaRPr lang="en-US" sz="1800" b="1" smtClean="0">
              <a:cs typeface="Arial" charset="0"/>
            </a:endParaRPr>
          </a:p>
          <a:p>
            <a:endParaRPr lang="en-US" sz="2000" b="1" smtClean="0"/>
          </a:p>
          <a:p>
            <a:endParaRPr lang="en-US"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7"/>
          <p:cNvPicPr>
            <a:picLocks noChangeAspect="1" noChangeArrowheads="1"/>
          </p:cNvPicPr>
          <p:nvPr/>
        </p:nvPicPr>
        <p:blipFill>
          <a:blip r:embed="rId3"/>
          <a:srcRect/>
          <a:stretch>
            <a:fillRect/>
          </a:stretch>
        </p:blipFill>
        <p:spPr bwMode="auto">
          <a:xfrm>
            <a:off x="0" y="1612900"/>
            <a:ext cx="9144000" cy="5245100"/>
          </a:xfrm>
          <a:prstGeom prst="rect">
            <a:avLst/>
          </a:prstGeom>
          <a:noFill/>
          <a:ln w="9525">
            <a:noFill/>
            <a:miter lim="800000"/>
            <a:headEnd/>
            <a:tailEnd/>
          </a:ln>
        </p:spPr>
      </p:pic>
      <p:sp>
        <p:nvSpPr>
          <p:cNvPr id="46082" name="Rectangle 9"/>
          <p:cNvSpPr>
            <a:spLocks noChangeArrowheads="1"/>
          </p:cNvSpPr>
          <p:nvPr/>
        </p:nvSpPr>
        <p:spPr bwMode="auto">
          <a:xfrm>
            <a:off x="879475" y="538163"/>
            <a:ext cx="7194550" cy="641350"/>
          </a:xfrm>
          <a:prstGeom prst="rect">
            <a:avLst/>
          </a:prstGeom>
          <a:noFill/>
          <a:ln w="9525">
            <a:noFill/>
            <a:miter lim="800000"/>
            <a:headEnd/>
            <a:tailEnd/>
          </a:ln>
        </p:spPr>
        <p:txBody>
          <a:bodyPr wrap="none">
            <a:spAutoFit/>
          </a:bodyPr>
          <a:lstStyle/>
          <a:p>
            <a:r>
              <a:rPr lang="en-US" sz="3600" b="1">
                <a:solidFill>
                  <a:srgbClr val="0073AE"/>
                </a:solidFill>
              </a:rPr>
              <a:t>CMOS is the Best Device Option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48" name="Object 12"/>
          <p:cNvGraphicFramePr>
            <a:graphicFrameLocks noGrp="1" noChangeAspect="1"/>
          </p:cNvGraphicFramePr>
          <p:nvPr>
            <p:ph/>
          </p:nvPr>
        </p:nvGraphicFramePr>
        <p:xfrm>
          <a:off x="0" y="57150"/>
          <a:ext cx="9144000" cy="6800850"/>
        </p:xfrm>
        <a:graphic>
          <a:graphicData uri="http://schemas.openxmlformats.org/presentationml/2006/ole">
            <p:oleObj spid="_x0000_s142348" name="Acrobat Document" r:id="rId4" imgW="8019048" imgH="5668166" progId="AcroExch.Document.7">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ctrTitle"/>
          </p:nvPr>
        </p:nvSpPr>
        <p:spPr>
          <a:xfrm>
            <a:off x="257175" y="0"/>
            <a:ext cx="8458200" cy="1622425"/>
          </a:xfrm>
        </p:spPr>
        <p:txBody>
          <a:bodyPr/>
          <a:lstStyle/>
          <a:p>
            <a:pPr algn="l">
              <a:lnSpc>
                <a:spcPct val="80000"/>
              </a:lnSpc>
            </a:pPr>
            <a:r>
              <a:rPr lang="en-US" sz="2800" b="1" smtClean="0"/>
              <a:t>“CEA-Leti Signs Agreement with Qualcomm to Assess Sequential (monolithic)3D Technology”</a:t>
            </a:r>
            <a:br>
              <a:rPr lang="en-US" sz="2800" b="1" smtClean="0"/>
            </a:br>
            <a:r>
              <a:rPr lang="en-US" sz="1600" smtClean="0"/>
              <a:t>Business Wire December 08, 2013</a:t>
            </a:r>
            <a:r>
              <a:rPr lang="en-US" sz="3600" smtClean="0"/>
              <a:t> </a:t>
            </a:r>
          </a:p>
        </p:txBody>
      </p:sp>
      <p:pic>
        <p:nvPicPr>
          <p:cNvPr id="144386" name="Picture 5" descr="Interconnect Qualcomm IEDM 2013"/>
          <p:cNvPicPr>
            <a:picLocks noChangeAspect="1" noChangeArrowheads="1"/>
          </p:cNvPicPr>
          <p:nvPr/>
        </p:nvPicPr>
        <p:blipFill>
          <a:blip r:embed="rId3"/>
          <a:srcRect/>
          <a:stretch>
            <a:fillRect/>
          </a:stretch>
        </p:blipFill>
        <p:spPr bwMode="auto">
          <a:xfrm>
            <a:off x="0" y="1681163"/>
            <a:ext cx="4464050" cy="4467225"/>
          </a:xfrm>
          <a:prstGeom prst="rect">
            <a:avLst/>
          </a:prstGeom>
          <a:noFill/>
          <a:ln w="9525">
            <a:noFill/>
            <a:miter lim="800000"/>
            <a:headEnd/>
            <a:tailEnd/>
          </a:ln>
        </p:spPr>
      </p:pic>
      <p:sp>
        <p:nvSpPr>
          <p:cNvPr id="144387" name="Rectangle 6"/>
          <p:cNvSpPr>
            <a:spLocks noChangeArrowheads="1"/>
          </p:cNvSpPr>
          <p:nvPr/>
        </p:nvSpPr>
        <p:spPr bwMode="auto">
          <a:xfrm>
            <a:off x="4283075" y="1663700"/>
            <a:ext cx="4641850" cy="3651250"/>
          </a:xfrm>
          <a:prstGeom prst="rect">
            <a:avLst/>
          </a:prstGeom>
          <a:solidFill>
            <a:srgbClr val="FFFFFF"/>
          </a:solidFill>
          <a:ln w="9525">
            <a:noFill/>
            <a:miter lim="800000"/>
            <a:headEnd/>
            <a:tailEnd/>
          </a:ln>
        </p:spPr>
        <p:txBody>
          <a:bodyPr lIns="0" tIns="0" rIns="0" bIns="0" anchor="ctr">
            <a:spAutoFit/>
          </a:bodyPr>
          <a:lstStyle/>
          <a:p>
            <a:r>
              <a:rPr lang="en-US" sz="2400" b="1"/>
              <a:t>“Monolithic 3D (M3D) is an emerging integration technology poised to reduce the gap significantly between transistors and interconnect delays to extend the semiconductor roadmap way beyond the 2D scaling trajectory predicted by Moore’s Law.”</a:t>
            </a:r>
            <a:r>
              <a:rPr lang="en-US" sz="2400"/>
              <a:t> </a:t>
            </a:r>
          </a:p>
        </p:txBody>
      </p:sp>
      <p:sp>
        <p:nvSpPr>
          <p:cNvPr id="144388" name="Rectangle 7"/>
          <p:cNvSpPr>
            <a:spLocks noChangeArrowheads="1"/>
          </p:cNvSpPr>
          <p:nvPr/>
        </p:nvSpPr>
        <p:spPr bwMode="auto">
          <a:xfrm>
            <a:off x="4514850" y="5392738"/>
            <a:ext cx="4629150" cy="1006475"/>
          </a:xfrm>
          <a:prstGeom prst="rect">
            <a:avLst/>
          </a:prstGeom>
          <a:noFill/>
          <a:ln w="9525">
            <a:noFill/>
            <a:miter lim="800000"/>
            <a:headEnd/>
            <a:tailEnd/>
          </a:ln>
        </p:spPr>
        <p:txBody>
          <a:bodyPr>
            <a:spAutoFit/>
          </a:bodyPr>
          <a:lstStyle/>
          <a:p>
            <a:r>
              <a:rPr lang="en-US" sz="2000"/>
              <a:t>Geoffrey Yeap, </a:t>
            </a:r>
          </a:p>
          <a:p>
            <a:r>
              <a:rPr lang="en-US" sz="2000"/>
              <a:t>VP of Technology at Qualcomm, </a:t>
            </a:r>
          </a:p>
          <a:p>
            <a:r>
              <a:rPr lang="en-US" sz="2000"/>
              <a:t>Invited paper, IEDM 2013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5"/>
          <p:cNvPicPr>
            <a:picLocks noChangeAspect="1" noChangeArrowheads="1"/>
          </p:cNvPicPr>
          <p:nvPr/>
        </p:nvPicPr>
        <p:blipFill>
          <a:blip r:embed="rId3"/>
          <a:srcRect/>
          <a:stretch>
            <a:fillRect/>
          </a:stretch>
        </p:blipFill>
        <p:spPr bwMode="auto">
          <a:xfrm>
            <a:off x="0" y="0"/>
            <a:ext cx="9144000" cy="3502025"/>
          </a:xfrm>
          <a:prstGeom prst="rect">
            <a:avLst/>
          </a:prstGeom>
          <a:noFill/>
          <a:ln w="9525">
            <a:noFill/>
            <a:miter lim="800000"/>
            <a:headEnd/>
            <a:tailEnd/>
          </a:ln>
        </p:spPr>
      </p:pic>
      <p:pic>
        <p:nvPicPr>
          <p:cNvPr id="146434" name="Picture 6"/>
          <p:cNvPicPr>
            <a:picLocks noChangeAspect="1" noChangeArrowheads="1"/>
          </p:cNvPicPr>
          <p:nvPr/>
        </p:nvPicPr>
        <p:blipFill>
          <a:blip r:embed="rId4"/>
          <a:srcRect/>
          <a:stretch>
            <a:fillRect/>
          </a:stretch>
        </p:blipFill>
        <p:spPr bwMode="auto">
          <a:xfrm>
            <a:off x="0" y="3498850"/>
            <a:ext cx="9144000" cy="335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algn="l"/>
            <a:r>
              <a:rPr lang="en-US" smtClean="0"/>
              <a:t>Agenda:</a:t>
            </a:r>
          </a:p>
        </p:txBody>
      </p:sp>
      <p:sp>
        <p:nvSpPr>
          <p:cNvPr id="19458" name="Rectangle 3"/>
          <p:cNvSpPr>
            <a:spLocks noGrp="1" noChangeArrowheads="1"/>
          </p:cNvSpPr>
          <p:nvPr>
            <p:ph type="body" idx="4294967295"/>
          </p:nvPr>
        </p:nvSpPr>
        <p:spPr>
          <a:xfrm>
            <a:off x="174625" y="1651000"/>
            <a:ext cx="8736013" cy="4678363"/>
          </a:xfrm>
        </p:spPr>
        <p:txBody>
          <a:bodyPr/>
          <a:lstStyle/>
          <a:p>
            <a:pPr>
              <a:lnSpc>
                <a:spcPct val="120000"/>
              </a:lnSpc>
            </a:pPr>
            <a:r>
              <a:rPr lang="en-US" sz="2800" smtClean="0"/>
              <a:t>Monolithic 3D – the emerging path for the next 				generation technology driver </a:t>
            </a:r>
          </a:p>
          <a:p>
            <a:pPr>
              <a:lnSpc>
                <a:spcPct val="120000"/>
              </a:lnSpc>
            </a:pPr>
            <a:r>
              <a:rPr lang="en-US" sz="2800" smtClean="0"/>
              <a:t>The thermal challenge and solution - for the 				fabrication of monolithic 3D IC </a:t>
            </a:r>
          </a:p>
          <a:p>
            <a:pPr>
              <a:lnSpc>
                <a:spcPct val="120000"/>
              </a:lnSpc>
            </a:pPr>
            <a:r>
              <a:rPr lang="en-US" sz="2800" smtClean="0"/>
              <a:t>The thermal challenge and solution - for the 				operation of monolithic 3D IC </a:t>
            </a:r>
          </a:p>
          <a:p>
            <a:pPr>
              <a:lnSpc>
                <a:spcPct val="120000"/>
              </a:lnSpc>
            </a:pPr>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38763" y="4311650"/>
            <a:ext cx="3092450" cy="1327150"/>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 name="Rectangle 6"/>
          <p:cNvSpPr/>
          <p:nvPr/>
        </p:nvSpPr>
        <p:spPr bwMode="auto">
          <a:xfrm>
            <a:off x="5664200" y="3810000"/>
            <a:ext cx="151765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 name="Rectangle 7"/>
          <p:cNvSpPr/>
          <p:nvPr/>
        </p:nvSpPr>
        <p:spPr bwMode="auto">
          <a:xfrm>
            <a:off x="5673725" y="3886200"/>
            <a:ext cx="73025"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 name="Trapezoid 8"/>
          <p:cNvSpPr/>
          <p:nvPr/>
        </p:nvSpPr>
        <p:spPr bwMode="auto">
          <a:xfrm rot="10800000">
            <a:off x="6481763" y="4311650"/>
            <a:ext cx="1371600" cy="565150"/>
          </a:xfrm>
          <a:prstGeom prst="trapezoi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 name="Rectangle 9"/>
          <p:cNvSpPr/>
          <p:nvPr/>
        </p:nvSpPr>
        <p:spPr bwMode="auto">
          <a:xfrm>
            <a:off x="6750050" y="4311650"/>
            <a:ext cx="798513" cy="488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 name="Rectangle 10"/>
          <p:cNvSpPr/>
          <p:nvPr/>
        </p:nvSpPr>
        <p:spPr bwMode="auto">
          <a:xfrm flipH="1">
            <a:off x="7105650" y="3886200"/>
            <a:ext cx="74613" cy="4206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 name="Rectangle 13"/>
          <p:cNvSpPr/>
          <p:nvPr/>
        </p:nvSpPr>
        <p:spPr bwMode="auto">
          <a:xfrm>
            <a:off x="5522913" y="4141788"/>
            <a:ext cx="320675" cy="177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5" name="Rectangle 14"/>
          <p:cNvSpPr/>
          <p:nvPr/>
        </p:nvSpPr>
        <p:spPr bwMode="auto">
          <a:xfrm>
            <a:off x="5522913" y="4038600"/>
            <a:ext cx="320675"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5" name="Rectangle 34"/>
          <p:cNvSpPr/>
          <p:nvPr/>
        </p:nvSpPr>
        <p:spPr bwMode="auto">
          <a:xfrm>
            <a:off x="5851525" y="4311650"/>
            <a:ext cx="15716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6" name="Rectangle 35"/>
          <p:cNvSpPr/>
          <p:nvPr/>
        </p:nvSpPr>
        <p:spPr bwMode="auto">
          <a:xfrm>
            <a:off x="5349875" y="4311650"/>
            <a:ext cx="155575"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4" name="Rectangle 63"/>
          <p:cNvSpPr/>
          <p:nvPr/>
        </p:nvSpPr>
        <p:spPr bwMode="auto">
          <a:xfrm>
            <a:off x="5338763" y="4800600"/>
            <a:ext cx="309245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8492" name="Title 1"/>
          <p:cNvSpPr>
            <a:spLocks noGrp="1"/>
          </p:cNvSpPr>
          <p:nvPr>
            <p:ph type="title" idx="4294967295"/>
          </p:nvPr>
        </p:nvSpPr>
        <p:spPr>
          <a:xfrm>
            <a:off x="457200" y="98425"/>
            <a:ext cx="8229600" cy="1143000"/>
          </a:xfrm>
        </p:spPr>
        <p:txBody>
          <a:bodyPr/>
          <a:lstStyle/>
          <a:p>
            <a:pPr eaLnBrk="1" hangingPunct="1"/>
            <a:r>
              <a:rPr lang="en-US" sz="3600" smtClean="0"/>
              <a:t>Two Types of 3D Technology</a:t>
            </a:r>
          </a:p>
        </p:txBody>
      </p:sp>
      <p:sp>
        <p:nvSpPr>
          <p:cNvPr id="4"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0E8D87C-964B-41BC-B99B-AD8A3E28DD36}" type="slidenum">
              <a:rPr lang="en-US" sz="1200">
                <a:solidFill>
                  <a:schemeClr val="tx1">
                    <a:tint val="75000"/>
                  </a:schemeClr>
                </a:solidFill>
                <a:latin typeface="+mn-lt"/>
                <a:cs typeface="+mn-cs"/>
              </a:rPr>
              <a:pPr algn="r" fontAlgn="auto">
                <a:spcBef>
                  <a:spcPts val="0"/>
                </a:spcBef>
                <a:spcAft>
                  <a:spcPts val="0"/>
                </a:spcAft>
                <a:defRPr/>
              </a:pPr>
              <a:t>20</a:t>
            </a:fld>
            <a:endParaRPr lang="en-US" sz="1200">
              <a:solidFill>
                <a:schemeClr val="tx1">
                  <a:tint val="75000"/>
                </a:schemeClr>
              </a:solidFill>
              <a:latin typeface="+mn-lt"/>
              <a:cs typeface="+mn-cs"/>
            </a:endParaRPr>
          </a:p>
        </p:txBody>
      </p:sp>
      <p:sp>
        <p:nvSpPr>
          <p:cNvPr id="5" name="TextBox 4"/>
          <p:cNvSpPr txBox="1"/>
          <p:nvPr/>
        </p:nvSpPr>
        <p:spPr>
          <a:xfrm>
            <a:off x="457200" y="1241425"/>
            <a:ext cx="3886200" cy="892175"/>
          </a:xfrm>
          <a:prstGeom prst="rect">
            <a:avLst/>
          </a:prstGeom>
          <a:solidFill>
            <a:schemeClr val="accent2">
              <a:lumMod val="20000"/>
              <a:lumOff val="80000"/>
            </a:schemeClr>
          </a:solidFill>
          <a:ln>
            <a:solidFill>
              <a:schemeClr val="tx1"/>
            </a:solidFill>
          </a:ln>
        </p:spPr>
        <p:txBody>
          <a:bodyPr>
            <a:spAutoFit/>
          </a:bodyPr>
          <a:lstStyle/>
          <a:p>
            <a:pPr algn="ctr">
              <a:defRPr/>
            </a:pPr>
            <a:r>
              <a:rPr lang="en-US" sz="2000" b="1" dirty="0">
                <a:latin typeface="+mn-lt"/>
              </a:rPr>
              <a:t>3D-TSV</a:t>
            </a:r>
          </a:p>
          <a:p>
            <a:pPr algn="ctr">
              <a:defRPr/>
            </a:pPr>
            <a:r>
              <a:rPr lang="en-US" sz="1600" b="1" dirty="0">
                <a:latin typeface="+mn-lt"/>
              </a:rPr>
              <a:t>Transistors made on separate wafer @ high temperature, then thin + align + bond</a:t>
            </a:r>
          </a:p>
        </p:txBody>
      </p:sp>
      <p:grpSp>
        <p:nvGrpSpPr>
          <p:cNvPr id="148495" name="Group 62"/>
          <p:cNvGrpSpPr>
            <a:grpSpLocks/>
          </p:cNvGrpSpPr>
          <p:nvPr/>
        </p:nvGrpSpPr>
        <p:grpSpPr bwMode="auto">
          <a:xfrm>
            <a:off x="838200" y="3200400"/>
            <a:ext cx="3097213" cy="2362200"/>
            <a:chOff x="838200" y="3048000"/>
            <a:chExt cx="3097030" cy="2362200"/>
          </a:xfrm>
        </p:grpSpPr>
        <p:sp>
          <p:nvSpPr>
            <p:cNvPr id="37" name="Rectangle 36"/>
            <p:cNvSpPr/>
            <p:nvPr/>
          </p:nvSpPr>
          <p:spPr bwMode="auto">
            <a:xfrm>
              <a:off x="842963" y="4083050"/>
              <a:ext cx="3092267" cy="1327150"/>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8" name="Rectangle 37"/>
            <p:cNvSpPr/>
            <p:nvPr/>
          </p:nvSpPr>
          <p:spPr bwMode="auto">
            <a:xfrm>
              <a:off x="1335059" y="3581400"/>
              <a:ext cx="965143"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9" name="Rectangle 38"/>
            <p:cNvSpPr/>
            <p:nvPr/>
          </p:nvSpPr>
          <p:spPr bwMode="auto">
            <a:xfrm>
              <a:off x="1330296" y="3657600"/>
              <a:ext cx="73021"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2" name="Rectangle 41"/>
            <p:cNvSpPr/>
            <p:nvPr/>
          </p:nvSpPr>
          <p:spPr bwMode="auto">
            <a:xfrm flipH="1">
              <a:off x="2862143" y="3292475"/>
              <a:ext cx="73021" cy="792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3" name="Rectangle 42"/>
            <p:cNvSpPr/>
            <p:nvPr/>
          </p:nvSpPr>
          <p:spPr bwMode="auto">
            <a:xfrm>
              <a:off x="1179493" y="3902075"/>
              <a:ext cx="320656"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4" name="Rectangle 43"/>
            <p:cNvSpPr/>
            <p:nvPr/>
          </p:nvSpPr>
          <p:spPr bwMode="auto">
            <a:xfrm>
              <a:off x="1179493" y="3810000"/>
              <a:ext cx="320656"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5" name="Rectangle 44"/>
            <p:cNvSpPr/>
            <p:nvPr/>
          </p:nvSpPr>
          <p:spPr bwMode="auto">
            <a:xfrm>
              <a:off x="1500149" y="4083050"/>
              <a:ext cx="155566"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6" name="Rectangle 45"/>
            <p:cNvSpPr/>
            <p:nvPr/>
          </p:nvSpPr>
          <p:spPr bwMode="auto">
            <a:xfrm>
              <a:off x="1023927" y="4083050"/>
              <a:ext cx="157153"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7" name="Rectangle 46"/>
            <p:cNvSpPr/>
            <p:nvPr/>
          </p:nvSpPr>
          <p:spPr bwMode="auto">
            <a:xfrm>
              <a:off x="2239880" y="3657600"/>
              <a:ext cx="73021"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8" name="Rectangle 47"/>
            <p:cNvSpPr/>
            <p:nvPr/>
          </p:nvSpPr>
          <p:spPr bwMode="auto">
            <a:xfrm>
              <a:off x="2089076" y="3902075"/>
              <a:ext cx="320656"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9" name="Rectangle 48"/>
            <p:cNvSpPr/>
            <p:nvPr/>
          </p:nvSpPr>
          <p:spPr bwMode="auto">
            <a:xfrm>
              <a:off x="2089076" y="3810000"/>
              <a:ext cx="320656"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0" name="Rectangle 49"/>
            <p:cNvSpPr/>
            <p:nvPr/>
          </p:nvSpPr>
          <p:spPr bwMode="auto">
            <a:xfrm>
              <a:off x="2414495" y="4083050"/>
              <a:ext cx="155566"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1" name="Rectangle 50"/>
            <p:cNvSpPr/>
            <p:nvPr/>
          </p:nvSpPr>
          <p:spPr bwMode="auto">
            <a:xfrm>
              <a:off x="1920811" y="4083050"/>
              <a:ext cx="155566"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3" name="Rectangle 52"/>
            <p:cNvSpPr/>
            <p:nvPr/>
          </p:nvSpPr>
          <p:spPr bwMode="auto">
            <a:xfrm>
              <a:off x="3005010" y="3902075"/>
              <a:ext cx="325418"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4" name="Rectangle 53"/>
            <p:cNvSpPr/>
            <p:nvPr/>
          </p:nvSpPr>
          <p:spPr bwMode="auto">
            <a:xfrm>
              <a:off x="3005010" y="3810000"/>
              <a:ext cx="328593"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5" name="Rectangle 54"/>
            <p:cNvSpPr/>
            <p:nvPr/>
          </p:nvSpPr>
          <p:spPr bwMode="auto">
            <a:xfrm>
              <a:off x="3328841" y="4083050"/>
              <a:ext cx="155566"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6" name="Rectangle 55"/>
            <p:cNvSpPr/>
            <p:nvPr/>
          </p:nvSpPr>
          <p:spPr bwMode="auto">
            <a:xfrm>
              <a:off x="2835157" y="4083050"/>
              <a:ext cx="155566"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7" name="Rectangle 56"/>
            <p:cNvSpPr/>
            <p:nvPr/>
          </p:nvSpPr>
          <p:spPr bwMode="auto">
            <a:xfrm>
              <a:off x="2862143" y="3276600"/>
              <a:ext cx="965143"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8" name="Rectangle 57"/>
            <p:cNvSpPr/>
            <p:nvPr/>
          </p:nvSpPr>
          <p:spPr bwMode="auto">
            <a:xfrm rot="5400000" flipH="1">
              <a:off x="973921" y="3144054"/>
              <a:ext cx="73025" cy="3444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0" name="Rectangle 59"/>
            <p:cNvSpPr/>
            <p:nvPr/>
          </p:nvSpPr>
          <p:spPr bwMode="auto">
            <a:xfrm rot="5400000" flipH="1">
              <a:off x="1696191" y="3144054"/>
              <a:ext cx="73025" cy="3444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2" name="Rectangle 61"/>
            <p:cNvSpPr/>
            <p:nvPr/>
          </p:nvSpPr>
          <p:spPr bwMode="auto">
            <a:xfrm rot="5400000" flipH="1">
              <a:off x="2330353" y="3040072"/>
              <a:ext cx="301625" cy="3174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65" name="TextBox 64"/>
          <p:cNvSpPr txBox="1"/>
          <p:nvPr/>
        </p:nvSpPr>
        <p:spPr>
          <a:xfrm>
            <a:off x="1600200" y="5715000"/>
            <a:ext cx="2514600" cy="400050"/>
          </a:xfrm>
          <a:prstGeom prst="rect">
            <a:avLst/>
          </a:prstGeom>
          <a:noFill/>
        </p:spPr>
        <p:txBody>
          <a:bodyPr>
            <a:spAutoFit/>
          </a:bodyPr>
          <a:lstStyle/>
          <a:p>
            <a:pPr>
              <a:defRPr/>
            </a:pPr>
            <a:r>
              <a:rPr lang="en-US" sz="2000" dirty="0">
                <a:latin typeface="+mn-lt"/>
              </a:rPr>
              <a:t>TSV pitch &gt; 1</a:t>
            </a:r>
            <a:r>
              <a:rPr lang="en-US" sz="2000" i="1" dirty="0">
                <a:latin typeface="+mn-lt"/>
              </a:rPr>
              <a:t>um*</a:t>
            </a:r>
          </a:p>
        </p:txBody>
      </p:sp>
      <p:sp>
        <p:nvSpPr>
          <p:cNvPr id="66" name="TextBox 65"/>
          <p:cNvSpPr txBox="1"/>
          <p:nvPr/>
        </p:nvSpPr>
        <p:spPr>
          <a:xfrm>
            <a:off x="4800600" y="1241425"/>
            <a:ext cx="3886200" cy="892175"/>
          </a:xfrm>
          <a:prstGeom prst="rect">
            <a:avLst/>
          </a:prstGeom>
          <a:solidFill>
            <a:schemeClr val="accent2">
              <a:lumMod val="20000"/>
              <a:lumOff val="80000"/>
            </a:schemeClr>
          </a:solidFill>
          <a:ln>
            <a:solidFill>
              <a:schemeClr val="tx1"/>
            </a:solidFill>
          </a:ln>
        </p:spPr>
        <p:txBody>
          <a:bodyPr>
            <a:spAutoFit/>
          </a:bodyPr>
          <a:lstStyle/>
          <a:p>
            <a:pPr algn="ctr">
              <a:defRPr/>
            </a:pPr>
            <a:r>
              <a:rPr lang="en-US" sz="2000" b="1" dirty="0">
                <a:latin typeface="+mn-lt"/>
              </a:rPr>
              <a:t>Monolithic 3D</a:t>
            </a:r>
          </a:p>
          <a:p>
            <a:pPr algn="ctr">
              <a:defRPr/>
            </a:pPr>
            <a:r>
              <a:rPr lang="en-US" sz="1600" b="1" dirty="0">
                <a:latin typeface="+mn-lt"/>
              </a:rPr>
              <a:t>Transistors made monolithically atop wiring                (@ sub-400</a:t>
            </a:r>
            <a:r>
              <a:rPr lang="en-US" sz="1600" b="1" baseline="30000" dirty="0">
                <a:latin typeface="+mn-lt"/>
              </a:rPr>
              <a:t>o</a:t>
            </a:r>
            <a:r>
              <a:rPr lang="en-US" sz="1600" b="1" dirty="0">
                <a:latin typeface="+mn-lt"/>
              </a:rPr>
              <a:t>C for logic)</a:t>
            </a:r>
          </a:p>
        </p:txBody>
      </p:sp>
      <p:sp>
        <p:nvSpPr>
          <p:cNvPr id="105" name="Rectangle 104"/>
          <p:cNvSpPr/>
          <p:nvPr/>
        </p:nvSpPr>
        <p:spPr bwMode="auto">
          <a:xfrm>
            <a:off x="5307013" y="4235450"/>
            <a:ext cx="3092450" cy="1327150"/>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6" name="Rectangle 105"/>
          <p:cNvSpPr/>
          <p:nvPr/>
        </p:nvSpPr>
        <p:spPr bwMode="auto">
          <a:xfrm>
            <a:off x="5799138" y="3733800"/>
            <a:ext cx="965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7" name="Rectangle 106"/>
          <p:cNvSpPr/>
          <p:nvPr/>
        </p:nvSpPr>
        <p:spPr bwMode="auto">
          <a:xfrm>
            <a:off x="5794375" y="3810000"/>
            <a:ext cx="73025"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8" name="Rectangle 107"/>
          <p:cNvSpPr/>
          <p:nvPr/>
        </p:nvSpPr>
        <p:spPr bwMode="auto">
          <a:xfrm flipH="1">
            <a:off x="7326313" y="3444875"/>
            <a:ext cx="73025" cy="792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9" name="Rectangle 108"/>
          <p:cNvSpPr/>
          <p:nvPr/>
        </p:nvSpPr>
        <p:spPr bwMode="auto">
          <a:xfrm>
            <a:off x="5643563" y="4054475"/>
            <a:ext cx="320675"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0" name="Rectangle 109"/>
          <p:cNvSpPr/>
          <p:nvPr/>
        </p:nvSpPr>
        <p:spPr bwMode="auto">
          <a:xfrm>
            <a:off x="5643563" y="3962400"/>
            <a:ext cx="320675"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1" name="Rectangle 110"/>
          <p:cNvSpPr/>
          <p:nvPr/>
        </p:nvSpPr>
        <p:spPr bwMode="auto">
          <a:xfrm>
            <a:off x="5964238" y="4235450"/>
            <a:ext cx="157162"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2" name="Rectangle 111"/>
          <p:cNvSpPr/>
          <p:nvPr/>
        </p:nvSpPr>
        <p:spPr bwMode="auto">
          <a:xfrm>
            <a:off x="5487988" y="4235450"/>
            <a:ext cx="157162"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3" name="Rectangle 112"/>
          <p:cNvSpPr/>
          <p:nvPr/>
        </p:nvSpPr>
        <p:spPr bwMode="auto">
          <a:xfrm>
            <a:off x="6704013" y="3810000"/>
            <a:ext cx="74612" cy="152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4" name="Rectangle 113"/>
          <p:cNvSpPr/>
          <p:nvPr/>
        </p:nvSpPr>
        <p:spPr bwMode="auto">
          <a:xfrm>
            <a:off x="6554788" y="4054475"/>
            <a:ext cx="319087"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5" name="Rectangle 114"/>
          <p:cNvSpPr/>
          <p:nvPr/>
        </p:nvSpPr>
        <p:spPr bwMode="auto">
          <a:xfrm>
            <a:off x="6554788" y="3962400"/>
            <a:ext cx="319087"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6" name="Rectangle 115"/>
          <p:cNvSpPr/>
          <p:nvPr/>
        </p:nvSpPr>
        <p:spPr bwMode="auto">
          <a:xfrm>
            <a:off x="6878638" y="4235450"/>
            <a:ext cx="157162"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7" name="Rectangle 116"/>
          <p:cNvSpPr/>
          <p:nvPr/>
        </p:nvSpPr>
        <p:spPr bwMode="auto">
          <a:xfrm>
            <a:off x="6384925" y="4235450"/>
            <a:ext cx="155575"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8" name="Rectangle 117"/>
          <p:cNvSpPr/>
          <p:nvPr/>
        </p:nvSpPr>
        <p:spPr bwMode="auto">
          <a:xfrm>
            <a:off x="7469188" y="4054475"/>
            <a:ext cx="325437" cy="1762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9" name="Rectangle 118"/>
          <p:cNvSpPr/>
          <p:nvPr/>
        </p:nvSpPr>
        <p:spPr bwMode="auto">
          <a:xfrm>
            <a:off x="7469188" y="3962400"/>
            <a:ext cx="328612"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0" name="Rectangle 119"/>
          <p:cNvSpPr/>
          <p:nvPr/>
        </p:nvSpPr>
        <p:spPr bwMode="auto">
          <a:xfrm>
            <a:off x="7793038" y="4235450"/>
            <a:ext cx="157162"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1" name="Rectangle 120"/>
          <p:cNvSpPr/>
          <p:nvPr/>
        </p:nvSpPr>
        <p:spPr bwMode="auto">
          <a:xfrm>
            <a:off x="7299325" y="4235450"/>
            <a:ext cx="155575" cy="260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2" name="Rectangle 121"/>
          <p:cNvSpPr/>
          <p:nvPr/>
        </p:nvSpPr>
        <p:spPr bwMode="auto">
          <a:xfrm>
            <a:off x="7326313" y="3429000"/>
            <a:ext cx="965200" cy="76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3" name="Rectangle 122"/>
          <p:cNvSpPr/>
          <p:nvPr/>
        </p:nvSpPr>
        <p:spPr bwMode="auto">
          <a:xfrm rot="5400000" flipH="1">
            <a:off x="5437981" y="3296444"/>
            <a:ext cx="73025" cy="3444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4" name="Rectangle 123"/>
          <p:cNvSpPr/>
          <p:nvPr/>
        </p:nvSpPr>
        <p:spPr bwMode="auto">
          <a:xfrm rot="5400000" flipH="1">
            <a:off x="6160294" y="3296444"/>
            <a:ext cx="73025" cy="3444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5" name="Rectangle 124"/>
          <p:cNvSpPr/>
          <p:nvPr/>
        </p:nvSpPr>
        <p:spPr bwMode="auto">
          <a:xfrm rot="5400000" flipH="1">
            <a:off x="6794500" y="3192463"/>
            <a:ext cx="301625" cy="3175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6" name="Rectangle 125"/>
          <p:cNvSpPr/>
          <p:nvPr/>
        </p:nvSpPr>
        <p:spPr bwMode="auto">
          <a:xfrm>
            <a:off x="5257800" y="2965450"/>
            <a:ext cx="3059113" cy="158750"/>
          </a:xfrm>
          <a:prstGeom prst="rect">
            <a:avLst/>
          </a:prstGeom>
          <a:solidFill>
            <a:srgbClr val="9292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nvGrpSpPr>
          <p:cNvPr id="127" name="Group 126"/>
          <p:cNvGrpSpPr>
            <a:grpSpLocks/>
          </p:cNvGrpSpPr>
          <p:nvPr/>
        </p:nvGrpSpPr>
        <p:grpSpPr bwMode="auto">
          <a:xfrm>
            <a:off x="5378450" y="2670175"/>
            <a:ext cx="2819400" cy="606425"/>
            <a:chOff x="4953000" y="2438400"/>
            <a:chExt cx="2819400" cy="838200"/>
          </a:xfrm>
        </p:grpSpPr>
        <p:grpSp>
          <p:nvGrpSpPr>
            <p:cNvPr id="148529" name="Group 66"/>
            <p:cNvGrpSpPr>
              <a:grpSpLocks/>
            </p:cNvGrpSpPr>
            <p:nvPr/>
          </p:nvGrpSpPr>
          <p:grpSpPr bwMode="auto">
            <a:xfrm>
              <a:off x="4953000" y="2438400"/>
              <a:ext cx="632010" cy="674922"/>
              <a:chOff x="990600" y="2286000"/>
              <a:chExt cx="632010" cy="674922"/>
            </a:xfrm>
          </p:grpSpPr>
          <p:sp>
            <p:nvSpPr>
              <p:cNvPr id="137" name="Rectangle 136"/>
              <p:cNvSpPr/>
              <p:nvPr/>
            </p:nvSpPr>
            <p:spPr bwMode="auto">
              <a:xfrm>
                <a:off x="1296988" y="2286000"/>
                <a:ext cx="73025" cy="1535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8" name="Rectangle 137"/>
              <p:cNvSpPr/>
              <p:nvPr/>
            </p:nvSpPr>
            <p:spPr bwMode="auto">
              <a:xfrm>
                <a:off x="1146175" y="2531755"/>
                <a:ext cx="319088" cy="1755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9" name="Rectangle 138"/>
              <p:cNvSpPr/>
              <p:nvPr/>
            </p:nvSpPr>
            <p:spPr bwMode="auto">
              <a:xfrm>
                <a:off x="1146175" y="2439597"/>
                <a:ext cx="319088" cy="151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0" name="Rectangle 139"/>
              <p:cNvSpPr/>
              <p:nvPr/>
            </p:nvSpPr>
            <p:spPr bwMode="auto">
              <a:xfrm>
                <a:off x="1465263" y="2700712"/>
                <a:ext cx="157162" cy="261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41" name="Rectangle 140"/>
              <p:cNvSpPr/>
              <p:nvPr/>
            </p:nvSpPr>
            <p:spPr bwMode="auto">
              <a:xfrm>
                <a:off x="990600" y="2700712"/>
                <a:ext cx="157163" cy="261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grpSp>
          <p:nvGrpSpPr>
            <p:cNvPr id="148530" name="Group 67"/>
            <p:cNvGrpSpPr>
              <a:grpSpLocks/>
            </p:cNvGrpSpPr>
            <p:nvPr/>
          </p:nvGrpSpPr>
          <p:grpSpPr bwMode="auto">
            <a:xfrm>
              <a:off x="7140390" y="2438400"/>
              <a:ext cx="632010" cy="674922"/>
              <a:chOff x="990600" y="2286000"/>
              <a:chExt cx="632010" cy="674922"/>
            </a:xfrm>
          </p:grpSpPr>
          <p:sp>
            <p:nvSpPr>
              <p:cNvPr id="132" name="Rectangle 131"/>
              <p:cNvSpPr/>
              <p:nvPr/>
            </p:nvSpPr>
            <p:spPr bwMode="auto">
              <a:xfrm>
                <a:off x="1297173" y="2286000"/>
                <a:ext cx="73025" cy="1535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3" name="Rectangle 132"/>
              <p:cNvSpPr/>
              <p:nvPr/>
            </p:nvSpPr>
            <p:spPr bwMode="auto">
              <a:xfrm>
                <a:off x="1146360" y="2531755"/>
                <a:ext cx="319088" cy="17553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4" name="Rectangle 133"/>
              <p:cNvSpPr/>
              <p:nvPr/>
            </p:nvSpPr>
            <p:spPr bwMode="auto">
              <a:xfrm>
                <a:off x="1146360" y="2439597"/>
                <a:ext cx="319088" cy="1514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5" name="Rectangle 134"/>
              <p:cNvSpPr/>
              <p:nvPr/>
            </p:nvSpPr>
            <p:spPr bwMode="auto">
              <a:xfrm>
                <a:off x="1465448" y="2700712"/>
                <a:ext cx="157162" cy="261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6" name="Rectangle 135"/>
              <p:cNvSpPr/>
              <p:nvPr/>
            </p:nvSpPr>
            <p:spPr bwMode="auto">
              <a:xfrm>
                <a:off x="990785" y="2700712"/>
                <a:ext cx="157163" cy="261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30" name="Trapezoid 129"/>
            <p:cNvSpPr/>
            <p:nvPr/>
          </p:nvSpPr>
          <p:spPr bwMode="auto">
            <a:xfrm rot="10800000">
              <a:off x="6248400" y="2826781"/>
              <a:ext cx="533400" cy="309387"/>
            </a:xfrm>
            <a:prstGeom prst="trapezoi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1" name="Rectangle 130"/>
            <p:cNvSpPr/>
            <p:nvPr/>
          </p:nvSpPr>
          <p:spPr bwMode="auto">
            <a:xfrm>
              <a:off x="6480175" y="2438400"/>
              <a:ext cx="73025" cy="838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42" name="TextBox 141"/>
          <p:cNvSpPr txBox="1"/>
          <p:nvPr/>
        </p:nvSpPr>
        <p:spPr>
          <a:xfrm>
            <a:off x="5410200" y="5715000"/>
            <a:ext cx="2971800" cy="400050"/>
          </a:xfrm>
          <a:prstGeom prst="rect">
            <a:avLst/>
          </a:prstGeom>
          <a:noFill/>
        </p:spPr>
        <p:txBody>
          <a:bodyPr>
            <a:spAutoFit/>
          </a:bodyPr>
          <a:lstStyle/>
          <a:p>
            <a:pPr>
              <a:defRPr/>
            </a:pPr>
            <a:r>
              <a:rPr lang="en-US" sz="2000" dirty="0">
                <a:latin typeface="+mn-lt"/>
              </a:rPr>
              <a:t>     TSV pitch ~ 50-100</a:t>
            </a:r>
            <a:r>
              <a:rPr lang="en-US" sz="2000" i="1" dirty="0">
                <a:latin typeface="+mn-lt"/>
              </a:rPr>
              <a:t>nm</a:t>
            </a:r>
          </a:p>
        </p:txBody>
      </p:sp>
      <p:grpSp>
        <p:nvGrpSpPr>
          <p:cNvPr id="146" name="Group 145"/>
          <p:cNvGrpSpPr>
            <a:grpSpLocks/>
          </p:cNvGrpSpPr>
          <p:nvPr/>
        </p:nvGrpSpPr>
        <p:grpSpPr bwMode="auto">
          <a:xfrm>
            <a:off x="152400" y="2692400"/>
            <a:ext cx="685800" cy="585788"/>
            <a:chOff x="152400" y="2615625"/>
            <a:chExt cx="685800" cy="585569"/>
          </a:xfrm>
        </p:grpSpPr>
        <p:cxnSp>
          <p:nvCxnSpPr>
            <p:cNvPr id="143" name="Straight Arrow Connector 142"/>
            <p:cNvCxnSpPr/>
            <p:nvPr/>
          </p:nvCxnSpPr>
          <p:spPr>
            <a:xfrm rot="5400000" flipH="1" flipV="1">
              <a:off x="495401" y="2933006"/>
              <a:ext cx="533201" cy="3175"/>
            </a:xfrm>
            <a:prstGeom prst="straightConnector1">
              <a:avLst/>
            </a:prstGeom>
            <a:ln>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52400" y="2615625"/>
              <a:ext cx="685800" cy="583982"/>
            </a:xfrm>
            <a:prstGeom prst="rect">
              <a:avLst/>
            </a:prstGeom>
            <a:noFill/>
          </p:spPr>
          <p:txBody>
            <a:bodyPr>
              <a:spAutoFit/>
            </a:bodyPr>
            <a:lstStyle/>
            <a:p>
              <a:pPr>
                <a:defRPr/>
              </a:pPr>
              <a:r>
                <a:rPr lang="en-US" sz="1600" dirty="0">
                  <a:solidFill>
                    <a:srgbClr val="C00000"/>
                  </a:solidFill>
                  <a:latin typeface="+mn-lt"/>
                </a:rPr>
                <a:t>10um-</a:t>
              </a:r>
            </a:p>
            <a:p>
              <a:pPr>
                <a:defRPr/>
              </a:pPr>
              <a:r>
                <a:rPr lang="en-US" sz="1600" dirty="0">
                  <a:solidFill>
                    <a:srgbClr val="C00000"/>
                  </a:solidFill>
                  <a:latin typeface="+mn-lt"/>
                </a:rPr>
                <a:t>50um</a:t>
              </a:r>
            </a:p>
          </p:txBody>
        </p:sp>
      </p:grpSp>
      <p:grpSp>
        <p:nvGrpSpPr>
          <p:cNvPr id="149" name="Group 148"/>
          <p:cNvGrpSpPr>
            <a:grpSpLocks/>
          </p:cNvGrpSpPr>
          <p:nvPr/>
        </p:nvGrpSpPr>
        <p:grpSpPr bwMode="auto">
          <a:xfrm>
            <a:off x="8407400" y="2747963"/>
            <a:ext cx="736600" cy="581025"/>
            <a:chOff x="762000" y="2539425"/>
            <a:chExt cx="685800" cy="857259"/>
          </a:xfrm>
        </p:grpSpPr>
        <p:cxnSp>
          <p:nvCxnSpPr>
            <p:cNvPr id="150" name="Straight Arrow Connector 149"/>
            <p:cNvCxnSpPr/>
            <p:nvPr/>
          </p:nvCxnSpPr>
          <p:spPr>
            <a:xfrm rot="5400000" flipH="1" flipV="1">
              <a:off x="598783" y="2983711"/>
              <a:ext cx="327913" cy="1478"/>
            </a:xfrm>
            <a:prstGeom prst="straightConnector1">
              <a:avLst/>
            </a:prstGeom>
            <a:ln>
              <a:solidFill>
                <a:srgbClr val="99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762000" y="2539425"/>
              <a:ext cx="685800" cy="857259"/>
            </a:xfrm>
            <a:prstGeom prst="rect">
              <a:avLst/>
            </a:prstGeom>
            <a:noFill/>
          </p:spPr>
          <p:txBody>
            <a:bodyPr>
              <a:spAutoFit/>
            </a:bodyPr>
            <a:lstStyle/>
            <a:p>
              <a:pPr>
                <a:defRPr/>
              </a:pPr>
              <a:endParaRPr lang="en-US" sz="1600" dirty="0">
                <a:solidFill>
                  <a:srgbClr val="C00000"/>
                </a:solidFill>
                <a:latin typeface="+mn-lt"/>
              </a:endParaRPr>
            </a:p>
            <a:p>
              <a:pPr>
                <a:defRPr/>
              </a:pPr>
              <a:r>
                <a:rPr lang="en-US" sz="1600" dirty="0">
                  <a:solidFill>
                    <a:srgbClr val="C00000"/>
                  </a:solidFill>
                  <a:latin typeface="+mn-lt"/>
                </a:rPr>
                <a:t>100 nm</a:t>
              </a:r>
            </a:p>
          </p:txBody>
        </p:sp>
      </p:grpSp>
      <p:sp>
        <p:nvSpPr>
          <p:cNvPr id="148524" name="TextBox 9"/>
          <p:cNvSpPr txBox="1">
            <a:spLocks noChangeArrowheads="1"/>
          </p:cNvSpPr>
          <p:nvPr/>
        </p:nvSpPr>
        <p:spPr bwMode="auto">
          <a:xfrm>
            <a:off x="2819400" y="6429375"/>
            <a:ext cx="4114800" cy="276225"/>
          </a:xfrm>
          <a:prstGeom prst="rect">
            <a:avLst/>
          </a:prstGeom>
          <a:noFill/>
          <a:ln w="9525">
            <a:solidFill>
              <a:srgbClr val="993300"/>
            </a:solidFill>
            <a:miter lim="800000"/>
            <a:headEnd/>
            <a:tailEnd/>
          </a:ln>
        </p:spPr>
        <p:txBody>
          <a:bodyPr>
            <a:spAutoFit/>
          </a:bodyPr>
          <a:lstStyle/>
          <a:p>
            <a:r>
              <a:rPr lang="en-US" sz="1200">
                <a:solidFill>
                  <a:srgbClr val="993300"/>
                </a:solidFill>
                <a:latin typeface="Arial Narrow" pitchFamily="34" charset="0"/>
              </a:rPr>
              <a:t>* [Reference: P. Franzon: Tutorial at IEEE 3D-IC Conference 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1000" fill="hold"/>
                                        <p:tgtEl>
                                          <p:spTgt spid="64"/>
                                        </p:tgtEl>
                                        <p:attrNameLst>
                                          <p:attrName>ppt_x</p:attrName>
                                        </p:attrNameLst>
                                      </p:cBhvr>
                                      <p:tavLst>
                                        <p:tav tm="0">
                                          <p:val>
                                            <p:strVal val="#ppt_x"/>
                                          </p:val>
                                        </p:tav>
                                        <p:tav tm="100000">
                                          <p:val>
                                            <p:strVal val="#ppt_x"/>
                                          </p:val>
                                        </p:tav>
                                      </p:tavLst>
                                    </p:anim>
                                    <p:anim calcmode="lin" valueType="num">
                                      <p:cBhvr additive="base">
                                        <p:cTn id="8" dur="10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0 0 C -0.12622 -0.16852 -0.25243 -0.33704 -0.33386 -0.37431 C -0.41528 -0.41158 -0.45209 -0.3176 -0.48872 -0.22362 " pathEditMode="relative" ptsTypes="aaA">
                                      <p:cBhvr>
                                        <p:cTn id="12" dur="2000" fill="hold"/>
                                        <p:tgtEl>
                                          <p:spTgt spid="6"/>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14" dur="2000" fill="hold"/>
                                        <p:tgtEl>
                                          <p:spTgt spid="7"/>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16" dur="2000" fill="hold"/>
                                        <p:tgtEl>
                                          <p:spTgt spid="8"/>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C -0.12622 -0.16852 -0.25243 -0.33704 -0.33386 -0.37431 C -0.41528 -0.41158 -0.45209 -0.3176 -0.48872 -0.22362 " pathEditMode="relative" ptsTypes="aaA">
                                      <p:cBhvr>
                                        <p:cTn id="18" dur="2000" fill="hold"/>
                                        <p:tgtEl>
                                          <p:spTgt spid="9"/>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20" dur="2000" fill="hold"/>
                                        <p:tgtEl>
                                          <p:spTgt spid="10"/>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22" dur="2000" fill="hold"/>
                                        <p:tgtEl>
                                          <p:spTgt spid="11"/>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24" dur="2000" fill="hold"/>
                                        <p:tgtEl>
                                          <p:spTgt spid="14"/>
                                        </p:tgtEl>
                                        <p:attrNameLst>
                                          <p:attrName>ppt_x</p:attrName>
                                          <p:attrName>ppt_y</p:attrName>
                                        </p:attrNameLst>
                                      </p:cBhvr>
                                    </p:animMotion>
                                  </p:childTnLst>
                                </p:cTn>
                              </p:par>
                              <p:par>
                                <p:cTn id="25"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26" dur="2000" fill="hold"/>
                                        <p:tgtEl>
                                          <p:spTgt spid="15"/>
                                        </p:tgtEl>
                                        <p:attrNameLst>
                                          <p:attrName>ppt_x</p:attrName>
                                          <p:attrName>ppt_y</p:attrName>
                                        </p:attrNameLst>
                                      </p:cBhvr>
                                    </p:animMotion>
                                  </p:childTnLst>
                                </p:cTn>
                              </p:par>
                              <p:par>
                                <p:cTn id="27"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28" dur="2000" fill="hold"/>
                                        <p:tgtEl>
                                          <p:spTgt spid="35"/>
                                        </p:tgtEl>
                                        <p:attrNameLst>
                                          <p:attrName>ppt_x</p:attrName>
                                          <p:attrName>ppt_y</p:attrName>
                                        </p:attrNameLst>
                                      </p:cBhvr>
                                    </p:animMotion>
                                  </p:childTnLst>
                                </p:cTn>
                              </p:par>
                              <p:par>
                                <p:cTn id="29" presetID="0" presetClass="path" presetSubtype="0" accel="50000" decel="50000" fill="hold" grpId="0" nodeType="withEffect">
                                  <p:stCondLst>
                                    <p:cond delay="0"/>
                                  </p:stCondLst>
                                  <p:childTnLst>
                                    <p:animMotion origin="layout" path="M 0 0 C -0.12622 -0.16852 -0.25243 -0.33704 -0.33386 -0.37431 C -0.41528 -0.41158 -0.45209 -0.3176 -0.48872 -0.22362 " pathEditMode="relative" ptsTypes="aaA">
                                      <p:cBhvr>
                                        <p:cTn id="30" dur="2000" fill="hold"/>
                                        <p:tgtEl>
                                          <p:spTgt spid="36"/>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C -0.12622 -0.16852 -0.25243 -0.33704 -0.33386 -0.37431 C -0.41528 -0.41158 -0.45209 -0.3176 -0.48872 -0.22362 " pathEditMode="relative" ptsTypes="aaA">
                                      <p:cBhvr>
                                        <p:cTn id="32" dur="2000" fill="hold"/>
                                        <p:tgtEl>
                                          <p:spTgt spid="64"/>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6"/>
                                        </p:tgtEl>
                                        <p:attrNameLst>
                                          <p:attrName>style.visibility</p:attrName>
                                        </p:attrNameLst>
                                      </p:cBhvr>
                                      <p:to>
                                        <p:strVal val="visible"/>
                                      </p:to>
                                    </p:set>
                                  </p:childTnLst>
                                </p:cTn>
                              </p:par>
                              <p:par>
                                <p:cTn id="37" presetID="3" presetClass="entr" presetSubtype="1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linds(horizontal)">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blinds(horizontal)">
                                      <p:cBhvr>
                                        <p:cTn id="44" dur="500"/>
                                        <p:tgtEl>
                                          <p:spTgt spid="6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2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142"/>
                                        </p:tgtEl>
                                        <p:attrNameLst>
                                          <p:attrName>style.visibility</p:attrName>
                                        </p:attrNameLst>
                                      </p:cBhvr>
                                      <p:to>
                                        <p:strVal val="visible"/>
                                      </p:to>
                                    </p:set>
                                    <p:animEffect transition="in" filter="blinds(horizontal)">
                                      <p:cBhvr>
                                        <p:cTn id="101" dur="500"/>
                                        <p:tgtEl>
                                          <p:spTgt spid="142"/>
                                        </p:tgtEl>
                                      </p:cBhvr>
                                    </p:animEffect>
                                  </p:childTnLst>
                                </p:cTn>
                              </p:par>
                              <p:par>
                                <p:cTn id="102" presetID="1" presetClass="entr" presetSubtype="0" fill="hold" nodeType="withEffect">
                                  <p:stCondLst>
                                    <p:cond delay="0"/>
                                  </p:stCondLst>
                                  <p:childTnLst>
                                    <p:set>
                                      <p:cBhvr>
                                        <p:cTn id="103"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35" grpId="0" animBg="1"/>
      <p:bldP spid="36" grpId="0" animBg="1"/>
      <p:bldP spid="64" grpId="0" animBg="1"/>
      <p:bldP spid="64" grpId="1" animBg="1"/>
      <p:bldP spid="65" grpId="0"/>
      <p:bldP spid="66"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MonolithIC 3D</a:t>
            </a:r>
            <a:r>
              <a:rPr lang="en-US" smtClean="0">
                <a:sym typeface="Symbol" pitchFamily="18" charset="2"/>
              </a:rPr>
              <a:t></a:t>
            </a:r>
            <a:r>
              <a:rPr lang="en-US" smtClean="0"/>
              <a:t> Inc. Patents Pending</a:t>
            </a:r>
            <a:endParaRPr lang="en-US"/>
          </a:p>
        </p:txBody>
      </p:sp>
      <p:sp>
        <p:nvSpPr>
          <p:cNvPr id="3" name="Slide Number Placeholder 2"/>
          <p:cNvSpPr>
            <a:spLocks noGrp="1"/>
          </p:cNvSpPr>
          <p:nvPr>
            <p:ph type="sldNum" sz="quarter" idx="11"/>
          </p:nvPr>
        </p:nvSpPr>
        <p:spPr/>
        <p:txBody>
          <a:bodyPr/>
          <a:lstStyle/>
          <a:p>
            <a:pPr>
              <a:defRPr/>
            </a:pPr>
            <a:fld id="{AD1E555D-E79D-41FA-B158-B56B0E50B858}" type="slidenum">
              <a:rPr lang="en-US" smtClean="0"/>
              <a:pPr>
                <a:defRPr/>
              </a:pPr>
              <a:t>21</a:t>
            </a:fld>
            <a:endParaRPr lang="en-US"/>
          </a:p>
        </p:txBody>
      </p:sp>
      <p:graphicFrame>
        <p:nvGraphicFramePr>
          <p:cNvPr id="4" name="Group 330"/>
          <p:cNvGraphicFramePr>
            <a:graphicFrameLocks noGrp="1"/>
          </p:cNvGraphicFramePr>
          <p:nvPr/>
        </p:nvGraphicFramePr>
        <p:xfrm>
          <a:off x="2223862" y="1782711"/>
          <a:ext cx="4286251" cy="4609106"/>
        </p:xfrm>
        <a:graphic>
          <a:graphicData uri="http://schemas.openxmlformats.org/drawingml/2006/table">
            <a:tbl>
              <a:tblPr firstRow="1">
                <a:tableStyleId>{35758FB7-9AC5-4552-8A53-C91805E547FA}</a:tableStyleId>
              </a:tblPr>
              <a:tblGrid>
                <a:gridCol w="1733302"/>
                <a:gridCol w="938726"/>
                <a:gridCol w="1614223"/>
              </a:tblGrid>
              <a:tr h="70205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0066CC"/>
                          </a:solidFill>
                          <a:effectLst/>
                          <a:latin typeface="Arial Narrow" pitchFamily="34" charset="0"/>
                          <a:cs typeface="Arial" charset="0"/>
                        </a:rPr>
                        <a:t>Enables: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solidFill>
                            <a:srgbClr val="0066CC"/>
                          </a:solidFill>
                          <a:effectLst/>
                          <a:latin typeface="Arial Narrow" pitchFamily="34" charset="0"/>
                        </a:rPr>
                        <a:t>TSV</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solidFill>
                            <a:srgbClr val="0066CC"/>
                          </a:solidFill>
                          <a:effectLst/>
                          <a:latin typeface="Arial Narrow" pitchFamily="34" charset="0"/>
                        </a:rPr>
                        <a:t>Monolithic</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anchor="ctr" horzOverflow="overflow"/>
                </a:tc>
              </a:tr>
              <a:tr h="590795">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Layer Thickness</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lang="en-US" sz="2400" b="1" dirty="0" smtClean="0">
                          <a:latin typeface="Symbol" pitchFamily="18" charset="2"/>
                        </a:rPr>
                        <a:t>~</a:t>
                      </a:r>
                      <a:r>
                        <a:rPr lang="en-US" sz="2000" b="1" dirty="0" smtClean="0">
                          <a:latin typeface="Arial Narrow" pitchFamily="34" charset="0"/>
                        </a:rPr>
                        <a:t>50</a:t>
                      </a:r>
                      <a:r>
                        <a:rPr lang="en-US" sz="2400" b="1" dirty="0" smtClean="0">
                          <a:latin typeface="Symbol" pitchFamily="18" charset="2"/>
                        </a:rPr>
                        <a:t>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~50nm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r>
              <a:tr h="594632">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Via Diameter</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~5</a:t>
                      </a:r>
                      <a:r>
                        <a:rPr lang="en-US" sz="2000" b="1" dirty="0" smtClean="0">
                          <a:latin typeface="Symbol" pitchFamily="18" charset="2"/>
                        </a:rPr>
                        <a:t>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~50nm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r>
              <a:tr h="63811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smtClean="0">
                          <a:ln>
                            <a:noFill/>
                          </a:ln>
                          <a:effectLst/>
                          <a:latin typeface="Arial Narrow" pitchFamily="34" charset="0"/>
                        </a:rPr>
                        <a:t>Via Pitch</a:t>
                      </a:r>
                      <a:endParaRPr kumimoji="0" lang="en-US" sz="2000" b="1" i="0" u="none" strike="noStrike" cap="none" normalizeH="0" baseline="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~10</a:t>
                      </a:r>
                      <a:r>
                        <a:rPr lang="en-US" sz="2000" b="1" dirty="0" smtClean="0">
                          <a:latin typeface="Symbol" pitchFamily="18" charset="2"/>
                        </a:rPr>
                        <a:t>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~100nm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r>
              <a:tr h="967434">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Wafer (Die) to Wafer Alignment</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~1</a:t>
                      </a:r>
                      <a:r>
                        <a:rPr lang="en-US" sz="2000" b="1" dirty="0" smtClean="0">
                          <a:latin typeface="Symbol" pitchFamily="18" charset="2"/>
                        </a:rPr>
                        <a:t>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u="none" strike="noStrike" cap="none" normalizeH="0" baseline="0" dirty="0" smtClean="0">
                          <a:ln>
                            <a:noFill/>
                          </a:ln>
                          <a:effectLst/>
                          <a:latin typeface="Arial Narrow" pitchFamily="34" charset="0"/>
                        </a:rPr>
                        <a:t>~1nm</a:t>
                      </a:r>
                      <a:endParaRPr kumimoji="0" lang="en-US" sz="2000" b="1" i="0" u="none" strike="noStrike" cap="none" normalizeH="0" baseline="0" dirty="0" smtClean="0">
                        <a:ln>
                          <a:noFill/>
                        </a:ln>
                        <a:solidFill>
                          <a:srgbClr val="0066CC"/>
                        </a:solidFill>
                        <a:effectLst/>
                        <a:latin typeface="Arial Narrow" pitchFamily="34" charset="0"/>
                        <a:cs typeface="Arial" charset="0"/>
                      </a:endParaRPr>
                    </a:p>
                  </a:txBody>
                  <a:tcPr horzOverflow="overflow"/>
                </a:tc>
              </a:tr>
              <a:tr h="967434">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0066CC"/>
                          </a:solidFill>
                          <a:effectLst/>
                          <a:latin typeface="Arial Narrow" pitchFamily="34" charset="0"/>
                          <a:cs typeface="Arial" charset="0"/>
                        </a:rPr>
                        <a:t>Overall </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i="0" u="none" strike="noStrike" cap="none" normalizeH="0" baseline="0" dirty="0" smtClean="0">
                          <a:ln>
                            <a:noFill/>
                          </a:ln>
                          <a:solidFill>
                            <a:srgbClr val="0066CC"/>
                          </a:solidFill>
                          <a:effectLst/>
                          <a:latin typeface="Arial Narrow" pitchFamily="34" charset="0"/>
                          <a:cs typeface="Arial" charset="0"/>
                        </a:rPr>
                        <a:t>Scale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rgbClr val="0066CC"/>
                          </a:solidFill>
                          <a:effectLst/>
                          <a:latin typeface="Arial Narrow" pitchFamily="34" charset="0"/>
                          <a:cs typeface="Arial" charset="0"/>
                        </a:rPr>
                        <a:t>microns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US" sz="2000" b="1" i="0" u="none" strike="noStrike" cap="none" normalizeH="0" baseline="0" dirty="0" err="1" smtClean="0">
                          <a:ln>
                            <a:noFill/>
                          </a:ln>
                          <a:solidFill>
                            <a:srgbClr val="0066CC"/>
                          </a:solidFill>
                          <a:effectLst/>
                          <a:latin typeface="Arial Narrow" pitchFamily="34" charset="0"/>
                          <a:cs typeface="Arial" charset="0"/>
                        </a:rPr>
                        <a:t>nano</a:t>
                      </a:r>
                      <a:r>
                        <a:rPr kumimoji="0" lang="en-US" sz="2000" b="1" i="0" u="none" strike="noStrike" cap="none" normalizeH="0" baseline="0" dirty="0" smtClean="0">
                          <a:ln>
                            <a:noFill/>
                          </a:ln>
                          <a:solidFill>
                            <a:srgbClr val="0066CC"/>
                          </a:solidFill>
                          <a:effectLst/>
                          <a:latin typeface="Arial Narrow" pitchFamily="34" charset="0"/>
                          <a:cs typeface="Arial" charset="0"/>
                        </a:rPr>
                        <a:t>-meters</a:t>
                      </a:r>
                    </a:p>
                  </a:txBody>
                  <a:tcPr anchor="ctr" horzOverflow="overflow"/>
                </a:tc>
              </a:tr>
            </a:tbl>
          </a:graphicData>
        </a:graphic>
      </p:graphicFrame>
      <p:sp>
        <p:nvSpPr>
          <p:cNvPr id="5" name="Title 1"/>
          <p:cNvSpPr txBox="1">
            <a:spLocks/>
          </p:cNvSpPr>
          <p:nvPr/>
        </p:nvSpPr>
        <p:spPr bwMode="auto">
          <a:xfrm>
            <a:off x="381000" y="180975"/>
            <a:ext cx="8523288" cy="1041400"/>
          </a:xfrm>
          <a:prstGeom prst="rect">
            <a:avLst/>
          </a:prstGeom>
          <a:noFill/>
          <a:ln w="9525">
            <a:noFill/>
            <a:miter lim="800000"/>
            <a:headEnd/>
            <a:tailEnd/>
          </a:ln>
        </p:spPr>
        <p:txBody>
          <a:bodyPr anchor="ctr"/>
          <a:lstStyle>
            <a:lvl1pPr algn="ctr" rtl="0" eaLnBrk="0" fontAlgn="base" hangingPunct="0">
              <a:spcBef>
                <a:spcPct val="0"/>
              </a:spcBef>
              <a:spcAft>
                <a:spcPct val="0"/>
              </a:spcAft>
              <a:defRPr sz="4000">
                <a:solidFill>
                  <a:srgbClr val="0073AE"/>
                </a:solidFill>
                <a:latin typeface="+mj-lt"/>
                <a:ea typeface="+mj-ea"/>
                <a:cs typeface="+mj-cs"/>
              </a:defRPr>
            </a:lvl1pPr>
            <a:lvl2pPr algn="ctr" rtl="0" eaLnBrk="0" fontAlgn="base" hangingPunct="0">
              <a:spcBef>
                <a:spcPct val="0"/>
              </a:spcBef>
              <a:spcAft>
                <a:spcPct val="0"/>
              </a:spcAft>
              <a:defRPr sz="4000">
                <a:solidFill>
                  <a:srgbClr val="0073AE"/>
                </a:solidFill>
                <a:latin typeface="Helvetica" charset="0"/>
              </a:defRPr>
            </a:lvl2pPr>
            <a:lvl3pPr algn="ctr" rtl="0" eaLnBrk="0" fontAlgn="base" hangingPunct="0">
              <a:spcBef>
                <a:spcPct val="0"/>
              </a:spcBef>
              <a:spcAft>
                <a:spcPct val="0"/>
              </a:spcAft>
              <a:defRPr sz="4000">
                <a:solidFill>
                  <a:srgbClr val="0073AE"/>
                </a:solidFill>
                <a:latin typeface="Helvetica" charset="0"/>
              </a:defRPr>
            </a:lvl3pPr>
            <a:lvl4pPr algn="ctr" rtl="0" eaLnBrk="0" fontAlgn="base" hangingPunct="0">
              <a:spcBef>
                <a:spcPct val="0"/>
              </a:spcBef>
              <a:spcAft>
                <a:spcPct val="0"/>
              </a:spcAft>
              <a:defRPr sz="4000">
                <a:solidFill>
                  <a:srgbClr val="0073AE"/>
                </a:solidFill>
                <a:latin typeface="Helvetica" charset="0"/>
              </a:defRPr>
            </a:lvl4pPr>
            <a:lvl5pPr algn="ctr" rtl="0" eaLnBrk="0" fontAlgn="base" hangingPunct="0">
              <a:spcBef>
                <a:spcPct val="0"/>
              </a:spcBef>
              <a:spcAft>
                <a:spcPct val="0"/>
              </a:spcAft>
              <a:defRPr sz="4000">
                <a:solidFill>
                  <a:srgbClr val="0073AE"/>
                </a:solidFill>
                <a:latin typeface="Helvetica" charset="0"/>
              </a:defRPr>
            </a:lvl5pPr>
            <a:lvl6pPr marL="457200" algn="ctr" rtl="0" fontAlgn="base">
              <a:spcBef>
                <a:spcPct val="0"/>
              </a:spcBef>
              <a:spcAft>
                <a:spcPct val="0"/>
              </a:spcAft>
              <a:defRPr sz="4000">
                <a:solidFill>
                  <a:srgbClr val="0073AE"/>
                </a:solidFill>
                <a:latin typeface="Helvetica" charset="0"/>
              </a:defRPr>
            </a:lvl6pPr>
            <a:lvl7pPr marL="914400" algn="ctr" rtl="0" fontAlgn="base">
              <a:spcBef>
                <a:spcPct val="0"/>
              </a:spcBef>
              <a:spcAft>
                <a:spcPct val="0"/>
              </a:spcAft>
              <a:defRPr sz="4000">
                <a:solidFill>
                  <a:srgbClr val="0073AE"/>
                </a:solidFill>
                <a:latin typeface="Helvetica" charset="0"/>
              </a:defRPr>
            </a:lvl7pPr>
            <a:lvl8pPr marL="1371600" algn="ctr" rtl="0" fontAlgn="base">
              <a:spcBef>
                <a:spcPct val="0"/>
              </a:spcBef>
              <a:spcAft>
                <a:spcPct val="0"/>
              </a:spcAft>
              <a:defRPr sz="4000">
                <a:solidFill>
                  <a:srgbClr val="0073AE"/>
                </a:solidFill>
                <a:latin typeface="Helvetica" charset="0"/>
              </a:defRPr>
            </a:lvl8pPr>
            <a:lvl9pPr marL="1828800" algn="ctr" rtl="0" fontAlgn="base">
              <a:spcBef>
                <a:spcPct val="0"/>
              </a:spcBef>
              <a:spcAft>
                <a:spcPct val="0"/>
              </a:spcAft>
              <a:defRPr sz="4000">
                <a:solidFill>
                  <a:srgbClr val="0073AE"/>
                </a:solidFill>
                <a:latin typeface="Helvetica" charset="0"/>
              </a:defRPr>
            </a:lvl9pPr>
          </a:lstStyle>
          <a:p>
            <a:pPr eaLnBrk="1" hangingPunct="1">
              <a:defRPr/>
            </a:pPr>
            <a:r>
              <a:rPr lang="en-US" sz="3600" u="sng" dirty="0" smtClean="0"/>
              <a:t>MONOLITHIC</a:t>
            </a:r>
            <a:r>
              <a:rPr lang="en-US" sz="3600" dirty="0" smtClean="0"/>
              <a:t> </a:t>
            </a:r>
            <a:br>
              <a:rPr lang="en-US" sz="3600" dirty="0" smtClean="0"/>
            </a:br>
            <a:r>
              <a:rPr lang="en-US" sz="3600" dirty="0" smtClean="0">
                <a:effectLst>
                  <a:outerShdw blurRad="38100" dist="38100" dir="2700000" algn="tl">
                    <a:srgbClr val="000000">
                      <a:alpha val="43137"/>
                    </a:srgbClr>
                  </a:outerShdw>
                </a:effectLst>
              </a:rPr>
              <a:t>10,000</a:t>
            </a:r>
            <a:r>
              <a:rPr lang="en-US" sz="3600" dirty="0" smtClean="0"/>
              <a:t>x the Vertical Connectivity of TSV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4"/>
          <p:cNvSpPr>
            <a:spLocks noGrp="1" noChangeArrowheads="1"/>
          </p:cNvSpPr>
          <p:nvPr>
            <p:ph type="title"/>
          </p:nvPr>
        </p:nvSpPr>
        <p:spPr/>
        <p:txBody>
          <a:bodyPr/>
          <a:lstStyle/>
          <a:p>
            <a:endParaRPr lang="en-US" smtClean="0"/>
          </a:p>
        </p:txBody>
      </p:sp>
      <p:pic>
        <p:nvPicPr>
          <p:cNvPr id="152578" name="Picture 6" descr="TSV vs Via"/>
          <p:cNvPicPr>
            <a:picLocks noGrp="1" noChangeAspect="1" noChangeArrowheads="1"/>
          </p:cNvPicPr>
          <p:nvPr>
            <p:ph idx="1"/>
          </p:nvPr>
        </p:nvPicPr>
        <p:blipFill>
          <a:blip r:embed="rId3"/>
          <a:srcRect/>
          <a:stretch>
            <a:fillRect/>
          </a:stretch>
        </p:blipFill>
        <p:spPr>
          <a:xfrm>
            <a:off x="5207000" y="0"/>
            <a:ext cx="3937000" cy="6858000"/>
          </a:xfrm>
        </p:spPr>
      </p:pic>
      <p:pic>
        <p:nvPicPr>
          <p:cNvPr id="152579" name="Picture 7"/>
          <p:cNvPicPr>
            <a:picLocks noChangeAspect="1" noChangeArrowheads="1"/>
          </p:cNvPicPr>
          <p:nvPr/>
        </p:nvPicPr>
        <p:blipFill>
          <a:blip r:embed="rId4"/>
          <a:srcRect/>
          <a:stretch>
            <a:fillRect/>
          </a:stretch>
        </p:blipFill>
        <p:spPr bwMode="auto">
          <a:xfrm>
            <a:off x="0" y="247650"/>
            <a:ext cx="5235575" cy="661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idx="4294967295"/>
          </p:nvPr>
        </p:nvSpPr>
        <p:spPr>
          <a:xfrm>
            <a:off x="190500" y="274638"/>
            <a:ext cx="8810625" cy="1143000"/>
          </a:xfrm>
        </p:spPr>
        <p:txBody>
          <a:bodyPr/>
          <a:lstStyle/>
          <a:p>
            <a:r>
              <a:rPr lang="en-US" sz="3200" smtClean="0"/>
              <a:t>3D ICs in older process (65</a:t>
            </a:r>
            <a:r>
              <a:rPr lang="en-US" sz="3200" i="1" smtClean="0"/>
              <a:t>nm</a:t>
            </a:r>
            <a:r>
              <a:rPr lang="en-US" sz="3200" smtClean="0"/>
              <a:t>) is better</a:t>
            </a:r>
            <a:br>
              <a:rPr lang="en-US" sz="3200" smtClean="0"/>
            </a:br>
            <a:r>
              <a:rPr lang="en-US" sz="3200" smtClean="0"/>
              <a:t>than 2D ICs built with a newer process (32</a:t>
            </a:r>
            <a:r>
              <a:rPr lang="en-US" sz="3200" i="1" smtClean="0"/>
              <a:t>nm</a:t>
            </a:r>
            <a:r>
              <a:rPr lang="en-US" sz="3200" smtClean="0"/>
              <a:t>)</a:t>
            </a:r>
            <a:r>
              <a:rPr lang="en-US" sz="3600" smtClean="0"/>
              <a:t> </a:t>
            </a:r>
          </a:p>
        </p:txBody>
      </p:sp>
      <p:pic>
        <p:nvPicPr>
          <p:cNvPr id="154626" name="Picture 3"/>
          <p:cNvPicPr>
            <a:picLocks noGrp="1" noChangeAspect="1" noChangeArrowheads="1"/>
          </p:cNvPicPr>
          <p:nvPr>
            <p:ph type="body" idx="4294967295"/>
          </p:nvPr>
        </p:nvPicPr>
        <p:blipFill>
          <a:blip r:embed="rId3"/>
          <a:srcRect/>
          <a:stretch>
            <a:fillRect/>
          </a:stretch>
        </p:blipFill>
        <p:spPr>
          <a:xfrm>
            <a:off x="438150" y="1589088"/>
            <a:ext cx="8315325" cy="4727575"/>
          </a:xfrm>
        </p:spPr>
      </p:pic>
      <p:sp>
        <p:nvSpPr>
          <p:cNvPr id="154627" name="Text Box 4"/>
          <p:cNvSpPr txBox="1">
            <a:spLocks noChangeArrowheads="1"/>
          </p:cNvSpPr>
          <p:nvPr/>
        </p:nvSpPr>
        <p:spPr bwMode="auto">
          <a:xfrm>
            <a:off x="6175375" y="6246813"/>
            <a:ext cx="2000250" cy="366712"/>
          </a:xfrm>
          <a:prstGeom prst="rect">
            <a:avLst/>
          </a:prstGeom>
          <a:noFill/>
          <a:ln w="9525">
            <a:noFill/>
            <a:miter lim="800000"/>
            <a:headEnd/>
            <a:tailEnd/>
          </a:ln>
        </p:spPr>
        <p:txBody>
          <a:bodyPr wrap="none">
            <a:spAutoFit/>
          </a:bodyPr>
          <a:lstStyle/>
          <a:p>
            <a:r>
              <a:rPr lang="en-US"/>
              <a:t>*IEEE IITC11 Kim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28" name="Object 12"/>
          <p:cNvGraphicFramePr>
            <a:graphicFrameLocks noGrp="1" noChangeAspect="1"/>
          </p:cNvGraphicFramePr>
          <p:nvPr>
            <p:ph/>
          </p:nvPr>
        </p:nvGraphicFramePr>
        <p:xfrm>
          <a:off x="0" y="0"/>
          <a:ext cx="9144000" cy="6858000"/>
        </p:xfrm>
        <a:graphic>
          <a:graphicData uri="http://schemas.openxmlformats.org/presentationml/2006/ole">
            <p:oleObj spid="_x0000_s137228" name="Acrobat Document" r:id="rId4" imgW="8019048" imgH="5668166" progId="AcroExch.Document.7">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p:txBody>
          <a:bodyPr/>
          <a:lstStyle/>
          <a:p>
            <a:pPr algn="l"/>
            <a:r>
              <a:rPr lang="en-US" smtClean="0"/>
              <a:t>Agenda:</a:t>
            </a:r>
          </a:p>
        </p:txBody>
      </p:sp>
      <p:sp>
        <p:nvSpPr>
          <p:cNvPr id="158722" name="Rectangle 3"/>
          <p:cNvSpPr>
            <a:spLocks noGrp="1" noChangeArrowheads="1"/>
          </p:cNvSpPr>
          <p:nvPr>
            <p:ph type="body" idx="4294967295"/>
          </p:nvPr>
        </p:nvSpPr>
        <p:spPr>
          <a:xfrm>
            <a:off x="174625" y="1651000"/>
            <a:ext cx="8736013" cy="4678363"/>
          </a:xfrm>
        </p:spPr>
        <p:txBody>
          <a:bodyPr/>
          <a:lstStyle/>
          <a:p>
            <a:pPr>
              <a:lnSpc>
                <a:spcPct val="120000"/>
              </a:lnSpc>
            </a:pPr>
            <a:r>
              <a:rPr lang="en-US" sz="2800" smtClean="0">
                <a:solidFill>
                  <a:srgbClr val="66CCFF"/>
                </a:solidFill>
              </a:rPr>
              <a:t>Monolithic 3D – the emerging path for the next 				generation technology driver</a:t>
            </a:r>
            <a:r>
              <a:rPr lang="en-US" sz="2800" smtClean="0"/>
              <a:t> </a:t>
            </a:r>
          </a:p>
          <a:p>
            <a:pPr>
              <a:lnSpc>
                <a:spcPct val="120000"/>
              </a:lnSpc>
            </a:pPr>
            <a:r>
              <a:rPr lang="en-US" sz="2800" smtClean="0"/>
              <a:t>The thermal challenge and solution - for the 				fabrication of monolithic 3D IC </a:t>
            </a:r>
          </a:p>
          <a:p>
            <a:pPr>
              <a:lnSpc>
                <a:spcPct val="120000"/>
              </a:lnSpc>
            </a:pPr>
            <a:r>
              <a:rPr lang="en-US" sz="2800" smtClean="0">
                <a:solidFill>
                  <a:srgbClr val="66CCFF"/>
                </a:solidFill>
              </a:rPr>
              <a:t>The thermal challenge and solution - for the 				operation of monolithic 3D IC</a:t>
            </a:r>
            <a:r>
              <a:rPr lang="en-US" sz="2800" smtClean="0"/>
              <a:t> </a:t>
            </a:r>
          </a:p>
          <a:p>
            <a:pPr>
              <a:lnSpc>
                <a:spcPct val="120000"/>
              </a:lnSpc>
            </a:pPr>
            <a:endParaRPr lang="en-US"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BFF4A679-74D4-4133-AC64-2C08A9E63F0C}" type="slidenum">
              <a:rPr lang="en-US" sz="1000">
                <a:latin typeface="+mj-lt"/>
                <a:cs typeface="Arial" pitchFamily="34" charset="0"/>
              </a:rPr>
              <a:pPr algn="r">
                <a:spcBef>
                  <a:spcPct val="20000"/>
                </a:spcBef>
                <a:buFont typeface="Wingdings" pitchFamily="2" charset="2"/>
                <a:buNone/>
                <a:defRPr/>
              </a:pPr>
              <a:t>26</a:t>
            </a:fld>
            <a:endParaRPr lang="en-US" sz="1000">
              <a:latin typeface="+mj-lt"/>
              <a:cs typeface="Arial" pitchFamily="34" charset="0"/>
            </a:endParaRPr>
          </a:p>
        </p:txBody>
      </p:sp>
      <p:sp>
        <p:nvSpPr>
          <p:cNvPr id="21508" name="Rectangle 3"/>
          <p:cNvSpPr>
            <a:spLocks noGrp="1" noChangeArrowheads="1"/>
          </p:cNvSpPr>
          <p:nvPr>
            <p:ph type="body" idx="4294967295"/>
          </p:nvPr>
        </p:nvSpPr>
        <p:spPr>
          <a:xfrm>
            <a:off x="457200" y="1944688"/>
            <a:ext cx="8229600" cy="3529012"/>
          </a:xfrm>
        </p:spPr>
        <p:txBody>
          <a:bodyPr/>
          <a:lstStyle/>
          <a:p>
            <a:pPr eaLnBrk="1" hangingPunct="1">
              <a:lnSpc>
                <a:spcPct val="110000"/>
              </a:lnSpc>
              <a:defRPr/>
            </a:pPr>
            <a:r>
              <a:rPr lang="en-US" b="1" i="1" dirty="0" smtClean="0">
                <a:latin typeface="Arial Narrow" pitchFamily="34" charset="0"/>
              </a:rPr>
              <a:t>Processing on top of copper interconnects should not make the copper interconnect exceed 400</a:t>
            </a:r>
            <a:r>
              <a:rPr lang="en-US" b="1" i="1" baseline="30000" dirty="0" smtClean="0">
                <a:latin typeface="Arial Narrow" pitchFamily="34" charset="0"/>
              </a:rPr>
              <a:t>o</a:t>
            </a:r>
            <a:r>
              <a:rPr lang="en-US" b="1" i="1" dirty="0" smtClean="0">
                <a:latin typeface="Arial Narrow" pitchFamily="34" charset="0"/>
              </a:rPr>
              <a:t>C</a:t>
            </a:r>
          </a:p>
          <a:p>
            <a:pPr lvl="2" eaLnBrk="1" hangingPunct="1">
              <a:lnSpc>
                <a:spcPct val="110000"/>
              </a:lnSpc>
              <a:defRPr/>
            </a:pPr>
            <a:r>
              <a:rPr lang="en-US" sz="1800" b="1" dirty="0" smtClean="0">
                <a:latin typeface="Arial Narrow" pitchFamily="34" charset="0"/>
                <a:cs typeface="Arial" charset="0"/>
              </a:rPr>
              <a:t>How to bring </a:t>
            </a:r>
            <a:r>
              <a:rPr lang="en-US" sz="1800" b="1" u="sng" dirty="0" smtClean="0">
                <a:latin typeface="Arial Narrow" pitchFamily="34" charset="0"/>
                <a:cs typeface="Arial" charset="0"/>
              </a:rPr>
              <a:t>mono-crystallized</a:t>
            </a:r>
            <a:r>
              <a:rPr lang="en-US" sz="1800" b="1" dirty="0" smtClean="0">
                <a:latin typeface="Arial Narrow" pitchFamily="34" charset="0"/>
                <a:cs typeface="Arial" charset="0"/>
              </a:rPr>
              <a:t> silicon on top at less than 400</a:t>
            </a:r>
            <a:r>
              <a:rPr lang="en-US" sz="1800" b="1" baseline="30000" dirty="0" smtClean="0">
                <a:latin typeface="Arial Narrow" pitchFamily="34" charset="0"/>
                <a:cs typeface="Arial" charset="0"/>
              </a:rPr>
              <a:t>o</a:t>
            </a:r>
            <a:r>
              <a:rPr lang="en-US" sz="1800" b="1" dirty="0" smtClean="0">
                <a:latin typeface="Arial Narrow" pitchFamily="34" charset="0"/>
                <a:cs typeface="Arial" charset="0"/>
              </a:rPr>
              <a:t>C</a:t>
            </a:r>
          </a:p>
          <a:p>
            <a:pPr lvl="2" eaLnBrk="1" hangingPunct="1">
              <a:lnSpc>
                <a:spcPct val="110000"/>
              </a:lnSpc>
              <a:defRPr/>
            </a:pPr>
            <a:r>
              <a:rPr lang="en-US" sz="1800" b="1" dirty="0" smtClean="0">
                <a:latin typeface="Arial Narrow" pitchFamily="34" charset="0"/>
                <a:cs typeface="Arial" charset="0"/>
              </a:rPr>
              <a:t>How to fabricate state-of-the-art transistors on top of copper interconnect and keep the interconnect below at less than </a:t>
            </a:r>
            <a:r>
              <a:rPr lang="en-US" sz="1800" b="1" dirty="0" err="1" smtClean="0">
                <a:latin typeface="Arial Narrow" pitchFamily="34" charset="0"/>
                <a:cs typeface="Arial" charset="0"/>
              </a:rPr>
              <a:t>400</a:t>
            </a:r>
            <a:r>
              <a:rPr lang="en-US" sz="1800" b="1" baseline="30000" dirty="0" err="1" smtClean="0">
                <a:latin typeface="Arial Narrow" pitchFamily="34" charset="0"/>
                <a:cs typeface="Arial" charset="0"/>
              </a:rPr>
              <a:t>o</a:t>
            </a:r>
            <a:r>
              <a:rPr lang="en-US" sz="1800" b="1" dirty="0" err="1" smtClean="0">
                <a:latin typeface="Arial Narrow" pitchFamily="34" charset="0"/>
                <a:cs typeface="Arial" charset="0"/>
              </a:rPr>
              <a:t>C</a:t>
            </a:r>
            <a:endParaRPr lang="en-US" sz="1800" b="1" dirty="0" smtClean="0">
              <a:latin typeface="Arial Narrow" pitchFamily="34" charset="0"/>
              <a:cs typeface="Arial" charset="0"/>
            </a:endParaRPr>
          </a:p>
          <a:p>
            <a:pPr marL="914400" lvl="2" indent="0" eaLnBrk="1" hangingPunct="1">
              <a:lnSpc>
                <a:spcPct val="110000"/>
              </a:lnSpc>
              <a:buFont typeface="Wingdings" pitchFamily="2" charset="2"/>
              <a:buNone/>
              <a:defRPr/>
            </a:pPr>
            <a:endParaRPr lang="en-US" sz="1800" b="1" dirty="0" smtClean="0">
              <a:latin typeface="Arial Narrow" pitchFamily="34" charset="0"/>
              <a:cs typeface="Arial" charset="0"/>
            </a:endParaRPr>
          </a:p>
          <a:p>
            <a:pPr eaLnBrk="1" hangingPunct="1">
              <a:lnSpc>
                <a:spcPct val="110000"/>
              </a:lnSpc>
              <a:defRPr/>
            </a:pPr>
            <a:r>
              <a:rPr lang="en-US" b="1" i="1" dirty="0" smtClean="0">
                <a:latin typeface="Arial Narrow" pitchFamily="34" charset="0"/>
              </a:rPr>
              <a:t>Misalignment of pre-processed wafer to wafer bonding step is ~1um</a:t>
            </a:r>
          </a:p>
          <a:p>
            <a:pPr lvl="2" eaLnBrk="1" hangingPunct="1">
              <a:lnSpc>
                <a:spcPct val="110000"/>
              </a:lnSpc>
              <a:defRPr/>
            </a:pPr>
            <a:r>
              <a:rPr lang="en-US" sz="1800" b="1" dirty="0" smtClean="0">
                <a:latin typeface="Arial Narrow" pitchFamily="34" charset="0"/>
                <a:cs typeface="Arial" charset="0"/>
              </a:rPr>
              <a:t>How to achieve 100nm or better connection pitch</a:t>
            </a:r>
          </a:p>
          <a:p>
            <a:pPr lvl="2" eaLnBrk="1" hangingPunct="1">
              <a:lnSpc>
                <a:spcPct val="110000"/>
              </a:lnSpc>
              <a:defRPr/>
            </a:pPr>
            <a:r>
              <a:rPr lang="en-US" sz="1800" b="1" dirty="0" smtClean="0">
                <a:latin typeface="Arial Narrow" pitchFamily="34" charset="0"/>
                <a:cs typeface="Arial" charset="0"/>
              </a:rPr>
              <a:t>How to fabricate thin enough layer for inter-layer </a:t>
            </a:r>
            <a:r>
              <a:rPr lang="en-US" sz="1800" b="1" dirty="0" err="1" smtClean="0">
                <a:latin typeface="Arial Narrow" pitchFamily="34" charset="0"/>
                <a:cs typeface="Arial" charset="0"/>
              </a:rPr>
              <a:t>vias</a:t>
            </a:r>
            <a:r>
              <a:rPr lang="en-US" sz="1800" b="1" dirty="0" smtClean="0">
                <a:latin typeface="Arial Narrow" pitchFamily="34" charset="0"/>
                <a:cs typeface="Arial" charset="0"/>
              </a:rPr>
              <a:t> of ~50nm</a:t>
            </a:r>
          </a:p>
        </p:txBody>
      </p:sp>
      <p:sp>
        <p:nvSpPr>
          <p:cNvPr id="7" name="Rectangle 2"/>
          <p:cNvSpPr txBox="1">
            <a:spLocks noChangeArrowheads="1"/>
          </p:cNvSpPr>
          <p:nvPr/>
        </p:nvSpPr>
        <p:spPr bwMode="auto">
          <a:xfrm>
            <a:off x="381000" y="134938"/>
            <a:ext cx="8229600" cy="1143000"/>
          </a:xfrm>
          <a:prstGeom prst="rect">
            <a:avLst/>
          </a:prstGeom>
          <a:noFill/>
          <a:ln w="9525">
            <a:noFill/>
            <a:miter lim="800000"/>
            <a:headEnd/>
            <a:tailEnd/>
          </a:ln>
        </p:spPr>
        <p:txBody>
          <a:bodyPr anchor="ctr"/>
          <a:lstStyle/>
          <a:p>
            <a:pPr algn="ctr">
              <a:defRPr/>
            </a:pPr>
            <a:r>
              <a:rPr lang="en-US" sz="3600" b="1" dirty="0">
                <a:solidFill>
                  <a:srgbClr val="0073AE"/>
                </a:solidFill>
                <a:latin typeface="+mj-lt"/>
              </a:rPr>
              <a:t>The Monolithic 3D Challenge</a:t>
            </a:r>
          </a:p>
          <a:p>
            <a:pPr algn="ctr">
              <a:defRPr/>
            </a:pPr>
            <a:r>
              <a:rPr lang="en-US" sz="3600" i="1" dirty="0">
                <a:solidFill>
                  <a:srgbClr val="0073AE"/>
                </a:solidFill>
                <a:latin typeface="+mj-lt"/>
              </a:rPr>
              <a:t>Why is it not already in wide use?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idx="4294967295"/>
          </p:nvPr>
        </p:nvSpPr>
        <p:spPr>
          <a:xfrm>
            <a:off x="0" y="284163"/>
            <a:ext cx="9144000" cy="1143000"/>
          </a:xfrm>
        </p:spPr>
        <p:txBody>
          <a:bodyPr/>
          <a:lstStyle/>
          <a:p>
            <a:r>
              <a:rPr lang="en-US" sz="3600" b="1" smtClean="0"/>
              <a:t>MonolithIC 3D – Breakthrough</a:t>
            </a:r>
            <a:br>
              <a:rPr lang="en-US" sz="3600" b="1" smtClean="0"/>
            </a:br>
            <a:r>
              <a:rPr lang="en-US" sz="2800" b="1" smtClean="0"/>
              <a:t>3 Classes of Solutions (3 Generations of Innovation)</a:t>
            </a:r>
          </a:p>
        </p:txBody>
      </p:sp>
      <p:sp>
        <p:nvSpPr>
          <p:cNvPr id="162818" name="Rectangle 3"/>
          <p:cNvSpPr>
            <a:spLocks noGrp="1" noChangeArrowheads="1"/>
          </p:cNvSpPr>
          <p:nvPr>
            <p:ph type="body" idx="4294967295"/>
          </p:nvPr>
        </p:nvSpPr>
        <p:spPr>
          <a:xfrm>
            <a:off x="225425" y="1727200"/>
            <a:ext cx="8759825" cy="4678363"/>
          </a:xfrm>
        </p:spPr>
        <p:txBody>
          <a:bodyPr/>
          <a:lstStyle/>
          <a:p>
            <a:r>
              <a:rPr lang="en-US" b="1" smtClean="0"/>
              <a:t>RCAT </a:t>
            </a:r>
            <a:r>
              <a:rPr lang="en-US" i="1" smtClean="0"/>
              <a:t>(2009)</a:t>
            </a:r>
            <a:r>
              <a:rPr lang="en-US" smtClean="0"/>
              <a:t> – Process the high temperature on generic structures prior to ‘smart-cut’, and finish with cold processes – Etch &amp; Depositions</a:t>
            </a:r>
          </a:p>
          <a:p>
            <a:r>
              <a:rPr lang="en-US" b="1" smtClean="0"/>
              <a:t>Gate Replacement</a:t>
            </a:r>
            <a:r>
              <a:rPr lang="en-US" smtClean="0"/>
              <a:t> </a:t>
            </a:r>
            <a:r>
              <a:rPr lang="en-US" i="1" smtClean="0"/>
              <a:t>(2010)</a:t>
            </a:r>
            <a:r>
              <a:rPr lang="en-US" smtClean="0"/>
              <a:t> (=Gate Last, HKMG) - Process the high temperature on repeating structures prior to ‘smart-cut’, and finish with ‘gate replacement’, cold processes – Etch &amp; Depositions</a:t>
            </a:r>
          </a:p>
          <a:p>
            <a:r>
              <a:rPr lang="en-US" b="1" smtClean="0"/>
              <a:t>Laser Annealing</a:t>
            </a:r>
            <a:r>
              <a:rPr lang="en-US" smtClean="0"/>
              <a:t> </a:t>
            </a:r>
            <a:r>
              <a:rPr lang="en-US" i="1" smtClean="0"/>
              <a:t>(2012)</a:t>
            </a:r>
            <a:r>
              <a:rPr lang="en-US" smtClean="0"/>
              <a:t> – Use short laser pulse to locally heat and anneal the top layer while protecting the interconnection layers below from the top heat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Title 1"/>
          <p:cNvSpPr>
            <a:spLocks noGrp="1"/>
          </p:cNvSpPr>
          <p:nvPr>
            <p:ph type="title" idx="4294967295"/>
          </p:nvPr>
        </p:nvSpPr>
        <p:spPr>
          <a:xfrm>
            <a:off x="130175" y="247650"/>
            <a:ext cx="9013825" cy="1143000"/>
          </a:xfrm>
        </p:spPr>
        <p:txBody>
          <a:bodyPr/>
          <a:lstStyle/>
          <a:p>
            <a:r>
              <a:rPr lang="en-US" sz="3600" smtClean="0"/>
              <a:t>Layer Transfer (“Ion-Cut”/“Smart-Cut”)</a:t>
            </a:r>
            <a:br>
              <a:rPr lang="en-US" sz="3600" smtClean="0"/>
            </a:br>
            <a:r>
              <a:rPr lang="en-US" sz="3600" smtClean="0">
                <a:sym typeface="Wingdings" pitchFamily="2" charset="2"/>
              </a:rPr>
              <a:t> The Technology Behind SOI </a:t>
            </a:r>
            <a:endParaRPr lang="en-US" sz="3600" smtClean="0"/>
          </a:p>
        </p:txBody>
      </p:sp>
      <p:sp>
        <p:nvSpPr>
          <p:cNvPr id="11" name="Rectangle 10"/>
          <p:cNvSpPr/>
          <p:nvPr/>
        </p:nvSpPr>
        <p:spPr>
          <a:xfrm>
            <a:off x="304800" y="2514600"/>
            <a:ext cx="1371600"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64867" name="TextBox 11"/>
          <p:cNvSpPr txBox="1">
            <a:spLocks noChangeArrowheads="1"/>
          </p:cNvSpPr>
          <p:nvPr/>
        </p:nvSpPr>
        <p:spPr bwMode="auto">
          <a:xfrm>
            <a:off x="762000" y="2667000"/>
            <a:ext cx="630238" cy="338138"/>
          </a:xfrm>
          <a:prstGeom prst="rect">
            <a:avLst/>
          </a:prstGeom>
          <a:solidFill>
            <a:schemeClr val="bg1"/>
          </a:solidFill>
          <a:ln w="9525">
            <a:noFill/>
            <a:miter lim="800000"/>
            <a:headEnd/>
            <a:tailEnd/>
          </a:ln>
        </p:spPr>
        <p:txBody>
          <a:bodyPr>
            <a:spAutoFit/>
          </a:bodyPr>
          <a:lstStyle/>
          <a:p>
            <a:r>
              <a:rPr lang="en-US" sz="1600" b="1">
                <a:latin typeface="Arial Narrow" pitchFamily="34" charset="0"/>
              </a:rPr>
              <a:t>p- Si</a:t>
            </a:r>
          </a:p>
        </p:txBody>
      </p:sp>
      <p:sp>
        <p:nvSpPr>
          <p:cNvPr id="29" name="Rectangle 28"/>
          <p:cNvSpPr/>
          <p:nvPr/>
        </p:nvSpPr>
        <p:spPr>
          <a:xfrm>
            <a:off x="304800" y="2286000"/>
            <a:ext cx="1371600"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cxnSp>
        <p:nvCxnSpPr>
          <p:cNvPr id="31" name="Straight Arrow Connector 30"/>
          <p:cNvCxnSpPr/>
          <p:nvPr/>
        </p:nvCxnSpPr>
        <p:spPr>
          <a:xfrm>
            <a:off x="19812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38400" y="3475038"/>
            <a:ext cx="1371600"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64871" name="TextBox 32"/>
          <p:cNvSpPr txBox="1">
            <a:spLocks noChangeArrowheads="1"/>
          </p:cNvSpPr>
          <p:nvPr/>
        </p:nvSpPr>
        <p:spPr bwMode="auto">
          <a:xfrm>
            <a:off x="2895600" y="3627438"/>
            <a:ext cx="609600" cy="338137"/>
          </a:xfrm>
          <a:prstGeom prst="rect">
            <a:avLst/>
          </a:prstGeom>
          <a:solidFill>
            <a:schemeClr val="bg1"/>
          </a:solidFill>
          <a:ln w="9525">
            <a:noFill/>
            <a:miter lim="800000"/>
            <a:headEnd/>
            <a:tailEnd/>
          </a:ln>
        </p:spPr>
        <p:txBody>
          <a:bodyPr>
            <a:spAutoFit/>
          </a:bodyPr>
          <a:lstStyle/>
          <a:p>
            <a:r>
              <a:rPr lang="en-US" sz="1600" b="1">
                <a:latin typeface="Arial Narrow" pitchFamily="34" charset="0"/>
              </a:rPr>
              <a:t>p- Si</a:t>
            </a:r>
          </a:p>
        </p:txBody>
      </p:sp>
      <p:sp>
        <p:nvSpPr>
          <p:cNvPr id="34" name="Rectangle 33"/>
          <p:cNvSpPr/>
          <p:nvPr/>
        </p:nvSpPr>
        <p:spPr>
          <a:xfrm>
            <a:off x="2438400" y="3276600"/>
            <a:ext cx="1371600" cy="198438"/>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cxnSp>
        <p:nvCxnSpPr>
          <p:cNvPr id="36" name="Straight Connector 35"/>
          <p:cNvCxnSpPr/>
          <p:nvPr/>
        </p:nvCxnSpPr>
        <p:spPr>
          <a:xfrm>
            <a:off x="2362200" y="3551238"/>
            <a:ext cx="1828800" cy="1587"/>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2362201" y="309245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5900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2820194" y="3093244"/>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5400000">
            <a:off x="30472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276601" y="309245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3504407" y="3093244"/>
            <a:ext cx="3048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4880" name="TextBox 46"/>
          <p:cNvSpPr txBox="1">
            <a:spLocks noChangeArrowheads="1"/>
          </p:cNvSpPr>
          <p:nvPr/>
        </p:nvSpPr>
        <p:spPr bwMode="auto">
          <a:xfrm>
            <a:off x="3810000" y="3398838"/>
            <a:ext cx="457200" cy="338137"/>
          </a:xfrm>
          <a:prstGeom prst="rect">
            <a:avLst/>
          </a:prstGeom>
          <a:noFill/>
          <a:ln w="9525">
            <a:noFill/>
            <a:miter lim="800000"/>
            <a:headEnd/>
            <a:tailEnd/>
          </a:ln>
        </p:spPr>
        <p:txBody>
          <a:bodyPr>
            <a:spAutoFit/>
          </a:bodyPr>
          <a:lstStyle/>
          <a:p>
            <a:r>
              <a:rPr lang="en-US" sz="1600"/>
              <a:t>H</a:t>
            </a:r>
          </a:p>
        </p:txBody>
      </p:sp>
      <p:sp>
        <p:nvSpPr>
          <p:cNvPr id="48" name="Content Placeholder 2"/>
          <p:cNvSpPr txBox="1">
            <a:spLocks/>
          </p:cNvSpPr>
          <p:nvPr/>
        </p:nvSpPr>
        <p:spPr bwMode="auto">
          <a:xfrm>
            <a:off x="533400" y="3017838"/>
            <a:ext cx="2133600" cy="563562"/>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sz="1600" kern="0" dirty="0">
                <a:latin typeface="Arial Narrow" pitchFamily="34" charset="0"/>
                <a:cs typeface="+mn-cs"/>
              </a:rPr>
              <a:t>Top layer</a:t>
            </a:r>
          </a:p>
        </p:txBody>
      </p:sp>
      <p:sp>
        <p:nvSpPr>
          <p:cNvPr id="49" name="Content Placeholder 2"/>
          <p:cNvSpPr txBox="1">
            <a:spLocks/>
          </p:cNvSpPr>
          <p:nvPr/>
        </p:nvSpPr>
        <p:spPr bwMode="auto">
          <a:xfrm>
            <a:off x="533400" y="5456238"/>
            <a:ext cx="1676400" cy="563562"/>
          </a:xfrm>
          <a:prstGeom prst="rect">
            <a:avLst/>
          </a:prstGeom>
          <a:noFill/>
          <a:ln w="9525">
            <a:noFill/>
            <a:miter lim="800000"/>
            <a:headEnd/>
            <a:tailEnd/>
          </a:ln>
        </p:spPr>
        <p:txBody>
          <a:bodyPr/>
          <a:lstStyle/>
          <a:p>
            <a:pPr marL="342900" indent="-342900" eaLnBrk="0" hangingPunct="0">
              <a:lnSpc>
                <a:spcPct val="150000"/>
              </a:lnSpc>
              <a:spcBef>
                <a:spcPts val="0"/>
              </a:spcBef>
              <a:buClr>
                <a:srgbClr val="66FF33"/>
              </a:buClr>
              <a:buFont typeface="Arial" pitchFamily="34" charset="0"/>
              <a:buNone/>
              <a:defRPr/>
            </a:pPr>
            <a:r>
              <a:rPr lang="en-US" kern="0" dirty="0">
                <a:latin typeface="Arial Narrow" pitchFamily="34" charset="0"/>
                <a:cs typeface="+mn-cs"/>
              </a:rPr>
              <a:t>Bottom layer</a:t>
            </a:r>
          </a:p>
        </p:txBody>
      </p:sp>
      <p:sp>
        <p:nvSpPr>
          <p:cNvPr id="50" name="Rectangle 49"/>
          <p:cNvSpPr/>
          <p:nvPr/>
        </p:nvSpPr>
        <p:spPr>
          <a:xfrm>
            <a:off x="4724400" y="4038600"/>
            <a:ext cx="135413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grpSp>
        <p:nvGrpSpPr>
          <p:cNvPr id="164884" name="Group 50"/>
          <p:cNvGrpSpPr>
            <a:grpSpLocks/>
          </p:cNvGrpSpPr>
          <p:nvPr/>
        </p:nvGrpSpPr>
        <p:grpSpPr bwMode="auto">
          <a:xfrm>
            <a:off x="4800600" y="4267200"/>
            <a:ext cx="1295400" cy="1066800"/>
            <a:chOff x="914400" y="2590800"/>
            <a:chExt cx="1295400" cy="989052"/>
          </a:xfrm>
        </p:grpSpPr>
        <p:sp>
          <p:nvSpPr>
            <p:cNvPr id="52" name="Rectangle 51"/>
            <p:cNvSpPr/>
            <p:nvPr/>
          </p:nvSpPr>
          <p:spPr>
            <a:xfrm>
              <a:off x="914400" y="2818930"/>
              <a:ext cx="457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3" name="Rectangle 52"/>
            <p:cNvSpPr/>
            <p:nvPr/>
          </p:nvSpPr>
          <p:spPr>
            <a:xfrm flipH="1">
              <a:off x="1219200" y="2895464"/>
              <a:ext cx="46038"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4" name="Rectangle 53"/>
            <p:cNvSpPr/>
            <p:nvPr/>
          </p:nvSpPr>
          <p:spPr>
            <a:xfrm>
              <a:off x="1524000" y="2590800"/>
              <a:ext cx="533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5" name="Rectangle 54"/>
            <p:cNvSpPr/>
            <p:nvPr/>
          </p:nvSpPr>
          <p:spPr>
            <a:xfrm>
              <a:off x="990600" y="2590800"/>
              <a:ext cx="152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6" name="Rectangle 55"/>
            <p:cNvSpPr/>
            <p:nvPr/>
          </p:nvSpPr>
          <p:spPr>
            <a:xfrm flipH="1">
              <a:off x="1935163" y="2590800"/>
              <a:ext cx="46037"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7" name="Rectangle 56"/>
            <p:cNvSpPr/>
            <p:nvPr/>
          </p:nvSpPr>
          <p:spPr>
            <a:xfrm>
              <a:off x="1295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8" name="Rectangle 57"/>
            <p:cNvSpPr/>
            <p:nvPr/>
          </p:nvSpPr>
          <p:spPr>
            <a:xfrm>
              <a:off x="15240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64938" name="Picture 4"/>
            <p:cNvPicPr>
              <a:picLocks noChangeAspect="1" noChangeArrowheads="1"/>
            </p:cNvPicPr>
            <p:nvPr/>
          </p:nvPicPr>
          <p:blipFill>
            <a:blip r:embed="rId3"/>
            <a:srcRect/>
            <a:stretch>
              <a:fillRect/>
            </a:stretch>
          </p:blipFill>
          <p:spPr bwMode="auto">
            <a:xfrm>
              <a:off x="914400" y="3048001"/>
              <a:ext cx="1295400" cy="531851"/>
            </a:xfrm>
            <a:prstGeom prst="rect">
              <a:avLst/>
            </a:prstGeom>
            <a:noFill/>
            <a:ln w="9525">
              <a:noFill/>
              <a:miter lim="800000"/>
              <a:headEnd/>
              <a:tailEnd/>
            </a:ln>
          </p:spPr>
        </p:pic>
        <p:sp>
          <p:nvSpPr>
            <p:cNvPr id="60" name="Rectangle 59"/>
            <p:cNvSpPr/>
            <p:nvPr/>
          </p:nvSpPr>
          <p:spPr>
            <a:xfrm>
              <a:off x="1676400" y="2818930"/>
              <a:ext cx="76200"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1" name="Rectangle 60"/>
            <p:cNvSpPr/>
            <p:nvPr/>
          </p:nvSpPr>
          <p:spPr>
            <a:xfrm>
              <a:off x="1600200" y="2818930"/>
              <a:ext cx="304800"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2" name="Rectangle 61"/>
            <p:cNvSpPr/>
            <p:nvPr/>
          </p:nvSpPr>
          <p:spPr>
            <a:xfrm>
              <a:off x="14478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3" name="Rectangle 62"/>
            <p:cNvSpPr/>
            <p:nvPr/>
          </p:nvSpPr>
          <p:spPr>
            <a:xfrm>
              <a:off x="20574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4" name="Rectangle 63"/>
            <p:cNvSpPr/>
            <p:nvPr/>
          </p:nvSpPr>
          <p:spPr>
            <a:xfrm>
              <a:off x="2057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67" name="Content Placeholder 2"/>
          <p:cNvSpPr txBox="1">
            <a:spLocks/>
          </p:cNvSpPr>
          <p:nvPr/>
        </p:nvSpPr>
        <p:spPr bwMode="auto">
          <a:xfrm>
            <a:off x="2362200" y="1722438"/>
            <a:ext cx="1676400" cy="563562"/>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Hydrogen implant </a:t>
            </a:r>
          </a:p>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of top layer</a:t>
            </a:r>
          </a:p>
        </p:txBody>
      </p:sp>
      <p:sp>
        <p:nvSpPr>
          <p:cNvPr id="79" name="Content Placeholder 2"/>
          <p:cNvSpPr txBox="1">
            <a:spLocks/>
          </p:cNvSpPr>
          <p:nvPr/>
        </p:nvSpPr>
        <p:spPr bwMode="auto">
          <a:xfrm>
            <a:off x="4419600" y="1722438"/>
            <a:ext cx="1905000" cy="563562"/>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Flip top layer and </a:t>
            </a:r>
          </a:p>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bond to bottom layer</a:t>
            </a:r>
          </a:p>
        </p:txBody>
      </p:sp>
      <p:sp>
        <p:nvSpPr>
          <p:cNvPr id="80" name="Rectangle 79"/>
          <p:cNvSpPr/>
          <p:nvPr/>
        </p:nvSpPr>
        <p:spPr>
          <a:xfrm>
            <a:off x="4724400" y="3810000"/>
            <a:ext cx="1363663"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sp>
        <p:nvSpPr>
          <p:cNvPr id="81" name="Rectangle 80"/>
          <p:cNvSpPr/>
          <p:nvPr/>
        </p:nvSpPr>
        <p:spPr>
          <a:xfrm>
            <a:off x="4724400" y="3276600"/>
            <a:ext cx="1363663" cy="533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64889" name="TextBox 81"/>
          <p:cNvSpPr txBox="1">
            <a:spLocks noChangeArrowheads="1"/>
          </p:cNvSpPr>
          <p:nvPr/>
        </p:nvSpPr>
        <p:spPr bwMode="auto">
          <a:xfrm>
            <a:off x="5156200" y="3327400"/>
            <a:ext cx="546100" cy="338138"/>
          </a:xfrm>
          <a:prstGeom prst="rect">
            <a:avLst/>
          </a:prstGeom>
          <a:solidFill>
            <a:schemeClr val="bg1"/>
          </a:solidFill>
          <a:ln w="9525">
            <a:noFill/>
            <a:miter lim="800000"/>
            <a:headEnd/>
            <a:tailEnd/>
          </a:ln>
        </p:spPr>
        <p:txBody>
          <a:bodyPr>
            <a:spAutoFit/>
          </a:bodyPr>
          <a:lstStyle/>
          <a:p>
            <a:r>
              <a:rPr lang="en-US" sz="1600" b="1">
                <a:latin typeface="Arial Narrow" pitchFamily="34" charset="0"/>
              </a:rPr>
              <a:t>p- Si</a:t>
            </a:r>
          </a:p>
        </p:txBody>
      </p:sp>
      <p:cxnSp>
        <p:nvCxnSpPr>
          <p:cNvPr id="83" name="Straight Connector 82"/>
          <p:cNvCxnSpPr/>
          <p:nvPr/>
        </p:nvCxnSpPr>
        <p:spPr>
          <a:xfrm>
            <a:off x="4648200" y="3703638"/>
            <a:ext cx="1636713" cy="31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81000" y="4038600"/>
            <a:ext cx="151288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grpSp>
        <p:nvGrpSpPr>
          <p:cNvPr id="164892" name="Group 84"/>
          <p:cNvGrpSpPr>
            <a:grpSpLocks/>
          </p:cNvGrpSpPr>
          <p:nvPr/>
        </p:nvGrpSpPr>
        <p:grpSpPr bwMode="auto">
          <a:xfrm>
            <a:off x="457200" y="4267200"/>
            <a:ext cx="1447800" cy="1066800"/>
            <a:chOff x="914400" y="2590800"/>
            <a:chExt cx="1295400" cy="989052"/>
          </a:xfrm>
        </p:grpSpPr>
        <p:sp>
          <p:nvSpPr>
            <p:cNvPr id="86" name="Rectangle 85"/>
            <p:cNvSpPr/>
            <p:nvPr/>
          </p:nvSpPr>
          <p:spPr>
            <a:xfrm>
              <a:off x="914400" y="2818930"/>
              <a:ext cx="457367"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7" name="Rectangle 86"/>
            <p:cNvSpPr/>
            <p:nvPr/>
          </p:nvSpPr>
          <p:spPr>
            <a:xfrm flipH="1">
              <a:off x="1219785" y="2895464"/>
              <a:ext cx="45453"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8" name="Rectangle 87"/>
            <p:cNvSpPr/>
            <p:nvPr/>
          </p:nvSpPr>
          <p:spPr>
            <a:xfrm>
              <a:off x="1523750" y="2590800"/>
              <a:ext cx="534068"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9" name="Rectangle 88"/>
            <p:cNvSpPr/>
            <p:nvPr/>
          </p:nvSpPr>
          <p:spPr>
            <a:xfrm>
              <a:off x="991101" y="2590800"/>
              <a:ext cx="151983"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0" name="Rectangle 89"/>
            <p:cNvSpPr/>
            <p:nvPr/>
          </p:nvSpPr>
          <p:spPr>
            <a:xfrm flipH="1">
              <a:off x="1935664" y="2590800"/>
              <a:ext cx="45453"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1" name="Rectangle 90"/>
            <p:cNvSpPr/>
            <p:nvPr/>
          </p:nvSpPr>
          <p:spPr>
            <a:xfrm>
              <a:off x="1295066" y="2590800"/>
              <a:ext cx="7670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2" name="Rectangle 91"/>
            <p:cNvSpPr/>
            <p:nvPr/>
          </p:nvSpPr>
          <p:spPr>
            <a:xfrm>
              <a:off x="1523750" y="2590800"/>
              <a:ext cx="7670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64925" name="Picture 4"/>
            <p:cNvPicPr>
              <a:picLocks noChangeAspect="1" noChangeArrowheads="1"/>
            </p:cNvPicPr>
            <p:nvPr/>
          </p:nvPicPr>
          <p:blipFill>
            <a:blip r:embed="rId3"/>
            <a:srcRect/>
            <a:stretch>
              <a:fillRect/>
            </a:stretch>
          </p:blipFill>
          <p:spPr bwMode="auto">
            <a:xfrm>
              <a:off x="914400" y="3048001"/>
              <a:ext cx="1295400" cy="531851"/>
            </a:xfrm>
            <a:prstGeom prst="rect">
              <a:avLst/>
            </a:prstGeom>
            <a:noFill/>
            <a:ln w="9525">
              <a:noFill/>
              <a:miter lim="800000"/>
              <a:headEnd/>
              <a:tailEnd/>
            </a:ln>
          </p:spPr>
        </p:pic>
        <p:sp>
          <p:nvSpPr>
            <p:cNvPr id="94" name="Rectangle 93"/>
            <p:cNvSpPr/>
            <p:nvPr/>
          </p:nvSpPr>
          <p:spPr>
            <a:xfrm>
              <a:off x="1675732" y="2818930"/>
              <a:ext cx="76701"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5" name="Rectangle 94"/>
            <p:cNvSpPr/>
            <p:nvPr/>
          </p:nvSpPr>
          <p:spPr>
            <a:xfrm>
              <a:off x="1600451" y="2818930"/>
              <a:ext cx="303964"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6" name="Rectangle 95"/>
            <p:cNvSpPr/>
            <p:nvPr/>
          </p:nvSpPr>
          <p:spPr>
            <a:xfrm>
              <a:off x="1448468" y="2818930"/>
              <a:ext cx="75281"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7" name="Rectangle 96"/>
            <p:cNvSpPr/>
            <p:nvPr/>
          </p:nvSpPr>
          <p:spPr>
            <a:xfrm>
              <a:off x="2057818" y="2818930"/>
              <a:ext cx="7528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8" name="Rectangle 97"/>
            <p:cNvSpPr/>
            <p:nvPr/>
          </p:nvSpPr>
          <p:spPr>
            <a:xfrm>
              <a:off x="2057818" y="2590800"/>
              <a:ext cx="7528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64893" name="TextBox 99"/>
          <p:cNvSpPr txBox="1">
            <a:spLocks noChangeArrowheads="1"/>
          </p:cNvSpPr>
          <p:nvPr/>
        </p:nvSpPr>
        <p:spPr bwMode="auto">
          <a:xfrm>
            <a:off x="6096000" y="3551238"/>
            <a:ext cx="457200" cy="338137"/>
          </a:xfrm>
          <a:prstGeom prst="rect">
            <a:avLst/>
          </a:prstGeom>
          <a:noFill/>
          <a:ln w="9525">
            <a:noFill/>
            <a:miter lim="800000"/>
            <a:headEnd/>
            <a:tailEnd/>
          </a:ln>
        </p:spPr>
        <p:txBody>
          <a:bodyPr>
            <a:spAutoFit/>
          </a:bodyPr>
          <a:lstStyle/>
          <a:p>
            <a:r>
              <a:rPr lang="en-US" sz="1600"/>
              <a:t>H</a:t>
            </a:r>
          </a:p>
        </p:txBody>
      </p:sp>
      <p:sp>
        <p:nvSpPr>
          <p:cNvPr id="102" name="Content Placeholder 2"/>
          <p:cNvSpPr txBox="1">
            <a:spLocks/>
          </p:cNvSpPr>
          <p:nvPr/>
        </p:nvSpPr>
        <p:spPr bwMode="auto">
          <a:xfrm>
            <a:off x="6753225" y="1533525"/>
            <a:ext cx="2133600" cy="563563"/>
          </a:xfrm>
          <a:prstGeom prst="rect">
            <a:avLst/>
          </a:prstGeom>
          <a:noFill/>
          <a:ln w="9525">
            <a:noFill/>
            <a:miter lim="800000"/>
            <a:headEnd/>
            <a:tailEnd/>
          </a:ln>
        </p:spPr>
        <p:txBody>
          <a:bodyPr/>
          <a:lstStyle/>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Cleave using 400</a:t>
            </a:r>
            <a:r>
              <a:rPr lang="en-US" sz="1600" u="sng" kern="0" baseline="30000" dirty="0">
                <a:latin typeface="Arial Narrow" pitchFamily="34" charset="0"/>
                <a:cs typeface="+mn-cs"/>
              </a:rPr>
              <a:t>o</a:t>
            </a:r>
            <a:r>
              <a:rPr lang="en-US" sz="1600" u="sng" kern="0" dirty="0">
                <a:latin typeface="Arial Narrow" pitchFamily="34" charset="0"/>
                <a:cs typeface="+mn-cs"/>
              </a:rPr>
              <a:t>C </a:t>
            </a:r>
          </a:p>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anneal or sideways </a:t>
            </a:r>
          </a:p>
          <a:p>
            <a:pPr marL="342900" indent="-342900" algn="ctr" eaLnBrk="0" hangingPunct="0">
              <a:lnSpc>
                <a:spcPct val="150000"/>
              </a:lnSpc>
              <a:spcBef>
                <a:spcPts val="0"/>
              </a:spcBef>
              <a:buClr>
                <a:srgbClr val="66FF33"/>
              </a:buClr>
              <a:buFont typeface="Arial" pitchFamily="34" charset="0"/>
              <a:buNone/>
              <a:defRPr/>
            </a:pPr>
            <a:r>
              <a:rPr lang="en-US" sz="1600" u="sng" kern="0" dirty="0">
                <a:latin typeface="Arial Narrow" pitchFamily="34" charset="0"/>
                <a:cs typeface="+mn-cs"/>
              </a:rPr>
              <a:t>mechanical force. CMP.</a:t>
            </a:r>
          </a:p>
        </p:txBody>
      </p:sp>
      <p:cxnSp>
        <p:nvCxnSpPr>
          <p:cNvPr id="104" name="Straight Arrow Connector 103"/>
          <p:cNvCxnSpPr/>
          <p:nvPr/>
        </p:nvCxnSpPr>
        <p:spPr>
          <a:xfrm>
            <a:off x="41910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6477000" y="3581400"/>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7086600" y="3962400"/>
            <a:ext cx="1354138"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grpSp>
        <p:nvGrpSpPr>
          <p:cNvPr id="164898" name="Group 106"/>
          <p:cNvGrpSpPr>
            <a:grpSpLocks/>
          </p:cNvGrpSpPr>
          <p:nvPr/>
        </p:nvGrpSpPr>
        <p:grpSpPr bwMode="auto">
          <a:xfrm>
            <a:off x="7162800" y="4191000"/>
            <a:ext cx="1295400" cy="1066800"/>
            <a:chOff x="914400" y="2590800"/>
            <a:chExt cx="1295400" cy="989052"/>
          </a:xfrm>
        </p:grpSpPr>
        <p:sp>
          <p:nvSpPr>
            <p:cNvPr id="108" name="Rectangle 107"/>
            <p:cNvSpPr/>
            <p:nvPr/>
          </p:nvSpPr>
          <p:spPr>
            <a:xfrm>
              <a:off x="914400" y="2818930"/>
              <a:ext cx="457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9" name="Rectangle 108"/>
            <p:cNvSpPr/>
            <p:nvPr/>
          </p:nvSpPr>
          <p:spPr>
            <a:xfrm flipH="1">
              <a:off x="1219200" y="2895464"/>
              <a:ext cx="46038" cy="1530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0" name="Rectangle 109"/>
            <p:cNvSpPr/>
            <p:nvPr/>
          </p:nvSpPr>
          <p:spPr>
            <a:xfrm>
              <a:off x="1524000" y="2590800"/>
              <a:ext cx="533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1" name="Rectangle 110"/>
            <p:cNvSpPr/>
            <p:nvPr/>
          </p:nvSpPr>
          <p:spPr>
            <a:xfrm>
              <a:off x="990600" y="2590800"/>
              <a:ext cx="1524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2" name="Rectangle 111"/>
            <p:cNvSpPr/>
            <p:nvPr/>
          </p:nvSpPr>
          <p:spPr>
            <a:xfrm flipH="1">
              <a:off x="1935163" y="2590800"/>
              <a:ext cx="46037" cy="4577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3" name="Rectangle 112"/>
            <p:cNvSpPr/>
            <p:nvPr/>
          </p:nvSpPr>
          <p:spPr>
            <a:xfrm>
              <a:off x="1295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4" name="Rectangle 113"/>
            <p:cNvSpPr/>
            <p:nvPr/>
          </p:nvSpPr>
          <p:spPr>
            <a:xfrm>
              <a:off x="15240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64912" name="Picture 4"/>
            <p:cNvPicPr>
              <a:picLocks noChangeAspect="1" noChangeArrowheads="1"/>
            </p:cNvPicPr>
            <p:nvPr/>
          </p:nvPicPr>
          <p:blipFill>
            <a:blip r:embed="rId3"/>
            <a:srcRect/>
            <a:stretch>
              <a:fillRect/>
            </a:stretch>
          </p:blipFill>
          <p:spPr bwMode="auto">
            <a:xfrm>
              <a:off x="914400" y="3048001"/>
              <a:ext cx="1295400" cy="531851"/>
            </a:xfrm>
            <a:prstGeom prst="rect">
              <a:avLst/>
            </a:prstGeom>
            <a:noFill/>
            <a:ln w="9525">
              <a:noFill/>
              <a:miter lim="800000"/>
              <a:headEnd/>
              <a:tailEnd/>
            </a:ln>
          </p:spPr>
        </p:pic>
        <p:sp>
          <p:nvSpPr>
            <p:cNvPr id="116" name="Rectangle 115"/>
            <p:cNvSpPr/>
            <p:nvPr/>
          </p:nvSpPr>
          <p:spPr>
            <a:xfrm>
              <a:off x="1676400" y="2818930"/>
              <a:ext cx="76200" cy="3811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7" name="Rectangle 116"/>
            <p:cNvSpPr/>
            <p:nvPr/>
          </p:nvSpPr>
          <p:spPr>
            <a:xfrm>
              <a:off x="1600200" y="2818930"/>
              <a:ext cx="304800" cy="91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8" name="Rectangle 117"/>
            <p:cNvSpPr/>
            <p:nvPr/>
          </p:nvSpPr>
          <p:spPr>
            <a:xfrm>
              <a:off x="14478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19" name="Rectangle 118"/>
            <p:cNvSpPr/>
            <p:nvPr/>
          </p:nvSpPr>
          <p:spPr>
            <a:xfrm>
              <a:off x="2057400" y="281893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0" name="Rectangle 119"/>
            <p:cNvSpPr/>
            <p:nvPr/>
          </p:nvSpPr>
          <p:spPr>
            <a:xfrm>
              <a:off x="2057400" y="2590800"/>
              <a:ext cx="76200" cy="765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21" name="Rectangle 120"/>
          <p:cNvSpPr/>
          <p:nvPr/>
        </p:nvSpPr>
        <p:spPr>
          <a:xfrm>
            <a:off x="7086600" y="3752850"/>
            <a:ext cx="1363663" cy="2286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Narrow" pitchFamily="34" charset="0"/>
              </a:rPr>
              <a:t>Oxide</a:t>
            </a:r>
            <a:endParaRPr lang="en-US" sz="1600" baseline="-25000" dirty="0">
              <a:solidFill>
                <a:schemeClr val="tx1"/>
              </a:solidFill>
              <a:latin typeface="Arial Narrow" pitchFamily="34" charset="0"/>
            </a:endParaRPr>
          </a:p>
        </p:txBody>
      </p:sp>
      <p:sp>
        <p:nvSpPr>
          <p:cNvPr id="122" name="Rectangle 121"/>
          <p:cNvSpPr/>
          <p:nvPr/>
        </p:nvSpPr>
        <p:spPr>
          <a:xfrm>
            <a:off x="7086600" y="3581400"/>
            <a:ext cx="1363663" cy="1524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64901" name="TextBox 122"/>
          <p:cNvSpPr txBox="1">
            <a:spLocks noChangeArrowheads="1"/>
          </p:cNvSpPr>
          <p:nvPr/>
        </p:nvSpPr>
        <p:spPr bwMode="auto">
          <a:xfrm>
            <a:off x="8229600" y="3076575"/>
            <a:ext cx="546100" cy="338138"/>
          </a:xfrm>
          <a:prstGeom prst="rect">
            <a:avLst/>
          </a:prstGeom>
          <a:solidFill>
            <a:schemeClr val="bg1"/>
          </a:solidFill>
          <a:ln w="9525">
            <a:noFill/>
            <a:miter lim="800000"/>
            <a:headEnd/>
            <a:tailEnd/>
          </a:ln>
        </p:spPr>
        <p:txBody>
          <a:bodyPr>
            <a:spAutoFit/>
          </a:bodyPr>
          <a:lstStyle/>
          <a:p>
            <a:endParaRPr lang="en-US" sz="1600" b="1">
              <a:latin typeface="Arial Narrow" pitchFamily="34" charset="0"/>
            </a:endParaRPr>
          </a:p>
        </p:txBody>
      </p:sp>
      <p:sp>
        <p:nvSpPr>
          <p:cNvPr id="164902" name="TextBox 81"/>
          <p:cNvSpPr txBox="1">
            <a:spLocks noChangeArrowheads="1"/>
          </p:cNvSpPr>
          <p:nvPr/>
        </p:nvSpPr>
        <p:spPr bwMode="auto">
          <a:xfrm>
            <a:off x="3633788" y="5791200"/>
            <a:ext cx="4572000" cy="584200"/>
          </a:xfrm>
          <a:prstGeom prst="rect">
            <a:avLst/>
          </a:prstGeom>
          <a:noFill/>
          <a:ln w="9525">
            <a:solidFill>
              <a:schemeClr val="tx1"/>
            </a:solidFill>
            <a:miter lim="800000"/>
            <a:headEnd/>
            <a:tailEnd/>
          </a:ln>
        </p:spPr>
        <p:txBody>
          <a:bodyPr>
            <a:spAutoFit/>
          </a:bodyPr>
          <a:lstStyle/>
          <a:p>
            <a:r>
              <a:rPr lang="en-US" sz="1600">
                <a:latin typeface="Arial Narrow" pitchFamily="34" charset="0"/>
              </a:rPr>
              <a:t>Similar process (bulk-to-bulk) used for manufacturing all SOI wafers today</a:t>
            </a:r>
          </a:p>
        </p:txBody>
      </p:sp>
      <p:sp>
        <p:nvSpPr>
          <p:cNvPr id="2" name="Rectangle 80"/>
          <p:cNvSpPr>
            <a:spLocks noChangeArrowheads="1"/>
          </p:cNvSpPr>
          <p:nvPr/>
        </p:nvSpPr>
        <p:spPr bwMode="auto">
          <a:xfrm rot="-958018">
            <a:off x="6972300" y="2924175"/>
            <a:ext cx="1363663" cy="409575"/>
          </a:xfrm>
          <a:prstGeom prst="rect">
            <a:avLst/>
          </a:prstGeom>
          <a:solidFill>
            <a:srgbClr val="595959"/>
          </a:solidFill>
          <a:ln w="25400" algn="ctr">
            <a:solidFill>
              <a:srgbClr val="595959"/>
            </a:solidFill>
            <a:miter lim="800000"/>
            <a:headEnd/>
            <a:tailEnd/>
          </a:ln>
        </p:spPr>
        <p:txBody>
          <a:bodyPr anchor="ctr"/>
          <a:lstStyle/>
          <a:p>
            <a:pPr algn="ctr">
              <a:defRPr/>
            </a:pPr>
            <a:endParaRPr lang="en-US" sz="1600">
              <a:solidFill>
                <a:schemeClr val="lt1"/>
              </a:solidFill>
              <a:latin typeface="+mn-lt"/>
              <a:cs typeface="+mn-cs"/>
            </a:endParaRPr>
          </a:p>
        </p:txBody>
      </p:sp>
      <p:sp>
        <p:nvSpPr>
          <p:cNvPr id="164904" name="Rectangle 81"/>
          <p:cNvSpPr>
            <a:spLocks noChangeArrowheads="1"/>
          </p:cNvSpPr>
          <p:nvPr/>
        </p:nvSpPr>
        <p:spPr bwMode="auto">
          <a:xfrm>
            <a:off x="8461375" y="3449638"/>
            <a:ext cx="682625" cy="274637"/>
          </a:xfrm>
          <a:prstGeom prst="rect">
            <a:avLst/>
          </a:prstGeom>
          <a:solidFill>
            <a:schemeClr val="bg1"/>
          </a:solidFill>
          <a:ln w="9525">
            <a:noFill/>
            <a:miter lim="800000"/>
            <a:headEnd/>
            <a:tailEnd/>
          </a:ln>
        </p:spPr>
        <p:txBody>
          <a:bodyPr>
            <a:spAutoFit/>
          </a:bodyPr>
          <a:lstStyle/>
          <a:p>
            <a:r>
              <a:rPr lang="en-US" sz="1200" b="1"/>
              <a:t>p- Si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title" idx="4294967295"/>
          </p:nvPr>
        </p:nvSpPr>
        <p:spPr/>
        <p:txBody>
          <a:bodyPr/>
          <a:lstStyle/>
          <a:p>
            <a:r>
              <a:rPr lang="en-US" sz="3600" smtClean="0"/>
              <a:t>MonolithIC 3D - 3 Classes of Solutions</a:t>
            </a:r>
          </a:p>
        </p:txBody>
      </p:sp>
      <p:sp>
        <p:nvSpPr>
          <p:cNvPr id="166914" name="Rectangle 3"/>
          <p:cNvSpPr>
            <a:spLocks noGrp="1" noChangeArrowheads="1"/>
          </p:cNvSpPr>
          <p:nvPr>
            <p:ph type="body" idx="4294967295"/>
          </p:nvPr>
        </p:nvSpPr>
        <p:spPr>
          <a:xfrm>
            <a:off x="225425" y="1727200"/>
            <a:ext cx="8759825" cy="4678363"/>
          </a:xfrm>
        </p:spPr>
        <p:txBody>
          <a:bodyPr/>
          <a:lstStyle/>
          <a:p>
            <a:r>
              <a:rPr lang="en-US" b="1" smtClean="0"/>
              <a:t>RCAT –</a:t>
            </a:r>
            <a:r>
              <a:rPr lang="en-US" smtClean="0">
                <a:solidFill>
                  <a:srgbClr val="8AC6CD"/>
                </a:solidFill>
              </a:rPr>
              <a:t> </a:t>
            </a:r>
            <a:r>
              <a:rPr lang="en-US" smtClean="0"/>
              <a:t>Process the high temperature on generic structure prior to ‘smart-cut’, and finish with cold processes – Etch &amp; Depositions</a:t>
            </a:r>
          </a:p>
          <a:p>
            <a:r>
              <a:rPr lang="en-US" smtClean="0">
                <a:solidFill>
                  <a:srgbClr val="8AC6CD"/>
                </a:solidFill>
              </a:rPr>
              <a:t>Gate Replacement (=Gate Last, HKMG) - Process the high temperature on repeating structure prior to ‘smart-cut’, and finish with ‘gate replacement’, cold processes – Etch &amp; Depositions</a:t>
            </a:r>
          </a:p>
          <a:p>
            <a:r>
              <a:rPr lang="en-US" b="1" smtClean="0">
                <a:solidFill>
                  <a:srgbClr val="8AC6CD"/>
                </a:solidFill>
              </a:rPr>
              <a:t>Laser Annealing</a:t>
            </a:r>
            <a:r>
              <a:rPr lang="en-US" smtClean="0">
                <a:solidFill>
                  <a:srgbClr val="8AC6CD"/>
                </a:solidFill>
              </a:rPr>
              <a:t> – Use short laser pulse to locally heat and anneal the top layer while protecting the interconnection layers below from the top heat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274638"/>
            <a:ext cx="9144000" cy="1143000"/>
          </a:xfrm>
        </p:spPr>
        <p:txBody>
          <a:bodyPr/>
          <a:lstStyle/>
          <a:p>
            <a:r>
              <a:rPr lang="en-US" sz="3600" smtClean="0"/>
              <a:t>$15-34 trillion, annual =&gt;~$5T Semi /year</a:t>
            </a:r>
          </a:p>
        </p:txBody>
      </p:sp>
      <p:pic>
        <p:nvPicPr>
          <p:cNvPr id="21506" name="Picture 3" descr="McKinsey Global Institute Analysis 2013 for 2025"/>
          <p:cNvPicPr>
            <a:picLocks noGrp="1" noChangeAspect="1" noChangeArrowheads="1"/>
          </p:cNvPicPr>
          <p:nvPr>
            <p:ph idx="4294967295"/>
          </p:nvPr>
        </p:nvPicPr>
        <p:blipFill>
          <a:blip r:embed="rId3"/>
          <a:srcRect/>
          <a:stretch>
            <a:fillRect/>
          </a:stretch>
        </p:blipFill>
        <p:spPr>
          <a:xfrm>
            <a:off x="0" y="1651000"/>
            <a:ext cx="9144000" cy="4584700"/>
          </a:xfrm>
        </p:spPr>
      </p:pic>
      <p:sp>
        <p:nvSpPr>
          <p:cNvPr id="21507" name="Text Box 4"/>
          <p:cNvSpPr txBox="1">
            <a:spLocks noChangeArrowheads="1"/>
          </p:cNvSpPr>
          <p:nvPr/>
        </p:nvSpPr>
        <p:spPr bwMode="auto">
          <a:xfrm>
            <a:off x="2085975" y="6324600"/>
            <a:ext cx="5759450" cy="336550"/>
          </a:xfrm>
          <a:prstGeom prst="rect">
            <a:avLst/>
          </a:prstGeom>
          <a:noFill/>
          <a:ln w="9525">
            <a:noFill/>
            <a:miter lim="800000"/>
            <a:headEnd/>
            <a:tailEnd/>
          </a:ln>
        </p:spPr>
        <p:txBody>
          <a:bodyPr>
            <a:spAutoFit/>
          </a:bodyPr>
          <a:lstStyle/>
          <a:p>
            <a:pPr>
              <a:spcBef>
                <a:spcPct val="50000"/>
              </a:spcBef>
            </a:pPr>
            <a:r>
              <a:rPr lang="en-US" sz="1600"/>
              <a:t>Source: McKinsey Global Institute Analysis 2013</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9"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DCDB82F4-3450-4780-A807-DE14B4A24A8F}" type="slidenum">
              <a:rPr lang="en-US" sz="1000">
                <a:latin typeface="+mj-lt"/>
                <a:cs typeface="Arial" pitchFamily="34" charset="0"/>
              </a:rPr>
              <a:pPr algn="r">
                <a:spcBef>
                  <a:spcPct val="20000"/>
                </a:spcBef>
                <a:buFont typeface="Wingdings" pitchFamily="2" charset="2"/>
                <a:buNone/>
                <a:defRPr/>
              </a:pPr>
              <a:t>30</a:t>
            </a:fld>
            <a:endParaRPr lang="en-US" sz="1000">
              <a:latin typeface="+mj-lt"/>
              <a:cs typeface="Arial" pitchFamily="34" charset="0"/>
            </a:endParaRPr>
          </a:p>
        </p:txBody>
      </p:sp>
      <p:sp>
        <p:nvSpPr>
          <p:cNvPr id="168963" name="Text Box 21"/>
          <p:cNvSpPr txBox="1">
            <a:spLocks noChangeArrowheads="1"/>
          </p:cNvSpPr>
          <p:nvPr/>
        </p:nvSpPr>
        <p:spPr bwMode="auto">
          <a:xfrm>
            <a:off x="420688" y="1736725"/>
            <a:ext cx="8258175" cy="1016000"/>
          </a:xfrm>
          <a:prstGeom prst="rect">
            <a:avLst/>
          </a:prstGeom>
          <a:noFill/>
          <a:ln w="9525">
            <a:noFill/>
            <a:miter lim="800000"/>
            <a:headEnd/>
            <a:tailEnd/>
          </a:ln>
        </p:spPr>
        <p:txBody>
          <a:bodyPr>
            <a:spAutoFit/>
          </a:bodyPr>
          <a:lstStyle/>
          <a:p>
            <a:pPr algn="ctr">
              <a:spcBef>
                <a:spcPct val="50000"/>
              </a:spcBef>
            </a:pPr>
            <a:r>
              <a:rPr lang="en-US" sz="2000" b="1" i="1" u="sng">
                <a:solidFill>
                  <a:srgbClr val="0066CC"/>
                </a:solidFill>
                <a:latin typeface="Arial Narrow" pitchFamily="34" charset="0"/>
              </a:rPr>
              <a:t>Step 1 </a:t>
            </a:r>
            <a:r>
              <a:rPr lang="en-US" sz="2000" b="1" i="1">
                <a:solidFill>
                  <a:srgbClr val="0066CC"/>
                </a:solidFill>
                <a:latin typeface="Arial Narrow" pitchFamily="34" charset="0"/>
              </a:rPr>
              <a:t>-</a:t>
            </a:r>
            <a:r>
              <a:rPr lang="en-US" sz="2000" b="1">
                <a:solidFill>
                  <a:srgbClr val="0066CC"/>
                </a:solidFill>
                <a:latin typeface="Arial Narrow" pitchFamily="34" charset="0"/>
              </a:rPr>
              <a:t> Implant and activate unpatterned N+ and P- layer regions in standard donor wafer at high temp. (~900</a:t>
            </a:r>
            <a:r>
              <a:rPr lang="en-US" sz="2000" b="1" baseline="30000">
                <a:solidFill>
                  <a:srgbClr val="0066CC"/>
                </a:solidFill>
                <a:latin typeface="Arial Narrow" pitchFamily="34" charset="0"/>
              </a:rPr>
              <a:t>o</a:t>
            </a:r>
            <a:r>
              <a:rPr lang="en-US" sz="2000" b="1">
                <a:solidFill>
                  <a:srgbClr val="0066CC"/>
                </a:solidFill>
                <a:latin typeface="Arial Narrow" pitchFamily="34" charset="0"/>
              </a:rPr>
              <a:t>C)  before layer transfer. Oxidize (or CVD oxide) top surface.</a:t>
            </a:r>
          </a:p>
        </p:txBody>
      </p:sp>
      <p:sp>
        <p:nvSpPr>
          <p:cNvPr id="23556" name="Text Box 21"/>
          <p:cNvSpPr txBox="1">
            <a:spLocks noChangeArrowheads="1"/>
          </p:cNvSpPr>
          <p:nvPr/>
        </p:nvSpPr>
        <p:spPr bwMode="auto">
          <a:xfrm>
            <a:off x="420688" y="498475"/>
            <a:ext cx="8258175" cy="584200"/>
          </a:xfrm>
          <a:prstGeom prst="rect">
            <a:avLst/>
          </a:prstGeom>
          <a:noFill/>
          <a:ln w="9525">
            <a:noFill/>
            <a:miter lim="800000"/>
            <a:headEnd/>
            <a:tailEnd/>
          </a:ln>
        </p:spPr>
        <p:txBody>
          <a:bodyPr>
            <a:spAutoFit/>
          </a:bodyPr>
          <a:lstStyle/>
          <a:p>
            <a:pPr algn="ctr">
              <a:spcBef>
                <a:spcPct val="50000"/>
              </a:spcBef>
              <a:defRPr/>
            </a:pPr>
            <a:r>
              <a:rPr lang="en-US" sz="3200" b="1" dirty="0">
                <a:solidFill>
                  <a:srgbClr val="0073AE"/>
                </a:solidFill>
                <a:effectLst>
                  <a:outerShdw blurRad="38100" dist="38100" dir="2700000" algn="tl">
                    <a:srgbClr val="000000">
                      <a:alpha val="43137"/>
                    </a:srgbClr>
                  </a:outerShdw>
                </a:effectLst>
                <a:latin typeface="Arial Narrow" pitchFamily="34" charset="0"/>
              </a:rPr>
              <a:t>Step 1</a:t>
            </a:r>
            <a:r>
              <a:rPr lang="en-US" sz="3200" b="1" dirty="0">
                <a:solidFill>
                  <a:srgbClr val="0073AE"/>
                </a:solidFill>
                <a:latin typeface="Arial Narrow" pitchFamily="34" charset="0"/>
              </a:rPr>
              <a:t>. Donor Layer Processing</a:t>
            </a:r>
          </a:p>
        </p:txBody>
      </p:sp>
      <p:sp>
        <p:nvSpPr>
          <p:cNvPr id="168965" name="Text Box 7"/>
          <p:cNvSpPr txBox="1">
            <a:spLocks noChangeArrowheads="1"/>
          </p:cNvSpPr>
          <p:nvPr/>
        </p:nvSpPr>
        <p:spPr bwMode="auto">
          <a:xfrm>
            <a:off x="655638" y="4097338"/>
            <a:ext cx="8258175" cy="400050"/>
          </a:xfrm>
          <a:prstGeom prst="rect">
            <a:avLst/>
          </a:prstGeom>
          <a:noFill/>
          <a:ln w="9525">
            <a:noFill/>
            <a:miter lim="800000"/>
            <a:headEnd/>
            <a:tailEnd/>
          </a:ln>
        </p:spPr>
        <p:txBody>
          <a:bodyPr>
            <a:spAutoFit/>
          </a:bodyPr>
          <a:lstStyle/>
          <a:p>
            <a:pPr>
              <a:spcBef>
                <a:spcPct val="50000"/>
              </a:spcBef>
            </a:pPr>
            <a:r>
              <a:rPr lang="en-US" sz="2000" b="1" i="1" u="sng">
                <a:solidFill>
                  <a:srgbClr val="0066CC"/>
                </a:solidFill>
                <a:latin typeface="Arial Narrow" pitchFamily="34" charset="0"/>
              </a:rPr>
              <a:t>Step 2 </a:t>
            </a:r>
            <a:r>
              <a:rPr lang="en-US" sz="2000" b="1" i="1">
                <a:solidFill>
                  <a:srgbClr val="0066CC"/>
                </a:solidFill>
                <a:latin typeface="Arial Narrow" pitchFamily="34" charset="0"/>
              </a:rPr>
              <a:t>- </a:t>
            </a:r>
            <a:r>
              <a:rPr lang="en-US" sz="2000" b="1">
                <a:solidFill>
                  <a:srgbClr val="0066CC"/>
                </a:solidFill>
                <a:latin typeface="Arial Narrow" pitchFamily="34" charset="0"/>
              </a:rPr>
              <a:t>Implant H+ to form cleave plane for the ion cut</a:t>
            </a:r>
          </a:p>
        </p:txBody>
      </p:sp>
      <p:sp>
        <p:nvSpPr>
          <p:cNvPr id="23558" name="AutoShape 28"/>
          <p:cNvSpPr>
            <a:spLocks noChangeAspect="1" noChangeArrowheads="1" noTextEdit="1"/>
          </p:cNvSpPr>
          <p:nvPr/>
        </p:nvSpPr>
        <p:spPr bwMode="auto">
          <a:xfrm>
            <a:off x="5541963" y="4413647"/>
            <a:ext cx="3371850" cy="102235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a:lstStyle/>
          <a:p>
            <a:pPr>
              <a:defRPr/>
            </a:pPr>
            <a:endParaRPr lang="en-US"/>
          </a:p>
        </p:txBody>
      </p:sp>
      <p:sp>
        <p:nvSpPr>
          <p:cNvPr id="23559" name="Rectangle 30"/>
          <p:cNvSpPr>
            <a:spLocks noChangeArrowheads="1"/>
          </p:cNvSpPr>
          <p:nvPr/>
        </p:nvSpPr>
        <p:spPr bwMode="auto">
          <a:xfrm>
            <a:off x="2147888" y="2932509"/>
            <a:ext cx="3383280" cy="23812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t="100000" r="100000"/>
            </a:path>
            <a:tileRect l="-100000" b="-100000"/>
          </a:grad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a:lstStyle/>
          <a:p>
            <a:pPr>
              <a:defRPr/>
            </a:pPr>
            <a:endParaRPr lang="en-US" sz="1600"/>
          </a:p>
        </p:txBody>
      </p:sp>
      <p:pic>
        <p:nvPicPr>
          <p:cNvPr id="23561" name="Picture 32"/>
          <p:cNvPicPr>
            <a:picLocks noChangeAspect="1" noChangeArrowheads="1"/>
          </p:cNvPicPr>
          <p:nvPr/>
        </p:nvPicPr>
        <p:blipFill>
          <a:blip r:embed="rId3" cstate="print"/>
          <a:srcRect/>
          <a:stretch>
            <a:fillRect/>
          </a:stretch>
        </p:blipFill>
        <p:spPr bwMode="auto">
          <a:xfrm>
            <a:off x="2145348" y="3387725"/>
            <a:ext cx="3383280" cy="555561"/>
          </a:xfrm>
          <a:prstGeom prst="rect">
            <a:avLst/>
          </a:prstGeom>
          <a:blipFill>
            <a:blip r:embed="rId4" cstate="print"/>
            <a:tile tx="0" ty="0" sx="100000" sy="100000" flip="none" algn="tl"/>
          </a:blip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pic>
      <p:sp>
        <p:nvSpPr>
          <p:cNvPr id="23563" name="Rectangle 34"/>
          <p:cNvSpPr>
            <a:spLocks noChangeArrowheads="1"/>
          </p:cNvSpPr>
          <p:nvPr/>
        </p:nvSpPr>
        <p:spPr bwMode="auto">
          <a:xfrm>
            <a:off x="2145031" y="3157537"/>
            <a:ext cx="3383280" cy="230188"/>
          </a:xfrm>
          <a:prstGeom prst="rect">
            <a:avLst/>
          </a:prstGeom>
          <a:gradFill flip="none" rotWithShape="1">
            <a:gsLst>
              <a:gs pos="0">
                <a:srgbClr val="F010E0">
                  <a:tint val="66000"/>
                  <a:satMod val="160000"/>
                </a:srgbClr>
              </a:gs>
              <a:gs pos="50000">
                <a:srgbClr val="F010E0">
                  <a:tint val="44500"/>
                  <a:satMod val="160000"/>
                </a:srgbClr>
              </a:gs>
              <a:gs pos="100000">
                <a:srgbClr val="F010E0">
                  <a:tint val="23500"/>
                  <a:satMod val="160000"/>
                </a:srgbClr>
              </a:gs>
            </a:gsLst>
            <a:path path="circle">
              <a:fillToRect t="100000" r="100000"/>
            </a:path>
            <a:tileRect l="-100000" b="-100000"/>
          </a:grad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a:lstStyle/>
          <a:p>
            <a:pPr>
              <a:defRPr/>
            </a:pPr>
            <a:endParaRPr lang="en-US" sz="1600"/>
          </a:p>
        </p:txBody>
      </p:sp>
      <p:sp>
        <p:nvSpPr>
          <p:cNvPr id="23565" name="Rectangle 36"/>
          <p:cNvSpPr>
            <a:spLocks noChangeArrowheads="1"/>
          </p:cNvSpPr>
          <p:nvPr/>
        </p:nvSpPr>
        <p:spPr bwMode="auto">
          <a:xfrm>
            <a:off x="3569495" y="3170634"/>
            <a:ext cx="315912" cy="24447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N+</a:t>
            </a:r>
            <a:endParaRPr lang="en-US" dirty="0"/>
          </a:p>
        </p:txBody>
      </p:sp>
      <p:sp>
        <p:nvSpPr>
          <p:cNvPr id="23566" name="Rectangle 37"/>
          <p:cNvSpPr>
            <a:spLocks noChangeArrowheads="1"/>
          </p:cNvSpPr>
          <p:nvPr/>
        </p:nvSpPr>
        <p:spPr bwMode="auto">
          <a:xfrm>
            <a:off x="3558381" y="2945398"/>
            <a:ext cx="179536" cy="21544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P-</a:t>
            </a:r>
            <a:endParaRPr lang="en-US" dirty="0"/>
          </a:p>
        </p:txBody>
      </p:sp>
      <p:sp>
        <p:nvSpPr>
          <p:cNvPr id="23568" name="Rectangle 39"/>
          <p:cNvSpPr>
            <a:spLocks noChangeArrowheads="1"/>
          </p:cNvSpPr>
          <p:nvPr/>
        </p:nvSpPr>
        <p:spPr bwMode="auto">
          <a:xfrm>
            <a:off x="3580606" y="3463860"/>
            <a:ext cx="179387" cy="2159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P-</a:t>
            </a:r>
            <a:endParaRPr lang="en-US" dirty="0"/>
          </a:p>
        </p:txBody>
      </p:sp>
      <p:sp>
        <p:nvSpPr>
          <p:cNvPr id="168985" name="AutoShape 41"/>
          <p:cNvSpPr>
            <a:spLocks noChangeAspect="1" noChangeArrowheads="1" noTextEdit="1"/>
          </p:cNvSpPr>
          <p:nvPr/>
        </p:nvSpPr>
        <p:spPr bwMode="auto">
          <a:xfrm>
            <a:off x="420688" y="5591175"/>
            <a:ext cx="3371850" cy="1022350"/>
          </a:xfrm>
          <a:prstGeom prst="rect">
            <a:avLst/>
          </a:prstGeom>
          <a:noFill/>
          <a:ln w="9525">
            <a:noFill/>
            <a:miter lim="800000"/>
            <a:headEnd/>
            <a:tailEnd/>
          </a:ln>
        </p:spPr>
        <p:txBody>
          <a:bodyPr/>
          <a:lstStyle/>
          <a:p>
            <a:endParaRPr lang="en-US"/>
          </a:p>
        </p:txBody>
      </p:sp>
      <p:sp>
        <p:nvSpPr>
          <p:cNvPr id="116" name="Rectangle 115"/>
          <p:cNvSpPr/>
          <p:nvPr/>
        </p:nvSpPr>
        <p:spPr>
          <a:xfrm>
            <a:off x="2147888" y="2862659"/>
            <a:ext cx="3383280" cy="66675"/>
          </a:xfrm>
          <a:prstGeom prst="rect">
            <a:avLst/>
          </a:prstGeom>
          <a:solidFill>
            <a:srgbClr val="7030A0"/>
          </a:solidFill>
          <a:ln>
            <a:noFill/>
          </a:ln>
          <a:effectLst>
            <a:outerShdw blurRad="184150" dist="241300" dir="11520000" sx="110000" sy="110000" algn="ctr">
              <a:srgbClr val="000000">
                <a:alpha val="1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3575" name="TextBox 118"/>
          <p:cNvSpPr txBox="1">
            <a:spLocks noChangeArrowheads="1"/>
          </p:cNvSpPr>
          <p:nvPr/>
        </p:nvSpPr>
        <p:spPr bwMode="auto">
          <a:xfrm>
            <a:off x="6280789" y="2584242"/>
            <a:ext cx="2152650" cy="1200329"/>
          </a:xfrm>
          <a:prstGeom prst="rect">
            <a:avLst/>
          </a:prstGeom>
          <a:noFill/>
          <a:ln w="9525">
            <a:noFill/>
            <a:miter lim="800000"/>
            <a:headEnd/>
            <a:tailEnd/>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dirty="0"/>
              <a:t>SiO</a:t>
            </a:r>
            <a:r>
              <a:rPr lang="en-US" baseline="-25000" dirty="0"/>
              <a:t>2</a:t>
            </a:r>
            <a:r>
              <a:rPr lang="en-US" dirty="0"/>
              <a:t> Oxide layer (</a:t>
            </a:r>
            <a:r>
              <a:rPr lang="en-US" dirty="0">
                <a:solidFill>
                  <a:schemeClr val="tx2"/>
                </a:solidFill>
              </a:rPr>
              <a:t>~</a:t>
            </a:r>
            <a:r>
              <a:rPr lang="en-US" dirty="0"/>
              <a:t>100nm) for oxide -to-oxide bonding with device wafer.</a:t>
            </a:r>
            <a:endParaRPr lang="en-US" sz="1200" dirty="0"/>
          </a:p>
        </p:txBody>
      </p:sp>
      <p:cxnSp>
        <p:nvCxnSpPr>
          <p:cNvPr id="120" name="Straight Arrow Connector 119"/>
          <p:cNvCxnSpPr/>
          <p:nvPr/>
        </p:nvCxnSpPr>
        <p:spPr>
          <a:xfrm rot="10800000">
            <a:off x="5800725" y="2702322"/>
            <a:ext cx="390525" cy="19050"/>
          </a:xfrm>
          <a:prstGeom prst="straightConnector1">
            <a:avLst/>
          </a:prstGeom>
          <a:ln>
            <a:noFill/>
            <a:tailEnd type="arrow"/>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0">
            <a:schemeClr val="accent1"/>
          </a:fillRef>
          <a:effectRef idx="0">
            <a:schemeClr val="accent1"/>
          </a:effectRef>
          <a:fontRef idx="minor">
            <a:schemeClr val="tx1"/>
          </a:fontRef>
        </p:style>
      </p:cxnSp>
      <p:sp>
        <p:nvSpPr>
          <p:cNvPr id="168993" name="AutoShape 14"/>
          <p:cNvSpPr>
            <a:spLocks noChangeAspect="1" noChangeArrowheads="1"/>
          </p:cNvSpPr>
          <p:nvPr/>
        </p:nvSpPr>
        <p:spPr bwMode="auto">
          <a:xfrm>
            <a:off x="2800350" y="5629275"/>
            <a:ext cx="3371850" cy="1022350"/>
          </a:xfrm>
          <a:prstGeom prst="rect">
            <a:avLst/>
          </a:prstGeom>
          <a:noFill/>
          <a:ln w="9525">
            <a:noFill/>
            <a:miter lim="800000"/>
            <a:headEnd/>
            <a:tailEnd/>
          </a:ln>
        </p:spPr>
        <p:txBody>
          <a:bodyPr/>
          <a:lstStyle/>
          <a:p>
            <a:endParaRPr lang="en-US" sz="1600"/>
          </a:p>
        </p:txBody>
      </p:sp>
      <p:sp>
        <p:nvSpPr>
          <p:cNvPr id="168994" name="AutoShape 14"/>
          <p:cNvSpPr>
            <a:spLocks noChangeAspect="1" noChangeArrowheads="1"/>
          </p:cNvSpPr>
          <p:nvPr/>
        </p:nvSpPr>
        <p:spPr bwMode="auto">
          <a:xfrm>
            <a:off x="2406650" y="4294188"/>
            <a:ext cx="3371850" cy="1022350"/>
          </a:xfrm>
          <a:prstGeom prst="rect">
            <a:avLst/>
          </a:prstGeom>
          <a:noFill/>
          <a:ln w="9525">
            <a:noFill/>
            <a:miter lim="800000"/>
            <a:headEnd/>
            <a:tailEnd/>
          </a:ln>
        </p:spPr>
        <p:txBody>
          <a:bodyPr/>
          <a:lstStyle/>
          <a:p>
            <a:endParaRPr lang="en-US" sz="1600"/>
          </a:p>
        </p:txBody>
      </p:sp>
      <p:sp>
        <p:nvSpPr>
          <p:cNvPr id="60" name="Rectangle 30"/>
          <p:cNvSpPr>
            <a:spLocks noChangeArrowheads="1"/>
          </p:cNvSpPr>
          <p:nvPr/>
        </p:nvSpPr>
        <p:spPr bwMode="auto">
          <a:xfrm>
            <a:off x="2123758" y="4959987"/>
            <a:ext cx="3383280" cy="23812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t="100000" r="100000"/>
            </a:path>
            <a:tileRect l="-100000" b="-100000"/>
          </a:grad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a:lstStyle/>
          <a:p>
            <a:pPr>
              <a:defRPr/>
            </a:pPr>
            <a:endParaRPr lang="en-US" sz="1600"/>
          </a:p>
        </p:txBody>
      </p:sp>
      <p:pic>
        <p:nvPicPr>
          <p:cNvPr id="61" name="Picture 32"/>
          <p:cNvPicPr>
            <a:picLocks noChangeAspect="1" noChangeArrowheads="1"/>
          </p:cNvPicPr>
          <p:nvPr/>
        </p:nvPicPr>
        <p:blipFill>
          <a:blip r:embed="rId3" cstate="print"/>
          <a:srcRect/>
          <a:stretch>
            <a:fillRect/>
          </a:stretch>
        </p:blipFill>
        <p:spPr bwMode="auto">
          <a:xfrm>
            <a:off x="2121218" y="5415203"/>
            <a:ext cx="3383280" cy="555561"/>
          </a:xfrm>
          <a:prstGeom prst="rect">
            <a:avLst/>
          </a:prstGeom>
          <a:blipFill>
            <a:blip r:embed="rId4" cstate="print"/>
            <a:tile tx="0" ty="0" sx="100000" sy="100000" flip="none" algn="tl"/>
          </a:blip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pic>
      <p:pic>
        <p:nvPicPr>
          <p:cNvPr id="168999" name="Rectangle 34"/>
          <p:cNvPicPr>
            <a:picLocks noChangeArrowheads="1"/>
          </p:cNvPicPr>
          <p:nvPr/>
        </p:nvPicPr>
        <p:blipFill>
          <a:blip r:embed="rId5"/>
          <a:srcRect/>
          <a:stretch>
            <a:fillRect/>
          </a:stretch>
        </p:blipFill>
        <p:spPr bwMode="auto">
          <a:xfrm>
            <a:off x="1511300" y="4926013"/>
            <a:ext cx="4121150" cy="646112"/>
          </a:xfrm>
          <a:prstGeom prst="rect">
            <a:avLst/>
          </a:prstGeom>
          <a:noFill/>
          <a:ln w="9525">
            <a:noFill/>
            <a:miter lim="800000"/>
            <a:headEnd/>
            <a:tailEnd/>
          </a:ln>
        </p:spPr>
      </p:pic>
      <p:sp>
        <p:nvSpPr>
          <p:cNvPr id="169000" name="Text Box 40"/>
          <p:cNvSpPr txBox="1">
            <a:spLocks noChangeArrowheads="1"/>
          </p:cNvSpPr>
          <p:nvPr/>
        </p:nvSpPr>
        <p:spPr bwMode="auto">
          <a:xfrm>
            <a:off x="2054225" y="5184775"/>
            <a:ext cx="3449638" cy="611188"/>
          </a:xfrm>
          <a:prstGeom prst="rect">
            <a:avLst/>
          </a:prstGeom>
          <a:noFill/>
          <a:ln w="9525">
            <a:noFill/>
            <a:miter lim="800000"/>
            <a:headEnd/>
            <a:tailEnd/>
          </a:ln>
        </p:spPr>
        <p:txBody>
          <a:bodyPr/>
          <a:lstStyle/>
          <a:p>
            <a:endParaRPr lang="en-US" sz="1600"/>
          </a:p>
        </p:txBody>
      </p:sp>
      <p:sp>
        <p:nvSpPr>
          <p:cNvPr id="63" name="Rectangle 36"/>
          <p:cNvSpPr>
            <a:spLocks noChangeArrowheads="1"/>
          </p:cNvSpPr>
          <p:nvPr/>
        </p:nvSpPr>
        <p:spPr bwMode="auto">
          <a:xfrm>
            <a:off x="3545365" y="5198112"/>
            <a:ext cx="315912" cy="244475"/>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N+</a:t>
            </a:r>
            <a:endParaRPr lang="en-US" dirty="0"/>
          </a:p>
        </p:txBody>
      </p:sp>
      <p:sp>
        <p:nvSpPr>
          <p:cNvPr id="64" name="Rectangle 37"/>
          <p:cNvSpPr>
            <a:spLocks noChangeArrowheads="1"/>
          </p:cNvSpPr>
          <p:nvPr/>
        </p:nvSpPr>
        <p:spPr bwMode="auto">
          <a:xfrm>
            <a:off x="3534251" y="4972876"/>
            <a:ext cx="179536" cy="215444"/>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P-</a:t>
            </a:r>
            <a:endParaRPr lang="en-US" dirty="0"/>
          </a:p>
        </p:txBody>
      </p:sp>
      <p:sp>
        <p:nvSpPr>
          <p:cNvPr id="65" name="Rectangle 39"/>
          <p:cNvSpPr>
            <a:spLocks noChangeArrowheads="1"/>
          </p:cNvSpPr>
          <p:nvPr/>
        </p:nvSpPr>
        <p:spPr bwMode="auto">
          <a:xfrm>
            <a:off x="3556476" y="5491338"/>
            <a:ext cx="179387" cy="215900"/>
          </a:xfrm>
          <a:prstGeom prst="rect">
            <a:avLst/>
          </a:prstGeom>
          <a:noFill/>
          <a:ln w="9525">
            <a:noFill/>
            <a:miter lim="800000"/>
            <a:headEnd/>
            <a:tailEnd/>
          </a:ln>
          <a:effectLst>
            <a:outerShdw blurRad="184150" dist="241300" dir="11520000" sx="110000" sy="110000" algn="ctr">
              <a:srgbClr val="000000">
                <a:alpha val="18000"/>
              </a:srgbClr>
            </a:outerShdw>
          </a:effectLst>
          <a:scene3d>
            <a:camera prst="orthographicFront"/>
            <a:lightRig rig="threePt" dir="t"/>
          </a:scene3d>
          <a:sp3d>
            <a:bevelT/>
          </a:sp3d>
        </p:spPr>
        <p:txBody>
          <a:bodyPr wrap="none" lIns="0" tIns="0" rIns="0" bIns="0">
            <a:spAutoFit/>
          </a:bodyPr>
          <a:lstStyle/>
          <a:p>
            <a:pPr>
              <a:defRPr/>
            </a:pPr>
            <a:r>
              <a:rPr lang="en-US" sz="1400" dirty="0">
                <a:solidFill>
                  <a:srgbClr val="000000"/>
                </a:solidFill>
              </a:rPr>
              <a:t>P-</a:t>
            </a:r>
            <a:endParaRPr lang="en-US" dirty="0"/>
          </a:p>
        </p:txBody>
      </p:sp>
      <p:sp>
        <p:nvSpPr>
          <p:cNvPr id="66" name="Rectangle 65"/>
          <p:cNvSpPr/>
          <p:nvPr/>
        </p:nvSpPr>
        <p:spPr>
          <a:xfrm>
            <a:off x="2123758" y="4890137"/>
            <a:ext cx="3383280" cy="66675"/>
          </a:xfrm>
          <a:prstGeom prst="rect">
            <a:avLst/>
          </a:prstGeom>
          <a:solidFill>
            <a:srgbClr val="7030A0"/>
          </a:solidFill>
          <a:ln>
            <a:noFill/>
          </a:ln>
          <a:effectLst>
            <a:outerShdw blurRad="184150" dist="241300" dir="11520000" sx="110000" sy="110000" algn="ctr">
              <a:srgbClr val="000000">
                <a:alpha val="18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3579" name="TextBox 28"/>
          <p:cNvSpPr txBox="1">
            <a:spLocks noChangeArrowheads="1"/>
          </p:cNvSpPr>
          <p:nvPr/>
        </p:nvSpPr>
        <p:spPr bwMode="auto">
          <a:xfrm>
            <a:off x="5769412" y="4971342"/>
            <a:ext cx="2658719" cy="64738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en-US" dirty="0">
                <a:solidFill>
                  <a:schemeClr val="tx2"/>
                </a:solidFill>
              </a:rPr>
              <a:t>H+ Implant Cleave Line in N+ or below</a:t>
            </a:r>
            <a:endParaRPr lang="en-US" dirty="0"/>
          </a:p>
        </p:txBody>
      </p:sp>
      <p:cxnSp>
        <p:nvCxnSpPr>
          <p:cNvPr id="28" name="Straight Connector 27"/>
          <p:cNvCxnSpPr/>
          <p:nvPr/>
        </p:nvCxnSpPr>
        <p:spPr>
          <a:xfrm rot="10800000" flipH="1">
            <a:off x="2092325" y="5400675"/>
            <a:ext cx="3371850" cy="0"/>
          </a:xfrm>
          <a:prstGeom prst="line">
            <a:avLst/>
          </a:prstGeom>
          <a:ln w="1905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169017" name="Group 57"/>
          <p:cNvGrpSpPr>
            <a:grpSpLocks/>
          </p:cNvGrpSpPr>
          <p:nvPr/>
        </p:nvGrpSpPr>
        <p:grpSpPr bwMode="auto">
          <a:xfrm>
            <a:off x="2328863" y="4640263"/>
            <a:ext cx="3041650" cy="608012"/>
            <a:chOff x="2591010" y="4326669"/>
            <a:chExt cx="3041928" cy="921689"/>
          </a:xfrm>
        </p:grpSpPr>
        <p:cxnSp>
          <p:nvCxnSpPr>
            <p:cNvPr id="35" name="Straight Arrow Connector 34"/>
            <p:cNvCxnSpPr/>
            <p:nvPr/>
          </p:nvCxnSpPr>
          <p:spPr>
            <a:xfrm rot="5400000">
              <a:off x="2134569" y="4790329"/>
              <a:ext cx="914470" cy="1587"/>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2411227" y="4788332"/>
              <a:ext cx="912065" cy="3175"/>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2705735" y="4789127"/>
              <a:ext cx="912065" cy="1588"/>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3028822" y="4788332"/>
              <a:ext cx="912065" cy="3175"/>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3217343" y="4787923"/>
              <a:ext cx="914470" cy="1587"/>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3608313" y="4785925"/>
              <a:ext cx="912063" cy="3175"/>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3958773" y="4785516"/>
              <a:ext cx="914470" cy="1588"/>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4264010" y="4783519"/>
              <a:ext cx="912065" cy="3175"/>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4568044" y="4784313"/>
              <a:ext cx="912065" cy="1587"/>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4872077" y="4783519"/>
              <a:ext cx="912065" cy="3175"/>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5174909" y="4783110"/>
              <a:ext cx="914470" cy="1588"/>
            </a:xfrm>
            <a:prstGeom prst="straightConnector1">
              <a:avLst/>
            </a:prstGeom>
            <a:ln w="19050">
              <a:solidFill>
                <a:srgbClr val="FF0000"/>
              </a:solidFill>
              <a:prstDash val="sysDash"/>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67" name="Straight Arrow Connector 66"/>
          <p:cNvCxnSpPr/>
          <p:nvPr/>
        </p:nvCxnSpPr>
        <p:spPr bwMode="auto">
          <a:xfrm rot="16200000" flipH="1" flipV="1">
            <a:off x="5874544" y="2548731"/>
            <a:ext cx="0" cy="693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019" name="Line 75"/>
          <p:cNvSpPr>
            <a:spLocks noChangeShapeType="1"/>
          </p:cNvSpPr>
          <p:nvPr/>
        </p:nvSpPr>
        <p:spPr bwMode="auto">
          <a:xfrm flipH="1">
            <a:off x="5724525" y="5400675"/>
            <a:ext cx="371475" cy="9525"/>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37"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D36EED74-CC5B-4947-A6D5-35BC2D89DFC1}" type="slidenum">
              <a:rPr lang="en-US" sz="1000">
                <a:latin typeface="+mj-lt"/>
                <a:cs typeface="Arial" pitchFamily="34" charset="0"/>
              </a:rPr>
              <a:pPr algn="r">
                <a:spcBef>
                  <a:spcPct val="20000"/>
                </a:spcBef>
                <a:buFont typeface="Wingdings" pitchFamily="2" charset="2"/>
                <a:buNone/>
                <a:defRPr/>
              </a:pPr>
              <a:t>31</a:t>
            </a:fld>
            <a:endParaRPr lang="en-US" sz="1000">
              <a:latin typeface="+mj-lt"/>
              <a:cs typeface="Arial" pitchFamily="34" charset="0"/>
            </a:endParaRPr>
          </a:p>
        </p:txBody>
      </p:sp>
      <p:sp>
        <p:nvSpPr>
          <p:cNvPr id="25603" name="Text Box 7"/>
          <p:cNvSpPr txBox="1">
            <a:spLocks noChangeArrowheads="1"/>
          </p:cNvSpPr>
          <p:nvPr/>
        </p:nvSpPr>
        <p:spPr bwMode="auto">
          <a:xfrm>
            <a:off x="476250" y="342900"/>
            <a:ext cx="8115300" cy="1077913"/>
          </a:xfrm>
          <a:prstGeom prst="rect">
            <a:avLst/>
          </a:prstGeom>
          <a:noFill/>
          <a:ln w="9525">
            <a:noFill/>
            <a:miter lim="800000"/>
            <a:headEnd/>
            <a:tailEnd/>
          </a:ln>
        </p:spPr>
        <p:txBody>
          <a:bodyPr>
            <a:spAutoFit/>
          </a:bodyPr>
          <a:lstStyle/>
          <a:p>
            <a:pPr algn="ctr">
              <a:spcBef>
                <a:spcPct val="50000"/>
              </a:spcBef>
              <a:defRPr/>
            </a:pPr>
            <a:r>
              <a:rPr lang="en-US" sz="3200" b="1" dirty="0">
                <a:solidFill>
                  <a:srgbClr val="0073AE"/>
                </a:solidFill>
                <a:effectLst>
                  <a:outerShdw blurRad="38100" dist="38100" dir="2700000" algn="tl">
                    <a:srgbClr val="000000">
                      <a:alpha val="43137"/>
                    </a:srgbClr>
                  </a:outerShdw>
                </a:effectLst>
                <a:latin typeface="Arial Narrow" pitchFamily="34" charset="0"/>
              </a:rPr>
              <a:t>Step 3 </a:t>
            </a:r>
            <a:r>
              <a:rPr lang="en-US" sz="3200" b="1" dirty="0">
                <a:solidFill>
                  <a:srgbClr val="0073AE"/>
                </a:solidFill>
                <a:latin typeface="Arial Narrow" pitchFamily="34" charset="0"/>
              </a:rPr>
              <a:t>- Bond and Cleave: Flip Donor Wafer and Bond to Processed Device Wafer</a:t>
            </a:r>
          </a:p>
        </p:txBody>
      </p:sp>
      <p:sp>
        <p:nvSpPr>
          <p:cNvPr id="14" name="Rectangle 13"/>
          <p:cNvSpPr/>
          <p:nvPr/>
        </p:nvSpPr>
        <p:spPr bwMode="auto">
          <a:xfrm>
            <a:off x="2619375" y="3810000"/>
            <a:ext cx="5111496" cy="1873250"/>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bwMode="auto">
          <a:xfrm>
            <a:off x="2695575" y="4424363"/>
            <a:ext cx="1773238" cy="13176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7" name="Rectangle 76"/>
          <p:cNvSpPr/>
          <p:nvPr/>
        </p:nvSpPr>
        <p:spPr bwMode="auto">
          <a:xfrm flipH="1">
            <a:off x="3879850" y="4556125"/>
            <a:ext cx="177800" cy="257175"/>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8" name="Rectangle 77"/>
          <p:cNvSpPr/>
          <p:nvPr/>
        </p:nvSpPr>
        <p:spPr bwMode="auto">
          <a:xfrm>
            <a:off x="5062538" y="4038600"/>
            <a:ext cx="2071687" cy="1285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9" name="Rectangle 78"/>
          <p:cNvSpPr/>
          <p:nvPr/>
        </p:nvSpPr>
        <p:spPr bwMode="auto">
          <a:xfrm>
            <a:off x="2990850" y="4038600"/>
            <a:ext cx="593725" cy="1285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0" name="Rectangle 79"/>
          <p:cNvSpPr/>
          <p:nvPr/>
        </p:nvSpPr>
        <p:spPr bwMode="auto">
          <a:xfrm flipH="1">
            <a:off x="6661150" y="4038600"/>
            <a:ext cx="174625" cy="7747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1" name="Rectangle 80"/>
          <p:cNvSpPr/>
          <p:nvPr/>
        </p:nvSpPr>
        <p:spPr bwMode="auto">
          <a:xfrm>
            <a:off x="4173538" y="4038600"/>
            <a:ext cx="295275" cy="1285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2" name="Rectangle 81"/>
          <p:cNvSpPr/>
          <p:nvPr/>
        </p:nvSpPr>
        <p:spPr bwMode="auto">
          <a:xfrm>
            <a:off x="5062538" y="4038600"/>
            <a:ext cx="295275" cy="1285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4" name="Rectangle 83"/>
          <p:cNvSpPr/>
          <p:nvPr/>
        </p:nvSpPr>
        <p:spPr bwMode="auto">
          <a:xfrm>
            <a:off x="5653088" y="4424363"/>
            <a:ext cx="298450" cy="6477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5" name="Rectangle 84"/>
          <p:cNvSpPr/>
          <p:nvPr/>
        </p:nvSpPr>
        <p:spPr bwMode="auto">
          <a:xfrm>
            <a:off x="5357813" y="4424363"/>
            <a:ext cx="1182687" cy="15716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6" name="Rectangle 85"/>
          <p:cNvSpPr/>
          <p:nvPr/>
        </p:nvSpPr>
        <p:spPr bwMode="auto">
          <a:xfrm>
            <a:off x="4767263" y="4424363"/>
            <a:ext cx="295275" cy="13176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7" name="Rectangle 86"/>
          <p:cNvSpPr/>
          <p:nvPr/>
        </p:nvSpPr>
        <p:spPr bwMode="auto">
          <a:xfrm>
            <a:off x="7134225" y="4424363"/>
            <a:ext cx="295275" cy="13176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8" name="Rectangle 87"/>
          <p:cNvSpPr/>
          <p:nvPr/>
        </p:nvSpPr>
        <p:spPr bwMode="auto">
          <a:xfrm>
            <a:off x="7134225" y="4038600"/>
            <a:ext cx="295275" cy="1285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71051" name="Line 31"/>
          <p:cNvSpPr>
            <a:spLocks noChangeShapeType="1"/>
          </p:cNvSpPr>
          <p:nvPr/>
        </p:nvSpPr>
        <p:spPr bwMode="auto">
          <a:xfrm>
            <a:off x="2051050" y="2943225"/>
            <a:ext cx="558800" cy="85725"/>
          </a:xfrm>
          <a:prstGeom prst="line">
            <a:avLst/>
          </a:prstGeom>
          <a:noFill/>
          <a:ln w="9525">
            <a:solidFill>
              <a:schemeClr val="tx1"/>
            </a:solidFill>
            <a:round/>
            <a:headEnd/>
            <a:tailEnd type="triangle" w="med" len="med"/>
          </a:ln>
        </p:spPr>
        <p:txBody>
          <a:bodyPr/>
          <a:lstStyle/>
          <a:p>
            <a:endParaRPr lang="en-US"/>
          </a:p>
        </p:txBody>
      </p:sp>
      <p:sp>
        <p:nvSpPr>
          <p:cNvPr id="24582" name="Text Box 32"/>
          <p:cNvSpPr txBox="1">
            <a:spLocks noChangeArrowheads="1"/>
          </p:cNvSpPr>
          <p:nvPr/>
        </p:nvSpPr>
        <p:spPr bwMode="auto">
          <a:xfrm>
            <a:off x="476250" y="1633538"/>
            <a:ext cx="2038350" cy="2185987"/>
          </a:xfrm>
          <a:prstGeom prst="rect">
            <a:avLst/>
          </a:prstGeom>
          <a:noFill/>
          <a:ln w="9525">
            <a:noFill/>
            <a:miter lim="800000"/>
            <a:headEnd/>
            <a:tailEnd/>
          </a:ln>
          <a:effectLst/>
        </p:spPr>
        <p:txBody>
          <a:bodyPr>
            <a:spAutoFit/>
          </a:bodyPr>
          <a:lstStyle/>
          <a:p>
            <a:pPr algn="ctr">
              <a:spcBef>
                <a:spcPts val="0"/>
              </a:spcBef>
              <a:defRPr/>
            </a:pPr>
            <a:r>
              <a:rPr lang="en-US" sz="2000" dirty="0">
                <a:solidFill>
                  <a:srgbClr val="0066CC"/>
                </a:solidFill>
                <a:latin typeface="Arial Narrow" pitchFamily="34" charset="0"/>
              </a:rPr>
              <a:t>Cleave along</a:t>
            </a:r>
          </a:p>
          <a:p>
            <a:pPr algn="ctr">
              <a:spcBef>
                <a:spcPts val="0"/>
              </a:spcBef>
              <a:defRPr/>
            </a:pPr>
            <a:r>
              <a:rPr lang="en-US" sz="2000" dirty="0">
                <a:solidFill>
                  <a:srgbClr val="0066CC"/>
                </a:solidFill>
                <a:latin typeface="Arial Narrow" pitchFamily="34" charset="0"/>
              </a:rPr>
              <a:t>H+ implant line </a:t>
            </a:r>
            <a:r>
              <a:rPr lang="en-US" sz="2000" kern="0" dirty="0">
                <a:solidFill>
                  <a:srgbClr val="0066CC"/>
                </a:solidFill>
                <a:latin typeface="Arial Narrow" pitchFamily="34" charset="0"/>
              </a:rPr>
              <a:t>using 400</a:t>
            </a:r>
            <a:r>
              <a:rPr lang="en-US" sz="2000" kern="0" baseline="30000" dirty="0">
                <a:solidFill>
                  <a:srgbClr val="0066CC"/>
                </a:solidFill>
                <a:latin typeface="Arial Narrow" pitchFamily="34" charset="0"/>
              </a:rPr>
              <a:t>o</a:t>
            </a:r>
            <a:r>
              <a:rPr lang="en-US" sz="2000" kern="0" dirty="0">
                <a:solidFill>
                  <a:srgbClr val="0066CC"/>
                </a:solidFill>
                <a:latin typeface="Arial Narrow" pitchFamily="34" charset="0"/>
              </a:rPr>
              <a:t>C  anneal or sideways  mechanical force. </a:t>
            </a:r>
          </a:p>
          <a:p>
            <a:pPr algn="ctr">
              <a:spcBef>
                <a:spcPts val="0"/>
              </a:spcBef>
              <a:defRPr/>
            </a:pPr>
            <a:r>
              <a:rPr lang="en-US" sz="2000" kern="0" dirty="0">
                <a:solidFill>
                  <a:srgbClr val="0066CC"/>
                </a:solidFill>
                <a:latin typeface="Arial Narrow" pitchFamily="34" charset="0"/>
              </a:rPr>
              <a:t>Polish with CMP.</a:t>
            </a:r>
          </a:p>
          <a:p>
            <a:pPr>
              <a:spcBef>
                <a:spcPts val="0"/>
              </a:spcBef>
              <a:defRPr/>
            </a:pPr>
            <a:endParaRPr lang="en-US" sz="1600" dirty="0"/>
          </a:p>
        </p:txBody>
      </p:sp>
      <p:sp>
        <p:nvSpPr>
          <p:cNvPr id="25621" name="AutoShape 28"/>
          <p:cNvSpPr>
            <a:spLocks noChangeAspect="1" noChangeArrowheads="1" noTextEdit="1"/>
          </p:cNvSpPr>
          <p:nvPr/>
        </p:nvSpPr>
        <p:spPr bwMode="auto">
          <a:xfrm>
            <a:off x="2705100" y="2400300"/>
            <a:ext cx="5114925" cy="1550988"/>
          </a:xfrm>
          <a:prstGeom prst="rect">
            <a:avLst/>
          </a:prstGeom>
          <a:noFill/>
          <a:ln w="9525">
            <a:noFill/>
            <a:miter lim="800000"/>
            <a:headEnd/>
            <a:tailEnd/>
          </a:ln>
          <a:scene3d>
            <a:camera prst="orthographicFront"/>
            <a:lightRig rig="threePt" dir="t"/>
          </a:scene3d>
          <a:sp3d>
            <a:bevelT/>
          </a:sp3d>
        </p:spPr>
        <p:txBody>
          <a:bodyPr/>
          <a:lstStyle/>
          <a:p>
            <a:pPr>
              <a:defRPr/>
            </a:pPr>
            <a:endParaRPr lang="en-US"/>
          </a:p>
        </p:txBody>
      </p:sp>
      <p:sp>
        <p:nvSpPr>
          <p:cNvPr id="25623" name="Rectangle 38"/>
          <p:cNvSpPr>
            <a:spLocks noChangeArrowheads="1"/>
          </p:cNvSpPr>
          <p:nvPr/>
        </p:nvSpPr>
        <p:spPr bwMode="auto">
          <a:xfrm>
            <a:off x="4518025" y="2470150"/>
            <a:ext cx="206375" cy="215900"/>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a:defRPr/>
            </a:pPr>
            <a:r>
              <a:rPr lang="en-US" sz="1400">
                <a:solidFill>
                  <a:srgbClr val="000000"/>
                </a:solidFill>
              </a:rPr>
              <a:t>-</a:t>
            </a:r>
            <a:endParaRPr lang="en-US"/>
          </a:p>
        </p:txBody>
      </p:sp>
      <p:sp>
        <p:nvSpPr>
          <p:cNvPr id="25624" name="Rectangle 30"/>
          <p:cNvSpPr>
            <a:spLocks noChangeArrowheads="1"/>
          </p:cNvSpPr>
          <p:nvPr/>
        </p:nvSpPr>
        <p:spPr bwMode="auto">
          <a:xfrm flipV="1">
            <a:off x="2601912" y="3408364"/>
            <a:ext cx="5120640" cy="23812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t="100000" r="100000"/>
            </a:path>
            <a:tileRect l="-100000" b="-100000"/>
          </a:gradFill>
          <a:ln w="9525">
            <a:noFill/>
            <a:miter lim="800000"/>
            <a:headEnd/>
            <a:tailEnd/>
          </a:ln>
          <a:scene3d>
            <a:camera prst="orthographicFront"/>
            <a:lightRig rig="threePt" dir="t"/>
          </a:scene3d>
          <a:sp3d>
            <a:bevelT/>
          </a:sp3d>
        </p:spPr>
        <p:txBody>
          <a:bodyPr/>
          <a:lstStyle/>
          <a:p>
            <a:pPr>
              <a:defRPr/>
            </a:pPr>
            <a:endParaRPr lang="en-US" sz="1600"/>
          </a:p>
        </p:txBody>
      </p:sp>
      <p:pic>
        <p:nvPicPr>
          <p:cNvPr id="25625" name="Picture 32"/>
          <p:cNvPicPr>
            <a:picLocks noChangeAspect="1" noChangeArrowheads="1"/>
          </p:cNvPicPr>
          <p:nvPr/>
        </p:nvPicPr>
        <p:blipFill>
          <a:blip r:embed="rId3" cstate="print"/>
          <a:srcRect/>
          <a:stretch>
            <a:fillRect/>
          </a:stretch>
        </p:blipFill>
        <p:spPr bwMode="auto">
          <a:xfrm rot="234983" flipV="1">
            <a:off x="2670175" y="2019300"/>
            <a:ext cx="5065713" cy="831850"/>
          </a:xfrm>
          <a:prstGeom prst="rect">
            <a:avLst/>
          </a:prstGeom>
          <a:noFill/>
          <a:ln w="19050">
            <a:solidFill>
              <a:srgbClr val="6761E5"/>
            </a:solidFill>
            <a:miter lim="800000"/>
            <a:headEnd/>
            <a:tailEnd/>
          </a:ln>
          <a:scene3d>
            <a:camera prst="orthographicFront"/>
            <a:lightRig rig="threePt" dir="t"/>
          </a:scene3d>
          <a:sp3d>
            <a:bevelT/>
          </a:sp3d>
        </p:spPr>
      </p:pic>
      <p:sp>
        <p:nvSpPr>
          <p:cNvPr id="25626" name="Rectangle 34"/>
          <p:cNvSpPr>
            <a:spLocks noChangeArrowheads="1"/>
          </p:cNvSpPr>
          <p:nvPr/>
        </p:nvSpPr>
        <p:spPr bwMode="auto">
          <a:xfrm flipV="1">
            <a:off x="2601912" y="3048000"/>
            <a:ext cx="5120640" cy="349250"/>
          </a:xfrm>
          <a:prstGeom prst="rect">
            <a:avLst/>
          </a:prstGeom>
          <a:gradFill flip="none" rotWithShape="1">
            <a:gsLst>
              <a:gs pos="0">
                <a:srgbClr val="F010E0">
                  <a:tint val="66000"/>
                  <a:satMod val="160000"/>
                </a:srgbClr>
              </a:gs>
              <a:gs pos="50000">
                <a:srgbClr val="F010E0">
                  <a:tint val="44500"/>
                  <a:satMod val="160000"/>
                </a:srgbClr>
              </a:gs>
              <a:gs pos="100000">
                <a:srgbClr val="F010E0">
                  <a:tint val="23500"/>
                  <a:satMod val="160000"/>
                </a:srgbClr>
              </a:gs>
            </a:gsLst>
            <a:path path="circle">
              <a:fillToRect t="100000" r="100000"/>
            </a:path>
            <a:tileRect l="-100000" b="-100000"/>
          </a:gradFill>
          <a:ln w="9525">
            <a:noFill/>
            <a:miter lim="800000"/>
            <a:headEnd/>
            <a:tailEnd/>
          </a:ln>
          <a:scene3d>
            <a:camera prst="orthographicFront"/>
            <a:lightRig rig="threePt" dir="t"/>
          </a:scene3d>
          <a:sp3d>
            <a:bevelT/>
          </a:sp3d>
        </p:spPr>
        <p:txBody>
          <a:bodyPr/>
          <a:lstStyle/>
          <a:p>
            <a:pPr>
              <a:defRPr/>
            </a:pPr>
            <a:endParaRPr lang="en-US" sz="1600"/>
          </a:p>
        </p:txBody>
      </p:sp>
      <p:sp>
        <p:nvSpPr>
          <p:cNvPr id="25627" name="Rectangle 36"/>
          <p:cNvSpPr>
            <a:spLocks noChangeArrowheads="1"/>
          </p:cNvSpPr>
          <p:nvPr/>
        </p:nvSpPr>
        <p:spPr bwMode="auto">
          <a:xfrm rot="10800000" flipV="1">
            <a:off x="4640263" y="3162300"/>
            <a:ext cx="479425" cy="214313"/>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a:defRPr/>
            </a:pPr>
            <a:r>
              <a:rPr lang="en-US" sz="1400" b="1">
                <a:solidFill>
                  <a:srgbClr val="000000"/>
                </a:solidFill>
              </a:rPr>
              <a:t>N+</a:t>
            </a:r>
            <a:endParaRPr lang="en-US" b="1"/>
          </a:p>
        </p:txBody>
      </p:sp>
      <p:sp>
        <p:nvSpPr>
          <p:cNvPr id="25628" name="Rectangle 37"/>
          <p:cNvSpPr>
            <a:spLocks noChangeArrowheads="1"/>
          </p:cNvSpPr>
          <p:nvPr/>
        </p:nvSpPr>
        <p:spPr bwMode="auto">
          <a:xfrm rot="10800000" flipV="1">
            <a:off x="4892675" y="3433380"/>
            <a:ext cx="306388" cy="214313"/>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a:defRPr/>
            </a:pPr>
            <a:r>
              <a:rPr lang="en-US" sz="1400" b="1" dirty="0">
                <a:solidFill>
                  <a:srgbClr val="000000"/>
                </a:solidFill>
              </a:rPr>
              <a:t>P-</a:t>
            </a:r>
            <a:endParaRPr lang="en-US" b="1" dirty="0"/>
          </a:p>
        </p:txBody>
      </p:sp>
      <p:sp>
        <p:nvSpPr>
          <p:cNvPr id="25629" name="Rectangle 39"/>
          <p:cNvSpPr>
            <a:spLocks noChangeArrowheads="1"/>
          </p:cNvSpPr>
          <p:nvPr/>
        </p:nvSpPr>
        <p:spPr bwMode="auto">
          <a:xfrm rot="10800000" flipV="1">
            <a:off x="4672013" y="2371725"/>
            <a:ext cx="920750" cy="214313"/>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a:defRPr/>
            </a:pPr>
            <a:r>
              <a:rPr lang="en-US" sz="1400" b="1" dirty="0">
                <a:solidFill>
                  <a:srgbClr val="000000"/>
                </a:solidFill>
              </a:rPr>
              <a:t>Silicon</a:t>
            </a:r>
            <a:endParaRPr lang="en-US" b="1" dirty="0"/>
          </a:p>
        </p:txBody>
      </p:sp>
      <p:sp>
        <p:nvSpPr>
          <p:cNvPr id="171075" name="Line 31"/>
          <p:cNvSpPr>
            <a:spLocks noChangeShapeType="1"/>
          </p:cNvSpPr>
          <p:nvPr/>
        </p:nvSpPr>
        <p:spPr bwMode="auto">
          <a:xfrm flipV="1">
            <a:off x="2051050" y="3705225"/>
            <a:ext cx="550863" cy="398463"/>
          </a:xfrm>
          <a:prstGeom prst="line">
            <a:avLst/>
          </a:prstGeom>
          <a:noFill/>
          <a:ln w="9525">
            <a:solidFill>
              <a:schemeClr val="tx1"/>
            </a:solidFill>
            <a:round/>
            <a:headEnd/>
            <a:tailEnd type="triangle" w="med" len="med"/>
          </a:ln>
        </p:spPr>
        <p:txBody>
          <a:bodyPr/>
          <a:lstStyle/>
          <a:p>
            <a:endParaRPr lang="en-US"/>
          </a:p>
        </p:txBody>
      </p:sp>
      <p:sp>
        <p:nvSpPr>
          <p:cNvPr id="171076" name="Text Box 32"/>
          <p:cNvSpPr txBox="1">
            <a:spLocks noChangeArrowheads="1"/>
          </p:cNvSpPr>
          <p:nvPr/>
        </p:nvSpPr>
        <p:spPr bwMode="auto">
          <a:xfrm>
            <a:off x="581025" y="3652838"/>
            <a:ext cx="1633538" cy="2247900"/>
          </a:xfrm>
          <a:prstGeom prst="rect">
            <a:avLst/>
          </a:prstGeom>
          <a:noFill/>
          <a:ln w="9525">
            <a:noFill/>
            <a:miter lim="800000"/>
            <a:headEnd/>
            <a:tailEnd/>
          </a:ln>
        </p:spPr>
        <p:txBody>
          <a:bodyPr>
            <a:spAutoFit/>
          </a:bodyPr>
          <a:lstStyle/>
          <a:p>
            <a:pPr algn="ctr">
              <a:spcBef>
                <a:spcPct val="50000"/>
              </a:spcBef>
            </a:pPr>
            <a:r>
              <a:rPr lang="en-US" sz="2000">
                <a:solidFill>
                  <a:srgbClr val="0066CC"/>
                </a:solidFill>
                <a:latin typeface="Arial Narrow" pitchFamily="34" charset="0"/>
              </a:rPr>
              <a:t>SiO</a:t>
            </a:r>
            <a:r>
              <a:rPr lang="en-US" sz="2000" baseline="-25000">
                <a:solidFill>
                  <a:srgbClr val="0066CC"/>
                </a:solidFill>
                <a:latin typeface="Arial Narrow" pitchFamily="34" charset="0"/>
              </a:rPr>
              <a:t>2</a:t>
            </a:r>
            <a:r>
              <a:rPr lang="en-US" sz="2000">
                <a:solidFill>
                  <a:srgbClr val="0066CC"/>
                </a:solidFill>
                <a:latin typeface="Arial Narrow" pitchFamily="34" charset="0"/>
              </a:rPr>
              <a:t> bond layers on base and donor wafers (alignment not an issue with blanket wafers)</a:t>
            </a:r>
          </a:p>
        </p:txBody>
      </p:sp>
      <p:sp>
        <p:nvSpPr>
          <p:cNvPr id="94" name="Rectangle 93"/>
          <p:cNvSpPr/>
          <p:nvPr/>
        </p:nvSpPr>
        <p:spPr>
          <a:xfrm>
            <a:off x="2609850" y="3733800"/>
            <a:ext cx="5111496" cy="47625"/>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7" name="Rectangle 96"/>
          <p:cNvSpPr/>
          <p:nvPr/>
        </p:nvSpPr>
        <p:spPr>
          <a:xfrm>
            <a:off x="2609850" y="3657600"/>
            <a:ext cx="5111496" cy="47625"/>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4" name="Right Brace 33"/>
          <p:cNvSpPr/>
          <p:nvPr/>
        </p:nvSpPr>
        <p:spPr>
          <a:xfrm>
            <a:off x="7877175" y="3048000"/>
            <a:ext cx="228600" cy="609600"/>
          </a:xfrm>
          <a:prstGeom prst="rightBrace">
            <a:avLst/>
          </a:prstGeom>
          <a:ln w="19050">
            <a:solidFill>
              <a:schemeClr val="tx2"/>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600"/>
          </a:p>
        </p:txBody>
      </p:sp>
      <p:sp>
        <p:nvSpPr>
          <p:cNvPr id="171086" name="TextBox 118"/>
          <p:cNvSpPr txBox="1">
            <a:spLocks noChangeArrowheads="1"/>
          </p:cNvSpPr>
          <p:nvPr/>
        </p:nvSpPr>
        <p:spPr bwMode="auto">
          <a:xfrm>
            <a:off x="8105775" y="3200400"/>
            <a:ext cx="933450" cy="369888"/>
          </a:xfrm>
          <a:prstGeom prst="rect">
            <a:avLst/>
          </a:prstGeom>
          <a:noFill/>
          <a:ln w="9525">
            <a:noFill/>
            <a:miter lim="800000"/>
            <a:headEnd/>
            <a:tailEnd/>
          </a:ln>
        </p:spPr>
        <p:txBody>
          <a:bodyPr>
            <a:spAutoFit/>
          </a:bodyPr>
          <a:lstStyle/>
          <a:p>
            <a:r>
              <a:rPr lang="en-US">
                <a:latin typeface="Arial Narrow" pitchFamily="34" charset="0"/>
              </a:rPr>
              <a:t>&lt;200nm)</a:t>
            </a:r>
          </a:p>
        </p:txBody>
      </p:sp>
      <p:grpSp>
        <p:nvGrpSpPr>
          <p:cNvPr id="171087" name="Group 1"/>
          <p:cNvGrpSpPr>
            <a:grpSpLocks/>
          </p:cNvGrpSpPr>
          <p:nvPr/>
        </p:nvGrpSpPr>
        <p:grpSpPr bwMode="auto">
          <a:xfrm>
            <a:off x="2619375" y="4776788"/>
            <a:ext cx="5111750" cy="898525"/>
            <a:chOff x="2160589" y="1946671"/>
            <a:chExt cx="2990849" cy="922736"/>
          </a:xfrm>
        </p:grpSpPr>
        <p:sp>
          <p:nvSpPr>
            <p:cNvPr id="38" name="Rectangle 37"/>
            <p:cNvSpPr/>
            <p:nvPr/>
          </p:nvSpPr>
          <p:spPr>
            <a:xfrm>
              <a:off x="2160589" y="2203451"/>
              <a:ext cx="2990849" cy="665956"/>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170114" y="2210595"/>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3025777" y="2210656"/>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3836989" y="2208336"/>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4675189" y="2201070"/>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2598739" y="2082403"/>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246564" y="2082129"/>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598738" y="1946671"/>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4246563" y="1946671"/>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rapezoid 46"/>
            <p:cNvSpPr/>
            <p:nvPr/>
          </p:nvSpPr>
          <p:spPr>
            <a:xfrm rot="10800000">
              <a:off x="3425824" y="2208210"/>
              <a:ext cx="420687" cy="565797"/>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5618" name="Text Box 30"/>
          <p:cNvSpPr txBox="1">
            <a:spLocks noChangeArrowheads="1"/>
          </p:cNvSpPr>
          <p:nvPr/>
        </p:nvSpPr>
        <p:spPr bwMode="auto">
          <a:xfrm>
            <a:off x="5632450" y="5212762"/>
            <a:ext cx="2035175" cy="369332"/>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b="1" dirty="0">
                <a:latin typeface="Arial Narrow" pitchFamily="34" charset="0"/>
              </a:rPr>
              <a:t>Processed Base IC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48"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2099B211-4E9A-4E8A-80BA-A1163AA49E1F}" type="slidenum">
              <a:rPr lang="en-US" sz="1000">
                <a:latin typeface="+mj-lt"/>
                <a:cs typeface="Arial" pitchFamily="34" charset="0"/>
              </a:rPr>
              <a:pPr algn="r">
                <a:spcBef>
                  <a:spcPct val="20000"/>
                </a:spcBef>
                <a:buFont typeface="Wingdings" pitchFamily="2" charset="2"/>
                <a:buNone/>
                <a:defRPr/>
              </a:pPr>
              <a:t>32</a:t>
            </a:fld>
            <a:endParaRPr lang="en-US" sz="1000">
              <a:latin typeface="+mj-lt"/>
              <a:cs typeface="Arial" pitchFamily="34" charset="0"/>
            </a:endParaRPr>
          </a:p>
        </p:txBody>
      </p:sp>
      <p:sp>
        <p:nvSpPr>
          <p:cNvPr id="27651" name="Text Box 2"/>
          <p:cNvSpPr txBox="1">
            <a:spLocks noChangeArrowheads="1"/>
          </p:cNvSpPr>
          <p:nvPr/>
        </p:nvSpPr>
        <p:spPr bwMode="auto">
          <a:xfrm>
            <a:off x="428625" y="539750"/>
            <a:ext cx="8677275" cy="585788"/>
          </a:xfrm>
          <a:prstGeom prst="rect">
            <a:avLst/>
          </a:prstGeom>
          <a:noFill/>
          <a:ln w="9525">
            <a:noFill/>
            <a:miter lim="800000"/>
            <a:headEnd/>
            <a:tailEnd/>
          </a:ln>
        </p:spPr>
        <p:txBody>
          <a:bodyPr>
            <a:spAutoFit/>
          </a:bodyPr>
          <a:lstStyle/>
          <a:p>
            <a:pPr algn="ctr">
              <a:spcBef>
                <a:spcPct val="50000"/>
              </a:spcBef>
              <a:defRPr/>
            </a:pPr>
            <a:r>
              <a:rPr lang="en-US" sz="3200" b="1" dirty="0">
                <a:solidFill>
                  <a:srgbClr val="0073AE"/>
                </a:solidFill>
                <a:effectLst>
                  <a:outerShdw blurRad="38100" dist="38100" dir="2700000" algn="tl">
                    <a:srgbClr val="000000">
                      <a:alpha val="43137"/>
                    </a:srgbClr>
                  </a:outerShdw>
                </a:effectLst>
                <a:latin typeface="Arial Narrow" pitchFamily="34" charset="0"/>
              </a:rPr>
              <a:t>Step 4 </a:t>
            </a:r>
            <a:r>
              <a:rPr lang="en-US" sz="3200" b="1" dirty="0">
                <a:solidFill>
                  <a:srgbClr val="0073AE"/>
                </a:solidFill>
                <a:latin typeface="Arial Narrow" pitchFamily="34" charset="0"/>
              </a:rPr>
              <a:t>- Etch and Form Isolation and RCAT Gate</a:t>
            </a:r>
          </a:p>
        </p:txBody>
      </p:sp>
      <p:sp>
        <p:nvSpPr>
          <p:cNvPr id="18" name="Rectangle 17"/>
          <p:cNvSpPr>
            <a:spLocks noChangeArrowheads="1"/>
          </p:cNvSpPr>
          <p:nvPr/>
        </p:nvSpPr>
        <p:spPr bwMode="auto">
          <a:xfrm flipV="1">
            <a:off x="3295650" y="3763963"/>
            <a:ext cx="5105400" cy="390525"/>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t="100000" r="100000"/>
            </a:path>
            <a:tileRect l="-100000" b="-100000"/>
          </a:gradFill>
          <a:ln w="25400" algn="ctr">
            <a:solidFill>
              <a:srgbClr val="89A4A7"/>
            </a:solidFill>
            <a:miter lim="800000"/>
            <a:headEnd/>
            <a:tailEnd/>
          </a:ln>
          <a:scene3d>
            <a:camera prst="orthographicFront"/>
            <a:lightRig rig="threePt" dir="t"/>
          </a:scene3d>
          <a:sp3d>
            <a:bevelT/>
          </a:sp3d>
        </p:spPr>
        <p:txBody>
          <a:bodyPr rot="10800000" anchor="ctr"/>
          <a:lstStyle/>
          <a:p>
            <a:pPr algn="ctr">
              <a:defRPr/>
            </a:pPr>
            <a:endParaRPr lang="en-US">
              <a:solidFill>
                <a:schemeClr val="lt1"/>
              </a:solidFill>
              <a:latin typeface="+mn-lt"/>
              <a:cs typeface="+mn-cs"/>
            </a:endParaRPr>
          </a:p>
        </p:txBody>
      </p:sp>
      <p:sp>
        <p:nvSpPr>
          <p:cNvPr id="26" name="Rectangle 25"/>
          <p:cNvSpPr>
            <a:spLocks noChangeArrowheads="1"/>
          </p:cNvSpPr>
          <p:nvPr/>
        </p:nvSpPr>
        <p:spPr bwMode="auto">
          <a:xfrm flipV="1">
            <a:off x="3295650" y="3468688"/>
            <a:ext cx="5105400" cy="304800"/>
          </a:xfrm>
          <a:prstGeom prst="rect">
            <a:avLst/>
          </a:prstGeom>
          <a:gradFill flip="none" rotWithShape="1">
            <a:gsLst>
              <a:gs pos="0">
                <a:srgbClr val="F010E0">
                  <a:tint val="66000"/>
                  <a:satMod val="160000"/>
                </a:srgbClr>
              </a:gs>
              <a:gs pos="50000">
                <a:srgbClr val="F010E0">
                  <a:tint val="44500"/>
                  <a:satMod val="160000"/>
                </a:srgbClr>
              </a:gs>
              <a:gs pos="100000">
                <a:srgbClr val="F010E0">
                  <a:tint val="23500"/>
                  <a:satMod val="160000"/>
                </a:srgbClr>
              </a:gs>
            </a:gsLst>
            <a:path path="circle">
              <a:fillToRect t="100000" r="100000"/>
            </a:path>
            <a:tileRect l="-100000" b="-100000"/>
          </a:gradFill>
          <a:ln w="25400" algn="ctr">
            <a:solidFill>
              <a:srgbClr val="89A4A7"/>
            </a:solidFill>
            <a:miter lim="800000"/>
            <a:headEnd/>
            <a:tailEnd/>
          </a:ln>
          <a:scene3d>
            <a:camera prst="orthographicFront"/>
            <a:lightRig rig="threePt" dir="t"/>
          </a:scene3d>
          <a:sp3d>
            <a:bevelT/>
          </a:sp3d>
        </p:spPr>
        <p:txBody>
          <a:bodyPr rot="10800000" anchor="ctr"/>
          <a:lstStyle/>
          <a:p>
            <a:pPr algn="ctr">
              <a:defRPr/>
            </a:pPr>
            <a:endParaRPr lang="en-US">
              <a:solidFill>
                <a:schemeClr val="lt1"/>
              </a:solidFill>
              <a:latin typeface="+mn-lt"/>
              <a:cs typeface="+mn-cs"/>
            </a:endParaRPr>
          </a:p>
        </p:txBody>
      </p:sp>
      <p:sp>
        <p:nvSpPr>
          <p:cNvPr id="27654" name="TextBox 26"/>
          <p:cNvSpPr txBox="1">
            <a:spLocks noChangeArrowheads="1"/>
          </p:cNvSpPr>
          <p:nvPr/>
        </p:nvSpPr>
        <p:spPr bwMode="auto">
          <a:xfrm flipV="1">
            <a:off x="3629025" y="3430588"/>
            <a:ext cx="762000" cy="366712"/>
          </a:xfrm>
          <a:prstGeom prst="rect">
            <a:avLst/>
          </a:prstGeom>
          <a:noFill/>
          <a:ln w="9525">
            <a:noFill/>
            <a:miter lim="800000"/>
            <a:headEnd/>
            <a:tailEnd/>
          </a:ln>
          <a:scene3d>
            <a:camera prst="orthographicFront"/>
            <a:lightRig rig="threePt" dir="t"/>
          </a:scene3d>
          <a:sp3d>
            <a:bevelT/>
          </a:sp3d>
        </p:spPr>
        <p:txBody>
          <a:bodyPr>
            <a:spAutoFit/>
          </a:bodyPr>
          <a:lstStyle/>
          <a:p>
            <a:pPr>
              <a:defRPr/>
            </a:pPr>
            <a:r>
              <a:rPr lang="en-US"/>
              <a:t>+N</a:t>
            </a:r>
          </a:p>
        </p:txBody>
      </p:sp>
      <p:sp>
        <p:nvSpPr>
          <p:cNvPr id="27655" name="TextBox 24"/>
          <p:cNvSpPr txBox="1">
            <a:spLocks noChangeArrowheads="1"/>
          </p:cNvSpPr>
          <p:nvPr/>
        </p:nvSpPr>
        <p:spPr bwMode="auto">
          <a:xfrm flipV="1">
            <a:off x="5429250" y="3787775"/>
            <a:ext cx="1371600" cy="366713"/>
          </a:xfrm>
          <a:prstGeom prst="rect">
            <a:avLst/>
          </a:prstGeom>
          <a:noFill/>
          <a:ln w="9525">
            <a:noFill/>
            <a:miter lim="800000"/>
            <a:headEnd/>
            <a:tailEnd/>
          </a:ln>
          <a:scene3d>
            <a:camera prst="orthographicFront"/>
            <a:lightRig rig="threePt" dir="t"/>
          </a:scene3d>
          <a:sp3d>
            <a:bevelT/>
          </a:sp3d>
        </p:spPr>
        <p:txBody>
          <a:bodyPr rot="10800000">
            <a:spAutoFit/>
          </a:bodyPr>
          <a:lstStyle/>
          <a:p>
            <a:pPr>
              <a:defRPr/>
            </a:pPr>
            <a:endParaRPr lang="en-US"/>
          </a:p>
        </p:txBody>
      </p:sp>
      <p:sp>
        <p:nvSpPr>
          <p:cNvPr id="27657" name="Text Box 8"/>
          <p:cNvSpPr txBox="1">
            <a:spLocks noChangeArrowheads="1"/>
          </p:cNvSpPr>
          <p:nvPr/>
        </p:nvSpPr>
        <p:spPr bwMode="auto">
          <a:xfrm>
            <a:off x="4210050" y="3773488"/>
            <a:ext cx="815975" cy="336550"/>
          </a:xfrm>
          <a:prstGeom prst="rect">
            <a:avLst/>
          </a:prstGeom>
          <a:noFill/>
          <a:ln w="9525">
            <a:noFill/>
            <a:miter lim="800000"/>
            <a:headEnd/>
            <a:tailEnd/>
          </a:ln>
          <a:scene3d>
            <a:camera prst="orthographicFront"/>
            <a:lightRig rig="threePt" dir="t"/>
          </a:scene3d>
          <a:sp3d>
            <a:bevelT/>
          </a:sp3d>
        </p:spPr>
        <p:txBody>
          <a:bodyPr>
            <a:spAutoFit/>
          </a:bodyPr>
          <a:lstStyle/>
          <a:p>
            <a:pPr>
              <a:spcBef>
                <a:spcPct val="50000"/>
              </a:spcBef>
              <a:defRPr/>
            </a:pPr>
            <a:r>
              <a:rPr lang="en-US" sz="1600"/>
              <a:t>P-</a:t>
            </a:r>
          </a:p>
        </p:txBody>
      </p:sp>
      <p:sp>
        <p:nvSpPr>
          <p:cNvPr id="14" name="Rectangle 13"/>
          <p:cNvSpPr/>
          <p:nvPr/>
        </p:nvSpPr>
        <p:spPr>
          <a:xfrm>
            <a:off x="3295650" y="4154488"/>
            <a:ext cx="5105400" cy="1901825"/>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3295650" y="4768850"/>
            <a:ext cx="1773238" cy="13176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7" name="Rectangle 76"/>
          <p:cNvSpPr/>
          <p:nvPr/>
        </p:nvSpPr>
        <p:spPr>
          <a:xfrm flipH="1">
            <a:off x="4479925" y="4900613"/>
            <a:ext cx="177800" cy="257175"/>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8" name="Rectangle 77"/>
          <p:cNvSpPr/>
          <p:nvPr/>
        </p:nvSpPr>
        <p:spPr>
          <a:xfrm>
            <a:off x="5662613" y="4383088"/>
            <a:ext cx="2071687" cy="12858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9" name="Rectangle 78"/>
          <p:cNvSpPr/>
          <p:nvPr/>
        </p:nvSpPr>
        <p:spPr>
          <a:xfrm>
            <a:off x="3590925" y="4383088"/>
            <a:ext cx="593725" cy="12858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0" name="Rectangle 79"/>
          <p:cNvSpPr/>
          <p:nvPr/>
        </p:nvSpPr>
        <p:spPr>
          <a:xfrm flipH="1">
            <a:off x="7261225" y="4383088"/>
            <a:ext cx="174625" cy="7747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1" name="Rectangle 80"/>
          <p:cNvSpPr/>
          <p:nvPr/>
        </p:nvSpPr>
        <p:spPr>
          <a:xfrm>
            <a:off x="4773613" y="4383088"/>
            <a:ext cx="295275" cy="12858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2" name="Rectangle 81"/>
          <p:cNvSpPr/>
          <p:nvPr/>
        </p:nvSpPr>
        <p:spPr>
          <a:xfrm>
            <a:off x="5662613" y="4383088"/>
            <a:ext cx="295275" cy="12858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4" name="Rectangle 83"/>
          <p:cNvSpPr/>
          <p:nvPr/>
        </p:nvSpPr>
        <p:spPr>
          <a:xfrm>
            <a:off x="6253163" y="4768850"/>
            <a:ext cx="298450" cy="64770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5" name="Rectangle 84"/>
          <p:cNvSpPr/>
          <p:nvPr/>
        </p:nvSpPr>
        <p:spPr>
          <a:xfrm>
            <a:off x="5957888" y="4768850"/>
            <a:ext cx="1182687" cy="15716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6" name="Rectangle 85"/>
          <p:cNvSpPr/>
          <p:nvPr/>
        </p:nvSpPr>
        <p:spPr>
          <a:xfrm>
            <a:off x="5367338" y="4768850"/>
            <a:ext cx="295275" cy="13176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7" name="Rectangle 86"/>
          <p:cNvSpPr/>
          <p:nvPr/>
        </p:nvSpPr>
        <p:spPr>
          <a:xfrm>
            <a:off x="7734300" y="4768850"/>
            <a:ext cx="295275" cy="13176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8" name="Rectangle 87"/>
          <p:cNvSpPr/>
          <p:nvPr/>
        </p:nvSpPr>
        <p:spPr>
          <a:xfrm>
            <a:off x="7734300" y="4383088"/>
            <a:ext cx="295275" cy="128587"/>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0" name="Flowchart: Delay 39"/>
          <p:cNvSpPr>
            <a:spLocks noChangeArrowheads="1"/>
          </p:cNvSpPr>
          <p:nvPr/>
        </p:nvSpPr>
        <p:spPr bwMode="auto">
          <a:xfrm rot="5400000">
            <a:off x="5924550" y="3354388"/>
            <a:ext cx="533400" cy="762000"/>
          </a:xfrm>
          <a:prstGeom prst="flowChartDelay">
            <a:avLst/>
          </a:prstGeom>
          <a:solidFill>
            <a:schemeClr val="bg1"/>
          </a:solidFill>
          <a:ln w="25400" algn="ctr">
            <a:solidFill>
              <a:srgbClr val="89A4A7"/>
            </a:solidFill>
            <a:miter lim="800000"/>
            <a:headEnd/>
            <a:tailEnd/>
          </a:ln>
          <a:scene3d>
            <a:camera prst="orthographicFront"/>
            <a:lightRig rig="threePt" dir="t"/>
          </a:scene3d>
          <a:sp3d>
            <a:bevelT/>
          </a:sp3d>
        </p:spPr>
        <p:txBody>
          <a:bodyPr rot="10800000" vert="eaVert" anchor="ctr"/>
          <a:lstStyle/>
          <a:p>
            <a:pPr algn="ctr">
              <a:defRPr/>
            </a:pPr>
            <a:endParaRPr lang="en-US">
              <a:solidFill>
                <a:schemeClr val="lt1"/>
              </a:solidFill>
              <a:latin typeface="+mn-lt"/>
              <a:cs typeface="+mn-cs"/>
            </a:endParaRPr>
          </a:p>
        </p:txBody>
      </p:sp>
      <p:sp>
        <p:nvSpPr>
          <p:cNvPr id="27674" name="Rectangle 25"/>
          <p:cNvSpPr>
            <a:spLocks noChangeArrowheads="1"/>
          </p:cNvSpPr>
          <p:nvPr/>
        </p:nvSpPr>
        <p:spPr bwMode="auto">
          <a:xfrm>
            <a:off x="5810250" y="3392488"/>
            <a:ext cx="762000" cy="152400"/>
          </a:xfrm>
          <a:prstGeom prst="rect">
            <a:avLst/>
          </a:prstGeom>
          <a:solidFill>
            <a:schemeClr val="bg1"/>
          </a:solidFill>
          <a:ln w="9525">
            <a:noFill/>
            <a:miter lim="800000"/>
            <a:headEnd/>
            <a:tailEnd/>
          </a:ln>
          <a:scene3d>
            <a:camera prst="orthographicFront"/>
            <a:lightRig rig="threePt" dir="t"/>
          </a:scene3d>
          <a:sp3d>
            <a:bevelT/>
          </a:sp3d>
        </p:spPr>
        <p:txBody>
          <a:bodyPr wrap="none" anchor="ctr"/>
          <a:lstStyle/>
          <a:p>
            <a:pPr>
              <a:defRPr/>
            </a:pPr>
            <a:endParaRPr lang="en-US" sz="1600"/>
          </a:p>
        </p:txBody>
      </p:sp>
      <p:sp>
        <p:nvSpPr>
          <p:cNvPr id="25" name="Flowchart: Delay 24"/>
          <p:cNvSpPr>
            <a:spLocks noChangeArrowheads="1"/>
          </p:cNvSpPr>
          <p:nvPr/>
        </p:nvSpPr>
        <p:spPr bwMode="auto">
          <a:xfrm rot="5400000">
            <a:off x="5886450" y="3316288"/>
            <a:ext cx="609600" cy="609600"/>
          </a:xfrm>
          <a:prstGeom prst="flowChartDelay">
            <a:avLst/>
          </a:prstGeom>
          <a:solidFill>
            <a:schemeClr val="bg1"/>
          </a:solidFill>
          <a:ln w="25400" algn="ctr">
            <a:solidFill>
              <a:srgbClr val="89A4A7"/>
            </a:solidFill>
            <a:miter lim="800000"/>
            <a:headEnd/>
            <a:tailEnd/>
          </a:ln>
          <a:scene3d>
            <a:camera prst="orthographicFront"/>
            <a:lightRig rig="threePt" dir="t"/>
          </a:scene3d>
          <a:sp3d>
            <a:bevelT/>
          </a:sp3d>
        </p:spPr>
        <p:txBody>
          <a:bodyPr rot="10800000" vert="eaVert" anchor="ctr"/>
          <a:lstStyle/>
          <a:p>
            <a:pPr algn="ctr">
              <a:defRPr/>
            </a:pPr>
            <a:endParaRPr lang="en-US">
              <a:solidFill>
                <a:schemeClr val="lt1"/>
              </a:solidFill>
              <a:latin typeface="+mn-lt"/>
              <a:cs typeface="+mn-cs"/>
            </a:endParaRPr>
          </a:p>
        </p:txBody>
      </p:sp>
      <p:sp>
        <p:nvSpPr>
          <p:cNvPr id="173123" name="Text Box 32"/>
          <p:cNvSpPr txBox="1">
            <a:spLocks noChangeArrowheads="1"/>
          </p:cNvSpPr>
          <p:nvPr/>
        </p:nvSpPr>
        <p:spPr bwMode="auto">
          <a:xfrm>
            <a:off x="4860925" y="2700338"/>
            <a:ext cx="712788" cy="646112"/>
          </a:xfrm>
          <a:prstGeom prst="rect">
            <a:avLst/>
          </a:prstGeom>
          <a:noFill/>
          <a:ln w="9525">
            <a:noFill/>
            <a:miter lim="800000"/>
            <a:headEnd/>
            <a:tailEnd/>
          </a:ln>
        </p:spPr>
        <p:txBody>
          <a:bodyPr wrap="none">
            <a:spAutoFit/>
          </a:bodyPr>
          <a:lstStyle/>
          <a:p>
            <a:r>
              <a:rPr lang="en-US" b="1">
                <a:latin typeface="Arial Narrow" pitchFamily="34" charset="0"/>
              </a:rPr>
              <a:t>Gate</a:t>
            </a:r>
          </a:p>
          <a:p>
            <a:r>
              <a:rPr lang="en-US" b="1">
                <a:latin typeface="Arial Narrow" pitchFamily="34" charset="0"/>
              </a:rPr>
              <a:t>Oxide</a:t>
            </a:r>
          </a:p>
        </p:txBody>
      </p:sp>
      <p:sp>
        <p:nvSpPr>
          <p:cNvPr id="173124" name="Text Box 36"/>
          <p:cNvSpPr txBox="1">
            <a:spLocks noChangeArrowheads="1"/>
          </p:cNvSpPr>
          <p:nvPr/>
        </p:nvSpPr>
        <p:spPr bwMode="auto">
          <a:xfrm>
            <a:off x="7613650" y="2700338"/>
            <a:ext cx="1073150" cy="369887"/>
          </a:xfrm>
          <a:prstGeom prst="rect">
            <a:avLst/>
          </a:prstGeom>
          <a:noFill/>
          <a:ln w="9525">
            <a:noFill/>
            <a:miter lim="800000"/>
            <a:headEnd/>
            <a:tailEnd/>
          </a:ln>
        </p:spPr>
        <p:txBody>
          <a:bodyPr>
            <a:spAutoFit/>
          </a:bodyPr>
          <a:lstStyle/>
          <a:p>
            <a:pPr>
              <a:spcBef>
                <a:spcPct val="50000"/>
              </a:spcBef>
            </a:pPr>
            <a:r>
              <a:rPr lang="en-US" b="1">
                <a:latin typeface="Arial Narrow" pitchFamily="34" charset="0"/>
              </a:rPr>
              <a:t>Isolation</a:t>
            </a:r>
          </a:p>
        </p:txBody>
      </p:sp>
      <p:sp>
        <p:nvSpPr>
          <p:cNvPr id="37" name="Rectangle 36"/>
          <p:cNvSpPr/>
          <p:nvPr/>
        </p:nvSpPr>
        <p:spPr>
          <a:xfrm>
            <a:off x="3295650" y="4135438"/>
            <a:ext cx="5114925" cy="57150"/>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73128" name="Rectangle 37"/>
          <p:cNvSpPr>
            <a:spLocks noChangeArrowheads="1"/>
          </p:cNvSpPr>
          <p:nvPr/>
        </p:nvSpPr>
        <p:spPr bwMode="auto">
          <a:xfrm>
            <a:off x="477838" y="1787525"/>
            <a:ext cx="5295900" cy="1477963"/>
          </a:xfrm>
          <a:prstGeom prst="rect">
            <a:avLst/>
          </a:prstGeom>
          <a:noFill/>
          <a:ln w="9525">
            <a:noFill/>
            <a:miter lim="800000"/>
            <a:headEnd/>
            <a:tailEnd/>
          </a:ln>
        </p:spPr>
        <p:txBody>
          <a:bodyPr>
            <a:spAutoFit/>
          </a:bodyPr>
          <a:lstStyle/>
          <a:p>
            <a:pPr>
              <a:buFont typeface="Arial" charset="0"/>
              <a:buChar char="•"/>
            </a:pPr>
            <a:r>
              <a:rPr lang="en-US" b="1">
                <a:solidFill>
                  <a:srgbClr val="0066CC"/>
                </a:solidFill>
                <a:latin typeface="Arial Narrow" pitchFamily="34" charset="0"/>
              </a:rPr>
              <a:t>Litho patterning with features aligned to bottom layer</a:t>
            </a:r>
          </a:p>
          <a:p>
            <a:pPr>
              <a:buFont typeface="Arial" charset="0"/>
              <a:buChar char="•"/>
            </a:pPr>
            <a:r>
              <a:rPr lang="en-US" b="1">
                <a:solidFill>
                  <a:srgbClr val="0066CC"/>
                </a:solidFill>
                <a:latin typeface="Arial Narrow" pitchFamily="34" charset="0"/>
              </a:rPr>
              <a:t>Etch shallow trench isolation (STI) and gate structures</a:t>
            </a:r>
          </a:p>
          <a:p>
            <a:pPr>
              <a:buFont typeface="Arial" charset="0"/>
              <a:buChar char="•"/>
            </a:pPr>
            <a:r>
              <a:rPr lang="en-US" b="1">
                <a:solidFill>
                  <a:srgbClr val="0066CC"/>
                </a:solidFill>
                <a:latin typeface="Arial Narrow" pitchFamily="34" charset="0"/>
              </a:rPr>
              <a:t>Deposit SiO</a:t>
            </a:r>
            <a:r>
              <a:rPr lang="en-US" b="1" baseline="-25000">
                <a:solidFill>
                  <a:srgbClr val="0066CC"/>
                </a:solidFill>
                <a:latin typeface="Arial Narrow" pitchFamily="34" charset="0"/>
              </a:rPr>
              <a:t>2</a:t>
            </a:r>
            <a:r>
              <a:rPr lang="en-US" b="1">
                <a:solidFill>
                  <a:srgbClr val="0066CC"/>
                </a:solidFill>
                <a:latin typeface="Arial Narrow" pitchFamily="34" charset="0"/>
              </a:rPr>
              <a:t> in STI</a:t>
            </a:r>
          </a:p>
          <a:p>
            <a:pPr>
              <a:buFont typeface="Arial" charset="0"/>
              <a:buChar char="•"/>
            </a:pPr>
            <a:r>
              <a:rPr lang="en-US" b="1">
                <a:solidFill>
                  <a:srgbClr val="0066CC"/>
                </a:solidFill>
                <a:latin typeface="Arial Narrow" pitchFamily="34" charset="0"/>
              </a:rPr>
              <a:t>Grow gate with ALD, etc. at low temp</a:t>
            </a:r>
          </a:p>
          <a:p>
            <a:r>
              <a:rPr lang="en-US" b="1">
                <a:solidFill>
                  <a:srgbClr val="0066CC"/>
                </a:solidFill>
                <a:latin typeface="Arial Narrow" pitchFamily="34" charset="0"/>
              </a:rPr>
              <a:t> (&lt;350º C oxide or high-K metal gate)</a:t>
            </a:r>
          </a:p>
        </p:txBody>
      </p:sp>
      <p:sp>
        <p:nvSpPr>
          <p:cNvPr id="39" name="Rectangle 38"/>
          <p:cNvSpPr/>
          <p:nvPr/>
        </p:nvSpPr>
        <p:spPr>
          <a:xfrm>
            <a:off x="3295650" y="4192588"/>
            <a:ext cx="5114925" cy="57150"/>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1" name="Trapezoid 40"/>
          <p:cNvSpPr/>
          <p:nvPr/>
        </p:nvSpPr>
        <p:spPr>
          <a:xfrm rot="10800000">
            <a:off x="4752975" y="3459163"/>
            <a:ext cx="685800" cy="666750"/>
          </a:xfrm>
          <a:prstGeom prst="trapezoid">
            <a:avLst/>
          </a:prstGeom>
          <a:solidFill>
            <a:srgbClr val="239AC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7683" name="Text Box 30"/>
          <p:cNvSpPr txBox="1">
            <a:spLocks noChangeArrowheads="1"/>
          </p:cNvSpPr>
          <p:nvPr/>
        </p:nvSpPr>
        <p:spPr bwMode="auto">
          <a:xfrm>
            <a:off x="4886325" y="3506788"/>
            <a:ext cx="444500" cy="336550"/>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n-US" sz="1600"/>
              <a:t>Ox</a:t>
            </a:r>
          </a:p>
        </p:txBody>
      </p:sp>
      <p:sp>
        <p:nvSpPr>
          <p:cNvPr id="42" name="Trapezoid 41"/>
          <p:cNvSpPr/>
          <p:nvPr/>
        </p:nvSpPr>
        <p:spPr>
          <a:xfrm rot="10800000">
            <a:off x="6972300" y="3478213"/>
            <a:ext cx="685800" cy="666750"/>
          </a:xfrm>
          <a:prstGeom prst="trapezoid">
            <a:avLst/>
          </a:prstGeom>
          <a:solidFill>
            <a:srgbClr val="239AC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7685" name="Text Box 30"/>
          <p:cNvSpPr txBox="1">
            <a:spLocks noChangeArrowheads="1"/>
          </p:cNvSpPr>
          <p:nvPr/>
        </p:nvSpPr>
        <p:spPr bwMode="auto">
          <a:xfrm>
            <a:off x="7105650" y="3525838"/>
            <a:ext cx="444500" cy="336550"/>
          </a:xfrm>
          <a:prstGeom prst="rect">
            <a:avLst/>
          </a:prstGeom>
          <a:noFill/>
          <a:ln w="9525">
            <a:noFill/>
            <a:miter lim="800000"/>
            <a:headEnd/>
            <a:tailEnd/>
          </a:ln>
          <a:scene3d>
            <a:camera prst="orthographicFront"/>
            <a:lightRig rig="threePt" dir="t"/>
          </a:scene3d>
          <a:sp3d>
            <a:bevelT/>
          </a:sp3d>
        </p:spPr>
        <p:txBody>
          <a:bodyPr wrap="none">
            <a:spAutoFit/>
          </a:bodyPr>
          <a:lstStyle/>
          <a:p>
            <a:pPr>
              <a:defRPr/>
            </a:pPr>
            <a:r>
              <a:rPr lang="en-US" sz="1600"/>
              <a:t>Ox</a:t>
            </a:r>
          </a:p>
        </p:txBody>
      </p:sp>
      <p:grpSp>
        <p:nvGrpSpPr>
          <p:cNvPr id="173144" name="Group 43"/>
          <p:cNvGrpSpPr>
            <a:grpSpLocks/>
          </p:cNvGrpSpPr>
          <p:nvPr/>
        </p:nvGrpSpPr>
        <p:grpSpPr bwMode="auto">
          <a:xfrm>
            <a:off x="5634038" y="2892425"/>
            <a:ext cx="1114425" cy="1162050"/>
            <a:chOff x="3962400" y="1903079"/>
            <a:chExt cx="1219200" cy="1221119"/>
          </a:xfrm>
        </p:grpSpPr>
        <p:sp>
          <p:nvSpPr>
            <p:cNvPr id="45" name="Flowchart: Delay 44"/>
            <p:cNvSpPr/>
            <p:nvPr/>
          </p:nvSpPr>
          <p:spPr>
            <a:xfrm rot="5400000">
              <a:off x="4115057" y="2210489"/>
              <a:ext cx="913887" cy="913532"/>
            </a:xfrm>
            <a:prstGeom prst="flowChartDelay">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7" name="Flowchart: Delay 46"/>
            <p:cNvSpPr/>
            <p:nvPr/>
          </p:nvSpPr>
          <p:spPr>
            <a:xfrm rot="5400000">
              <a:off x="4186534" y="2229198"/>
              <a:ext cx="770930" cy="666912"/>
            </a:xfrm>
            <a:prstGeom prst="flowChartDelay">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46" name="Rectangle 45"/>
            <p:cNvSpPr/>
            <p:nvPr/>
          </p:nvSpPr>
          <p:spPr>
            <a:xfrm>
              <a:off x="3962400" y="1903079"/>
              <a:ext cx="1219200" cy="305185"/>
            </a:xfrm>
            <a:prstGeom prst="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27687" name="Text Box 30"/>
          <p:cNvSpPr txBox="1">
            <a:spLocks noChangeArrowheads="1"/>
          </p:cNvSpPr>
          <p:nvPr/>
        </p:nvSpPr>
        <p:spPr bwMode="auto">
          <a:xfrm>
            <a:off x="5833300" y="3229974"/>
            <a:ext cx="687388" cy="584775"/>
          </a:xfrm>
          <a:prstGeom prst="rect">
            <a:avLst/>
          </a:prstGeom>
          <a:noFill/>
          <a:ln w="9525">
            <a:noFill/>
            <a:miter lim="800000"/>
            <a:headEnd/>
            <a:tailEnd/>
          </a:ln>
          <a:scene3d>
            <a:camera prst="orthographicFront"/>
            <a:lightRig rig="threePt" dir="t"/>
          </a:scene3d>
          <a:sp3d>
            <a:bevelT/>
          </a:sp3d>
        </p:spPr>
        <p:txBody>
          <a:bodyPr>
            <a:spAutoFit/>
          </a:bodyPr>
          <a:lstStyle/>
          <a:p>
            <a:pPr>
              <a:defRPr/>
            </a:pPr>
            <a:r>
              <a:rPr lang="en-US" sz="1600" dirty="0"/>
              <a:t> </a:t>
            </a:r>
            <a:r>
              <a:rPr lang="en-US" sz="1600" dirty="0">
                <a:solidFill>
                  <a:schemeClr val="bg1"/>
                </a:solidFill>
              </a:rPr>
              <a:t>Gate</a:t>
            </a:r>
          </a:p>
          <a:p>
            <a:pPr>
              <a:defRPr/>
            </a:pPr>
            <a:endParaRPr lang="en-US" sz="1600" dirty="0">
              <a:solidFill>
                <a:schemeClr val="bg1"/>
              </a:solidFill>
            </a:endParaRPr>
          </a:p>
        </p:txBody>
      </p:sp>
      <p:sp>
        <p:nvSpPr>
          <p:cNvPr id="27688" name="Line 31"/>
          <p:cNvSpPr>
            <a:spLocks noChangeShapeType="1"/>
          </p:cNvSpPr>
          <p:nvPr/>
        </p:nvSpPr>
        <p:spPr bwMode="auto">
          <a:xfrm>
            <a:off x="5381625" y="3268663"/>
            <a:ext cx="561975" cy="593725"/>
          </a:xfrm>
          <a:prstGeom prst="line">
            <a:avLst/>
          </a:prstGeom>
          <a:noFill/>
          <a:ln w="9525">
            <a:solidFill>
              <a:schemeClr val="tx1"/>
            </a:solidFill>
            <a:round/>
            <a:headEnd/>
            <a:tailEnd type="triangle" w="med" len="med"/>
          </a:ln>
          <a:scene3d>
            <a:camera prst="orthographicFront"/>
            <a:lightRig rig="threePt" dir="t"/>
          </a:scene3d>
          <a:sp3d>
            <a:bevelT/>
          </a:sp3d>
        </p:spPr>
        <p:txBody>
          <a:bodyPr/>
          <a:lstStyle/>
          <a:p>
            <a:pPr>
              <a:defRPr/>
            </a:pPr>
            <a:endParaRPr lang="en-US"/>
          </a:p>
        </p:txBody>
      </p:sp>
      <p:sp>
        <p:nvSpPr>
          <p:cNvPr id="173151" name="TextBox 118"/>
          <p:cNvSpPr txBox="1">
            <a:spLocks noChangeArrowheads="1"/>
          </p:cNvSpPr>
          <p:nvPr/>
        </p:nvSpPr>
        <p:spPr bwMode="auto">
          <a:xfrm>
            <a:off x="614363" y="3735388"/>
            <a:ext cx="2152650" cy="2278062"/>
          </a:xfrm>
          <a:prstGeom prst="rect">
            <a:avLst/>
          </a:prstGeom>
          <a:noFill/>
          <a:ln w="9525">
            <a:noFill/>
            <a:miter lim="800000"/>
            <a:headEnd/>
            <a:tailEnd/>
          </a:ln>
        </p:spPr>
        <p:txBody>
          <a:bodyPr>
            <a:spAutoFit/>
          </a:bodyPr>
          <a:lstStyle/>
          <a:p>
            <a:pPr algn="ctr"/>
            <a:r>
              <a:rPr lang="en-US" u="sng">
                <a:latin typeface="Arial Narrow" pitchFamily="34" charset="0"/>
              </a:rPr>
              <a:t>Advantage: </a:t>
            </a:r>
            <a:r>
              <a:rPr lang="en-US">
                <a:latin typeface="Arial Narrow" pitchFamily="34" charset="0"/>
              </a:rPr>
              <a:t>Thinned donor wafer is transparent to litho, enabling direct alignment to device wafer alignment marks: no indirect alignment</a:t>
            </a:r>
            <a:r>
              <a:rPr lang="en-US" sz="1200"/>
              <a:t>. </a:t>
            </a:r>
            <a:r>
              <a:rPr lang="en-US" sz="1600"/>
              <a:t>(</a:t>
            </a:r>
            <a:r>
              <a:rPr lang="en-US" sz="1600">
                <a:latin typeface="Arial Narrow" pitchFamily="34" charset="0"/>
              </a:rPr>
              <a:t>common for TSV 3DIC)</a:t>
            </a:r>
            <a:endParaRPr lang="en-US" sz="1100">
              <a:latin typeface="Arial Narrow" pitchFamily="34" charset="0"/>
            </a:endParaRPr>
          </a:p>
        </p:txBody>
      </p:sp>
      <p:grpSp>
        <p:nvGrpSpPr>
          <p:cNvPr id="173152" name="Group 1"/>
          <p:cNvGrpSpPr>
            <a:grpSpLocks/>
          </p:cNvGrpSpPr>
          <p:nvPr/>
        </p:nvGrpSpPr>
        <p:grpSpPr bwMode="auto">
          <a:xfrm>
            <a:off x="3303588" y="5157788"/>
            <a:ext cx="5097462" cy="898525"/>
            <a:chOff x="5429250" y="1679178"/>
            <a:chExt cx="2990849" cy="922736"/>
          </a:xfrm>
        </p:grpSpPr>
        <p:sp>
          <p:nvSpPr>
            <p:cNvPr id="49" name="Rectangle 48"/>
            <p:cNvSpPr/>
            <p:nvPr/>
          </p:nvSpPr>
          <p:spPr>
            <a:xfrm>
              <a:off x="5429250" y="1935958"/>
              <a:ext cx="2990849" cy="665956"/>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5438775" y="1943102"/>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6294438" y="1943163"/>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105650" y="1940843"/>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7943850" y="1933577"/>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867400" y="1814910"/>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7515225" y="1814636"/>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5867399" y="1679178"/>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7515224" y="1679178"/>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rapezoid 57"/>
            <p:cNvSpPr/>
            <p:nvPr/>
          </p:nvSpPr>
          <p:spPr>
            <a:xfrm rot="10800000">
              <a:off x="6694485" y="1940719"/>
              <a:ext cx="420687" cy="597111"/>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7672" name="Text Box 23"/>
          <p:cNvSpPr txBox="1">
            <a:spLocks noChangeArrowheads="1"/>
          </p:cNvSpPr>
          <p:nvPr/>
        </p:nvSpPr>
        <p:spPr bwMode="auto">
          <a:xfrm>
            <a:off x="6264903" y="5624578"/>
            <a:ext cx="2035175" cy="369332"/>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b="1" dirty="0">
                <a:latin typeface="Arial Narrow" pitchFamily="34" charset="0"/>
              </a:rPr>
              <a:t>Processed Base IC</a:t>
            </a:r>
          </a:p>
        </p:txBody>
      </p:sp>
      <p:sp>
        <p:nvSpPr>
          <p:cNvPr id="27677" name="Line 31"/>
          <p:cNvSpPr>
            <a:spLocks noChangeShapeType="1"/>
          </p:cNvSpPr>
          <p:nvPr/>
        </p:nvSpPr>
        <p:spPr bwMode="auto">
          <a:xfrm flipH="1">
            <a:off x="7348537" y="3068637"/>
            <a:ext cx="519113" cy="496887"/>
          </a:xfrm>
          <a:prstGeom prst="line">
            <a:avLst/>
          </a:prstGeom>
          <a:noFill/>
          <a:ln w="9525">
            <a:solidFill>
              <a:schemeClr val="tx1"/>
            </a:solidFill>
            <a:round/>
            <a:headEnd/>
            <a:tailEnd type="triangle" w="med" len="med"/>
          </a:ln>
          <a:scene3d>
            <a:camera prst="orthographicFront"/>
            <a:lightRig rig="threePt" dir="t"/>
          </a:scene3d>
          <a:sp3d>
            <a:bevelT/>
          </a:sp3d>
        </p:spPr>
        <p:txBody>
          <a:bodyPr/>
          <a:lstStyle/>
          <a:p>
            <a:pPr>
              <a:defRP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42"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A5A61613-B45F-49F9-97CC-ED6DBA957E66}" type="slidenum">
              <a:rPr lang="en-US" sz="1000">
                <a:latin typeface="+mj-lt"/>
                <a:cs typeface="Arial" pitchFamily="34" charset="0"/>
              </a:rPr>
              <a:pPr algn="r">
                <a:spcBef>
                  <a:spcPct val="20000"/>
                </a:spcBef>
                <a:buFont typeface="Wingdings" pitchFamily="2" charset="2"/>
                <a:buNone/>
                <a:defRPr/>
              </a:pPr>
              <a:t>33</a:t>
            </a:fld>
            <a:endParaRPr lang="en-US" sz="1000">
              <a:latin typeface="+mj-lt"/>
              <a:cs typeface="Arial" pitchFamily="34" charset="0"/>
            </a:endParaRPr>
          </a:p>
        </p:txBody>
      </p:sp>
      <p:sp>
        <p:nvSpPr>
          <p:cNvPr id="41" name="Flowchart: Delay 40"/>
          <p:cNvSpPr/>
          <p:nvPr/>
        </p:nvSpPr>
        <p:spPr bwMode="auto">
          <a:xfrm rot="5400000">
            <a:off x="4894263" y="3397250"/>
            <a:ext cx="869950" cy="835025"/>
          </a:xfrm>
          <a:prstGeom prst="flowChartDelay">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9700" name="Text Box 2"/>
          <p:cNvSpPr txBox="1">
            <a:spLocks noChangeArrowheads="1"/>
          </p:cNvSpPr>
          <p:nvPr/>
        </p:nvSpPr>
        <p:spPr bwMode="auto">
          <a:xfrm>
            <a:off x="292100" y="488950"/>
            <a:ext cx="8362950" cy="584200"/>
          </a:xfrm>
          <a:prstGeom prst="rect">
            <a:avLst/>
          </a:prstGeom>
          <a:noFill/>
          <a:ln w="9525">
            <a:noFill/>
            <a:miter lim="800000"/>
            <a:headEnd/>
            <a:tailEnd/>
          </a:ln>
        </p:spPr>
        <p:txBody>
          <a:bodyPr>
            <a:spAutoFit/>
          </a:bodyPr>
          <a:lstStyle/>
          <a:p>
            <a:pPr algn="ctr">
              <a:spcBef>
                <a:spcPct val="50000"/>
              </a:spcBef>
              <a:defRPr/>
            </a:pPr>
            <a:r>
              <a:rPr lang="en-US" sz="3200" b="1" dirty="0">
                <a:solidFill>
                  <a:srgbClr val="0073AE"/>
                </a:solidFill>
                <a:effectLst>
                  <a:outerShdw blurRad="38100" dist="38100" dir="2700000" algn="tl">
                    <a:srgbClr val="000000">
                      <a:alpha val="43137"/>
                    </a:srgbClr>
                  </a:outerShdw>
                </a:effectLst>
                <a:latin typeface="Arial Narrow" pitchFamily="34" charset="0"/>
              </a:rPr>
              <a:t>Step 5 </a:t>
            </a:r>
            <a:r>
              <a:rPr lang="en-US" sz="3200" b="1" dirty="0">
                <a:solidFill>
                  <a:srgbClr val="0073AE"/>
                </a:solidFill>
                <a:latin typeface="Arial Narrow" pitchFamily="34" charset="0"/>
              </a:rPr>
              <a:t>– Etch Contacts/</a:t>
            </a:r>
            <a:r>
              <a:rPr lang="en-US" sz="3200" b="1" dirty="0" err="1">
                <a:solidFill>
                  <a:srgbClr val="0073AE"/>
                </a:solidFill>
                <a:latin typeface="Arial Narrow" pitchFamily="34" charset="0"/>
              </a:rPr>
              <a:t>Vias</a:t>
            </a:r>
            <a:r>
              <a:rPr lang="en-US" sz="3200" b="1" dirty="0">
                <a:solidFill>
                  <a:srgbClr val="0073AE"/>
                </a:solidFill>
                <a:latin typeface="Arial Narrow" pitchFamily="34" charset="0"/>
              </a:rPr>
              <a:t> to Contact the RCAT</a:t>
            </a:r>
          </a:p>
        </p:txBody>
      </p:sp>
      <p:grpSp>
        <p:nvGrpSpPr>
          <p:cNvPr id="175111" name="Group 36"/>
          <p:cNvGrpSpPr>
            <a:grpSpLocks/>
          </p:cNvGrpSpPr>
          <p:nvPr/>
        </p:nvGrpSpPr>
        <p:grpSpPr bwMode="auto">
          <a:xfrm>
            <a:off x="2417763" y="2795588"/>
            <a:ext cx="5105400" cy="3352800"/>
            <a:chOff x="1536" y="1536"/>
            <a:chExt cx="3216" cy="2112"/>
          </a:xfrm>
        </p:grpSpPr>
        <p:sp>
          <p:nvSpPr>
            <p:cNvPr id="59" name="Rectangle 58"/>
            <p:cNvSpPr/>
            <p:nvPr/>
          </p:nvSpPr>
          <p:spPr>
            <a:xfrm>
              <a:off x="1536" y="1536"/>
              <a:ext cx="3216" cy="432"/>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a:spLocks noChangeArrowheads="1"/>
            </p:cNvSpPr>
            <p:nvPr/>
          </p:nvSpPr>
          <p:spPr bwMode="auto">
            <a:xfrm flipV="1">
              <a:off x="1536" y="2160"/>
              <a:ext cx="3216" cy="240"/>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t="100000" r="100000"/>
              </a:path>
              <a:tileRect l="-100000" b="-100000"/>
            </a:gradFill>
            <a:ln w="25400" algn="ctr">
              <a:solidFill>
                <a:srgbClr val="89A4A7"/>
              </a:solidFill>
              <a:miter lim="800000"/>
              <a:headEnd/>
              <a:tailEnd/>
            </a:ln>
            <a:scene3d>
              <a:camera prst="orthographicFront"/>
              <a:lightRig rig="threePt" dir="t"/>
            </a:scene3d>
            <a:sp3d>
              <a:bevelT/>
            </a:sp3d>
          </p:spPr>
          <p:txBody>
            <a:bodyPr rot="10800000" anchor="ctr"/>
            <a:lstStyle/>
            <a:p>
              <a:pPr algn="ctr">
                <a:defRPr/>
              </a:pPr>
              <a:endParaRPr lang="en-US">
                <a:solidFill>
                  <a:schemeClr val="lt1"/>
                </a:solidFill>
                <a:latin typeface="+mn-lt"/>
                <a:cs typeface="+mn-cs"/>
              </a:endParaRPr>
            </a:p>
          </p:txBody>
        </p:sp>
        <p:sp>
          <p:nvSpPr>
            <p:cNvPr id="26" name="Rectangle 25"/>
            <p:cNvSpPr>
              <a:spLocks noChangeArrowheads="1"/>
            </p:cNvSpPr>
            <p:nvPr/>
          </p:nvSpPr>
          <p:spPr bwMode="auto">
            <a:xfrm flipV="1">
              <a:off x="1536" y="1968"/>
              <a:ext cx="3216" cy="192"/>
            </a:xfrm>
            <a:prstGeom prst="rect">
              <a:avLst/>
            </a:prstGeom>
            <a:gradFill flip="none" rotWithShape="1">
              <a:gsLst>
                <a:gs pos="0">
                  <a:srgbClr val="F010E0">
                    <a:tint val="66000"/>
                    <a:satMod val="160000"/>
                  </a:srgbClr>
                </a:gs>
                <a:gs pos="50000">
                  <a:srgbClr val="F010E0">
                    <a:tint val="44500"/>
                    <a:satMod val="160000"/>
                  </a:srgbClr>
                </a:gs>
                <a:gs pos="100000">
                  <a:srgbClr val="F010E0">
                    <a:tint val="23500"/>
                    <a:satMod val="160000"/>
                  </a:srgbClr>
                </a:gs>
              </a:gsLst>
              <a:path path="circle">
                <a:fillToRect t="100000" r="100000"/>
              </a:path>
              <a:tileRect l="-100000" b="-100000"/>
            </a:gradFill>
            <a:ln w="25400" algn="ctr">
              <a:solidFill>
                <a:srgbClr val="89A4A7"/>
              </a:solidFill>
              <a:miter lim="800000"/>
              <a:headEnd/>
              <a:tailEnd/>
            </a:ln>
            <a:scene3d>
              <a:camera prst="orthographicFront"/>
              <a:lightRig rig="threePt" dir="t"/>
            </a:scene3d>
            <a:sp3d>
              <a:bevelT/>
            </a:sp3d>
          </p:spPr>
          <p:txBody>
            <a:bodyPr rot="10800000" anchor="ctr"/>
            <a:lstStyle/>
            <a:p>
              <a:pPr algn="ctr">
                <a:defRPr/>
              </a:pPr>
              <a:endParaRPr lang="en-US">
                <a:solidFill>
                  <a:schemeClr val="lt1"/>
                </a:solidFill>
                <a:latin typeface="+mn-lt"/>
                <a:cs typeface="+mn-cs"/>
              </a:endParaRPr>
            </a:p>
          </p:txBody>
        </p:sp>
        <p:sp>
          <p:nvSpPr>
            <p:cNvPr id="29711" name="TextBox 26"/>
            <p:cNvSpPr txBox="1">
              <a:spLocks noChangeArrowheads="1"/>
            </p:cNvSpPr>
            <p:nvPr/>
          </p:nvSpPr>
          <p:spPr bwMode="auto">
            <a:xfrm flipV="1">
              <a:off x="1728" y="1920"/>
              <a:ext cx="480" cy="231"/>
            </a:xfrm>
            <a:prstGeom prst="rect">
              <a:avLst/>
            </a:prstGeom>
            <a:noFill/>
            <a:ln w="9525">
              <a:noFill/>
              <a:miter lim="800000"/>
              <a:headEnd/>
              <a:tailEnd/>
            </a:ln>
            <a:scene3d>
              <a:camera prst="orthographicFront"/>
              <a:lightRig rig="threePt" dir="t"/>
            </a:scene3d>
            <a:sp3d>
              <a:bevelT/>
            </a:sp3d>
          </p:spPr>
          <p:txBody>
            <a:bodyPr>
              <a:spAutoFit/>
            </a:bodyPr>
            <a:lstStyle/>
            <a:p>
              <a:pPr>
                <a:defRPr/>
              </a:pPr>
              <a:r>
                <a:rPr lang="en-US"/>
                <a:t>+N</a:t>
              </a:r>
            </a:p>
          </p:txBody>
        </p:sp>
        <p:sp>
          <p:nvSpPr>
            <p:cNvPr id="29712" name="TextBox 24"/>
            <p:cNvSpPr txBox="1">
              <a:spLocks noChangeArrowheads="1"/>
            </p:cNvSpPr>
            <p:nvPr/>
          </p:nvSpPr>
          <p:spPr bwMode="auto">
            <a:xfrm flipV="1">
              <a:off x="2880" y="2169"/>
              <a:ext cx="864" cy="231"/>
            </a:xfrm>
            <a:prstGeom prst="rect">
              <a:avLst/>
            </a:prstGeom>
            <a:noFill/>
            <a:ln w="9525">
              <a:noFill/>
              <a:miter lim="800000"/>
              <a:headEnd/>
              <a:tailEnd/>
            </a:ln>
            <a:scene3d>
              <a:camera prst="orthographicFront"/>
              <a:lightRig rig="threePt" dir="t"/>
            </a:scene3d>
            <a:sp3d>
              <a:bevelT/>
            </a:sp3d>
          </p:spPr>
          <p:txBody>
            <a:bodyPr rot="10800000">
              <a:spAutoFit/>
            </a:bodyPr>
            <a:lstStyle/>
            <a:p>
              <a:pPr>
                <a:defRPr/>
              </a:pPr>
              <a:endParaRPr lang="en-US"/>
            </a:p>
          </p:txBody>
        </p:sp>
        <p:cxnSp>
          <p:nvCxnSpPr>
            <p:cNvPr id="29713" name="Straight Connector 22"/>
            <p:cNvCxnSpPr>
              <a:cxnSpLocks noChangeShapeType="1"/>
            </p:cNvCxnSpPr>
            <p:nvPr/>
          </p:nvCxnSpPr>
          <p:spPr bwMode="auto">
            <a:xfrm flipV="1">
              <a:off x="1536" y="1968"/>
              <a:ext cx="3216" cy="1"/>
            </a:xfrm>
            <a:prstGeom prst="line">
              <a:avLst/>
            </a:prstGeom>
            <a:noFill/>
            <a:ln w="25400" algn="ctr">
              <a:solidFill>
                <a:srgbClr val="89A4A7"/>
              </a:solidFill>
              <a:prstDash val="dash"/>
              <a:round/>
              <a:headEnd/>
              <a:tailEnd/>
            </a:ln>
            <a:scene3d>
              <a:camera prst="orthographicFront"/>
              <a:lightRig rig="threePt" dir="t"/>
            </a:scene3d>
            <a:sp3d>
              <a:bevelT/>
            </a:sp3d>
          </p:spPr>
        </p:cxnSp>
        <p:sp>
          <p:nvSpPr>
            <p:cNvPr id="29714" name="Text Box 8"/>
            <p:cNvSpPr txBox="1">
              <a:spLocks noChangeArrowheads="1"/>
            </p:cNvSpPr>
            <p:nvPr/>
          </p:nvSpPr>
          <p:spPr bwMode="auto">
            <a:xfrm>
              <a:off x="2112" y="2160"/>
              <a:ext cx="514" cy="212"/>
            </a:xfrm>
            <a:prstGeom prst="rect">
              <a:avLst/>
            </a:prstGeom>
            <a:noFill/>
            <a:ln w="9525">
              <a:noFill/>
              <a:miter lim="800000"/>
              <a:headEnd/>
              <a:tailEnd/>
            </a:ln>
            <a:scene3d>
              <a:camera prst="orthographicFront"/>
              <a:lightRig rig="threePt" dir="t"/>
            </a:scene3d>
            <a:sp3d>
              <a:bevelT/>
            </a:sp3d>
          </p:spPr>
          <p:txBody>
            <a:bodyPr>
              <a:spAutoFit/>
            </a:bodyPr>
            <a:lstStyle/>
            <a:p>
              <a:pPr>
                <a:spcBef>
                  <a:spcPct val="50000"/>
                </a:spcBef>
                <a:defRPr/>
              </a:pPr>
              <a:r>
                <a:rPr lang="en-US" sz="1600"/>
                <a:t>P-</a:t>
              </a:r>
            </a:p>
          </p:txBody>
        </p:sp>
        <p:sp>
          <p:nvSpPr>
            <p:cNvPr id="14" name="Rectangle 13"/>
            <p:cNvSpPr/>
            <p:nvPr/>
          </p:nvSpPr>
          <p:spPr>
            <a:xfrm>
              <a:off x="1536" y="2400"/>
              <a:ext cx="3216" cy="1248"/>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ectangle 75"/>
            <p:cNvSpPr/>
            <p:nvPr/>
          </p:nvSpPr>
          <p:spPr>
            <a:xfrm>
              <a:off x="1536" y="2787"/>
              <a:ext cx="1117" cy="8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7" name="Rectangle 76"/>
            <p:cNvSpPr/>
            <p:nvPr/>
          </p:nvSpPr>
          <p:spPr>
            <a:xfrm flipH="1">
              <a:off x="2282" y="2870"/>
              <a:ext cx="112" cy="16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8" name="Rectangle 77"/>
            <p:cNvSpPr/>
            <p:nvPr/>
          </p:nvSpPr>
          <p:spPr>
            <a:xfrm>
              <a:off x="3027" y="2544"/>
              <a:ext cx="1305" cy="8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79" name="Rectangle 78"/>
            <p:cNvSpPr/>
            <p:nvPr/>
          </p:nvSpPr>
          <p:spPr>
            <a:xfrm>
              <a:off x="1722" y="2544"/>
              <a:ext cx="374" cy="8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0" name="Rectangle 79"/>
            <p:cNvSpPr/>
            <p:nvPr/>
          </p:nvSpPr>
          <p:spPr>
            <a:xfrm flipH="1">
              <a:off x="4034" y="2544"/>
              <a:ext cx="110" cy="4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1" name="Rectangle 80"/>
            <p:cNvSpPr/>
            <p:nvPr/>
          </p:nvSpPr>
          <p:spPr>
            <a:xfrm>
              <a:off x="2467" y="2544"/>
              <a:ext cx="186" cy="8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2" name="Rectangle 81"/>
            <p:cNvSpPr/>
            <p:nvPr/>
          </p:nvSpPr>
          <p:spPr>
            <a:xfrm>
              <a:off x="3027" y="2544"/>
              <a:ext cx="186" cy="8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4" name="Rectangle 83"/>
            <p:cNvSpPr/>
            <p:nvPr/>
          </p:nvSpPr>
          <p:spPr>
            <a:xfrm>
              <a:off x="3399" y="2787"/>
              <a:ext cx="188" cy="40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5" name="Rectangle 84"/>
            <p:cNvSpPr/>
            <p:nvPr/>
          </p:nvSpPr>
          <p:spPr>
            <a:xfrm>
              <a:off x="3213" y="2787"/>
              <a:ext cx="745" cy="99"/>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6" name="Rectangle 85"/>
            <p:cNvSpPr/>
            <p:nvPr/>
          </p:nvSpPr>
          <p:spPr>
            <a:xfrm>
              <a:off x="2841" y="2787"/>
              <a:ext cx="186" cy="8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7" name="Rectangle 86"/>
            <p:cNvSpPr/>
            <p:nvPr/>
          </p:nvSpPr>
          <p:spPr>
            <a:xfrm>
              <a:off x="4332" y="2787"/>
              <a:ext cx="186" cy="8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88" name="Rectangle 87"/>
            <p:cNvSpPr/>
            <p:nvPr/>
          </p:nvSpPr>
          <p:spPr>
            <a:xfrm>
              <a:off x="4332" y="2544"/>
              <a:ext cx="186" cy="8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Flowchart: Delay 24"/>
            <p:cNvSpPr>
              <a:spLocks noChangeArrowheads="1"/>
            </p:cNvSpPr>
            <p:nvPr/>
          </p:nvSpPr>
          <p:spPr bwMode="auto">
            <a:xfrm rot="5400000">
              <a:off x="3232" y="1932"/>
              <a:ext cx="245" cy="325"/>
            </a:xfrm>
            <a:prstGeom prst="flowChartDelay">
              <a:avLst/>
            </a:prstGeom>
            <a:solidFill>
              <a:schemeClr val="bg1">
                <a:lumMod val="65000"/>
              </a:schemeClr>
            </a:solidFill>
            <a:ln w="25400" algn="ctr">
              <a:solidFill>
                <a:srgbClr val="89A4A7"/>
              </a:solidFill>
              <a:miter lim="800000"/>
              <a:headEnd/>
              <a:tailEnd/>
            </a:ln>
            <a:scene3d>
              <a:camera prst="orthographicFront"/>
              <a:lightRig rig="threePt" dir="t"/>
            </a:scene3d>
            <a:sp3d>
              <a:bevelT/>
            </a:sp3d>
          </p:spPr>
          <p:txBody>
            <a:bodyPr anchor="ctr"/>
            <a:lstStyle/>
            <a:p>
              <a:pPr algn="ctr">
                <a:defRPr/>
              </a:pPr>
              <a:endParaRPr lang="en-US">
                <a:solidFill>
                  <a:schemeClr val="lt1"/>
                </a:solidFill>
                <a:latin typeface="+mn-lt"/>
                <a:cs typeface="+mn-cs"/>
              </a:endParaRPr>
            </a:p>
          </p:txBody>
        </p:sp>
        <p:sp>
          <p:nvSpPr>
            <p:cNvPr id="3" name="Rectangle 86"/>
            <p:cNvSpPr/>
            <p:nvPr/>
          </p:nvSpPr>
          <p:spPr>
            <a:xfrm>
              <a:off x="3272" y="1552"/>
              <a:ext cx="181" cy="231"/>
            </a:xfrm>
            <a:prstGeom prst="rect">
              <a:avLst/>
            </a:prstGeom>
            <a:blipFill>
              <a:blip r:embed="rId3" cstate="print"/>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86"/>
            <p:cNvSpPr/>
            <p:nvPr/>
          </p:nvSpPr>
          <p:spPr>
            <a:xfrm>
              <a:off x="3696" y="1536"/>
              <a:ext cx="144" cy="432"/>
            </a:xfrm>
            <a:prstGeom prst="rect">
              <a:avLst/>
            </a:prstGeom>
            <a:blipFill>
              <a:blip r:embed="rId3" cstate="print"/>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86"/>
            <p:cNvSpPr/>
            <p:nvPr/>
          </p:nvSpPr>
          <p:spPr>
            <a:xfrm>
              <a:off x="2880" y="1536"/>
              <a:ext cx="144" cy="432"/>
            </a:xfrm>
            <a:prstGeom prst="rect">
              <a:avLst/>
            </a:prstGeom>
            <a:blipFill>
              <a:blip r:embed="rId3" cstate="print"/>
              <a:tile tx="0" ty="0" sx="100000" sy="100000" flip="none" algn="tl"/>
            </a:blip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29" name="Text Box 23"/>
            <p:cNvSpPr txBox="1">
              <a:spLocks noChangeArrowheads="1"/>
            </p:cNvSpPr>
            <p:nvPr/>
          </p:nvSpPr>
          <p:spPr bwMode="auto">
            <a:xfrm>
              <a:off x="3370" y="3372"/>
              <a:ext cx="1282" cy="233"/>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b="1" dirty="0">
                  <a:latin typeface="Arial Narrow" pitchFamily="34" charset="0"/>
                </a:rPr>
                <a:t>Processed Base IC</a:t>
              </a:r>
            </a:p>
          </p:txBody>
        </p:sp>
      </p:grpSp>
      <p:sp>
        <p:nvSpPr>
          <p:cNvPr id="37" name="Rectangle 36"/>
          <p:cNvSpPr/>
          <p:nvPr/>
        </p:nvSpPr>
        <p:spPr>
          <a:xfrm>
            <a:off x="2414588" y="4171950"/>
            <a:ext cx="4024312" cy="46038"/>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8" name="Rectangle 37"/>
          <p:cNvSpPr/>
          <p:nvPr/>
        </p:nvSpPr>
        <p:spPr>
          <a:xfrm>
            <a:off x="6661150" y="4162425"/>
            <a:ext cx="828675" cy="47625"/>
          </a:xfrm>
          <a:prstGeom prst="rect">
            <a:avLst/>
          </a:prstGeom>
          <a:solidFill>
            <a:srgbClr val="7030A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75118" name="Rectangle 38"/>
          <p:cNvSpPr>
            <a:spLocks noChangeArrowheads="1"/>
          </p:cNvSpPr>
          <p:nvPr/>
        </p:nvSpPr>
        <p:spPr bwMode="auto">
          <a:xfrm>
            <a:off x="476250" y="1866900"/>
            <a:ext cx="8210550" cy="1016000"/>
          </a:xfrm>
          <a:prstGeom prst="rect">
            <a:avLst/>
          </a:prstGeom>
          <a:noFill/>
          <a:ln w="9525">
            <a:noFill/>
            <a:miter lim="800000"/>
            <a:headEnd/>
            <a:tailEnd/>
          </a:ln>
        </p:spPr>
        <p:txBody>
          <a:bodyPr>
            <a:spAutoFit/>
          </a:bodyPr>
          <a:lstStyle/>
          <a:p>
            <a:pPr marL="285750" indent="-285750">
              <a:buFont typeface="Wingdings" pitchFamily="2" charset="2"/>
              <a:buChar char="Ø"/>
            </a:pPr>
            <a:r>
              <a:rPr lang="en-US" sz="2000" b="1" i="1">
                <a:solidFill>
                  <a:srgbClr val="0066CC"/>
                </a:solidFill>
                <a:latin typeface="Arial Narrow" pitchFamily="34" charset="0"/>
              </a:rPr>
              <a:t>Complete transistors, interconnect wires  on ‘donor’ wafer layers</a:t>
            </a:r>
          </a:p>
          <a:p>
            <a:pPr marL="285750" indent="-285750">
              <a:buFont typeface="Wingdings" pitchFamily="2" charset="2"/>
              <a:buChar char="Ø"/>
            </a:pPr>
            <a:r>
              <a:rPr lang="en-US" sz="2000" b="1" i="1">
                <a:solidFill>
                  <a:srgbClr val="0066CC"/>
                </a:solidFill>
                <a:latin typeface="Arial Narrow" pitchFamily="34" charset="0"/>
              </a:rPr>
              <a:t>Etch and fill connecting contacts and vias from top layer aligned to bottom layer</a:t>
            </a:r>
          </a:p>
        </p:txBody>
      </p:sp>
      <p:pic>
        <p:nvPicPr>
          <p:cNvPr id="29705" name="Picture 40"/>
          <p:cNvPicPr>
            <a:picLocks noChangeAspect="1" noChangeArrowheads="1"/>
          </p:cNvPicPr>
          <p:nvPr/>
        </p:nvPicPr>
        <p:blipFill>
          <a:blip r:embed="rId4" cstate="print"/>
          <a:srcRect/>
          <a:stretch>
            <a:fillRect/>
          </a:stretch>
        </p:blipFill>
        <p:spPr bwMode="auto">
          <a:xfrm>
            <a:off x="3625850" y="3474721"/>
            <a:ext cx="723900" cy="703580"/>
          </a:xfrm>
          <a:prstGeom prst="rect">
            <a:avLst/>
          </a:prstGeom>
          <a:noFill/>
          <a:ln w="9525">
            <a:noFill/>
            <a:miter lim="800000"/>
            <a:headEnd/>
            <a:tailEnd/>
          </a:ln>
          <a:scene3d>
            <a:camera prst="orthographicFront"/>
            <a:lightRig rig="threePt" dir="t"/>
          </a:scene3d>
          <a:sp3d>
            <a:bevelT/>
          </a:sp3d>
        </p:spPr>
      </p:pic>
      <p:pic>
        <p:nvPicPr>
          <p:cNvPr id="29706" name="Picture 40"/>
          <p:cNvPicPr>
            <a:picLocks noChangeAspect="1" noChangeArrowheads="1"/>
          </p:cNvPicPr>
          <p:nvPr/>
        </p:nvPicPr>
        <p:blipFill>
          <a:blip r:embed="rId4" cstate="print"/>
          <a:srcRect/>
          <a:stretch>
            <a:fillRect/>
          </a:stretch>
        </p:blipFill>
        <p:spPr bwMode="auto">
          <a:xfrm>
            <a:off x="6211888" y="3448595"/>
            <a:ext cx="723900" cy="729706"/>
          </a:xfrm>
          <a:prstGeom prst="rect">
            <a:avLst/>
          </a:prstGeom>
          <a:noFill/>
          <a:ln w="9525">
            <a:noFill/>
            <a:miter lim="800000"/>
            <a:headEnd/>
            <a:tailEnd/>
          </a:ln>
          <a:scene3d>
            <a:camera prst="orthographicFront"/>
            <a:lightRig rig="threePt" dir="t"/>
          </a:scene3d>
          <a:sp3d>
            <a:bevelT/>
          </a:sp3d>
        </p:spPr>
      </p:pic>
      <p:pic>
        <p:nvPicPr>
          <p:cNvPr id="29707" name="Picture 41"/>
          <p:cNvPicPr>
            <a:picLocks noChangeAspect="1" noChangeArrowheads="1"/>
          </p:cNvPicPr>
          <p:nvPr/>
        </p:nvPicPr>
        <p:blipFill>
          <a:blip r:embed="rId5" cstate="print"/>
          <a:srcRect/>
          <a:stretch>
            <a:fillRect/>
          </a:stretch>
        </p:blipFill>
        <p:spPr bwMode="auto">
          <a:xfrm>
            <a:off x="6437313" y="2801788"/>
            <a:ext cx="266700" cy="1593999"/>
          </a:xfrm>
          <a:prstGeom prst="rect">
            <a:avLst/>
          </a:prstGeom>
          <a:noFill/>
          <a:ln w="9525">
            <a:noFill/>
            <a:miter lim="800000"/>
            <a:headEnd/>
            <a:tailEnd/>
          </a:ln>
          <a:scene3d>
            <a:camera prst="orthographicFront"/>
            <a:lightRig rig="threePt" dir="t"/>
          </a:scene3d>
          <a:sp3d>
            <a:bevelT/>
          </a:sp3d>
        </p:spPr>
      </p:pic>
      <p:grpSp>
        <p:nvGrpSpPr>
          <p:cNvPr id="175122" name="Group 42"/>
          <p:cNvGrpSpPr>
            <a:grpSpLocks/>
          </p:cNvGrpSpPr>
          <p:nvPr/>
        </p:nvGrpSpPr>
        <p:grpSpPr bwMode="auto">
          <a:xfrm>
            <a:off x="2433638" y="5170488"/>
            <a:ext cx="5108575" cy="977900"/>
            <a:chOff x="5429250" y="1679178"/>
            <a:chExt cx="2990849" cy="922736"/>
          </a:xfrm>
        </p:grpSpPr>
        <p:sp>
          <p:nvSpPr>
            <p:cNvPr id="44" name="Rectangle 43"/>
            <p:cNvSpPr/>
            <p:nvPr/>
          </p:nvSpPr>
          <p:spPr>
            <a:xfrm>
              <a:off x="5429250" y="1935958"/>
              <a:ext cx="2990849" cy="665956"/>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438775" y="1943102"/>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6294438" y="1943163"/>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7105650" y="1940843"/>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7943850" y="1933577"/>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5867400" y="1814910"/>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7515225" y="1814636"/>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5867399" y="1679178"/>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7515224" y="1679178"/>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rapezoid 52"/>
            <p:cNvSpPr/>
            <p:nvPr/>
          </p:nvSpPr>
          <p:spPr>
            <a:xfrm rot="10800000">
              <a:off x="6694485" y="1940719"/>
              <a:ext cx="420687" cy="597111"/>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4" name="Text Box 23"/>
          <p:cNvSpPr txBox="1">
            <a:spLocks noChangeArrowheads="1"/>
          </p:cNvSpPr>
          <p:nvPr/>
        </p:nvSpPr>
        <p:spPr bwMode="auto">
          <a:xfrm>
            <a:off x="5447117" y="5710193"/>
            <a:ext cx="2035175" cy="369332"/>
          </a:xfrm>
          <a:prstGeom prst="rect">
            <a:avLst/>
          </a:prstGeom>
          <a:solidFill>
            <a:schemeClr val="bg1"/>
          </a:solidFill>
          <a:ln w="9525">
            <a:noFill/>
            <a:miter lim="800000"/>
            <a:headEnd/>
            <a:tailEnd/>
          </a:ln>
          <a:scene3d>
            <a:camera prst="orthographicFront"/>
            <a:lightRig rig="threePt" dir="t"/>
          </a:scene3d>
          <a:sp3d>
            <a:bevelT/>
          </a:sp3d>
        </p:spPr>
        <p:txBody>
          <a:bodyPr>
            <a:spAutoFit/>
          </a:bodyPr>
          <a:lstStyle/>
          <a:p>
            <a:pPr>
              <a:spcBef>
                <a:spcPct val="50000"/>
              </a:spcBef>
              <a:defRPr/>
            </a:pPr>
            <a:r>
              <a:rPr lang="en-US" b="1" dirty="0">
                <a:latin typeface="Arial Narrow" pitchFamily="34" charset="0"/>
              </a:rPr>
              <a:t>Processed Base IC</a:t>
            </a:r>
          </a:p>
        </p:txBody>
      </p:sp>
      <p:grpSp>
        <p:nvGrpSpPr>
          <p:cNvPr id="175126" name="Group 43"/>
          <p:cNvGrpSpPr>
            <a:grpSpLocks/>
          </p:cNvGrpSpPr>
          <p:nvPr/>
        </p:nvGrpSpPr>
        <p:grpSpPr bwMode="auto">
          <a:xfrm>
            <a:off x="4846638" y="3108325"/>
            <a:ext cx="927100" cy="868363"/>
            <a:chOff x="3962400" y="1903079"/>
            <a:chExt cx="1219200" cy="1221119"/>
          </a:xfrm>
        </p:grpSpPr>
        <p:sp>
          <p:nvSpPr>
            <p:cNvPr id="56" name="Flowchart: Delay 55"/>
            <p:cNvSpPr/>
            <p:nvPr/>
          </p:nvSpPr>
          <p:spPr>
            <a:xfrm rot="5400000">
              <a:off x="4115057" y="2210489"/>
              <a:ext cx="913887" cy="913532"/>
            </a:xfrm>
            <a:prstGeom prst="flowChartDelay">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7" name="Flowchart: Delay 56"/>
            <p:cNvSpPr/>
            <p:nvPr/>
          </p:nvSpPr>
          <p:spPr>
            <a:xfrm rot="5400000">
              <a:off x="4186534" y="2229198"/>
              <a:ext cx="770930" cy="666912"/>
            </a:xfrm>
            <a:prstGeom prst="flowChartDelay">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58" name="Rectangle 57"/>
            <p:cNvSpPr/>
            <p:nvPr/>
          </p:nvSpPr>
          <p:spPr>
            <a:xfrm>
              <a:off x="3962400" y="1903079"/>
              <a:ext cx="1219200" cy="305185"/>
            </a:xfrm>
            <a:prstGeom prst="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title" idx="4294967295"/>
          </p:nvPr>
        </p:nvSpPr>
        <p:spPr/>
        <p:txBody>
          <a:bodyPr/>
          <a:lstStyle/>
          <a:p>
            <a:r>
              <a:rPr lang="en-US" sz="3600" smtClean="0"/>
              <a:t>MonolithIC 3D - 3 Classes of Solutions</a:t>
            </a:r>
          </a:p>
        </p:txBody>
      </p:sp>
      <p:sp>
        <p:nvSpPr>
          <p:cNvPr id="177154" name="Rectangle 3"/>
          <p:cNvSpPr>
            <a:spLocks noGrp="1" noChangeArrowheads="1"/>
          </p:cNvSpPr>
          <p:nvPr>
            <p:ph type="body" idx="4294967295"/>
          </p:nvPr>
        </p:nvSpPr>
        <p:spPr>
          <a:xfrm>
            <a:off x="225425" y="1727200"/>
            <a:ext cx="8759825" cy="4678363"/>
          </a:xfrm>
        </p:spPr>
        <p:txBody>
          <a:bodyPr/>
          <a:lstStyle/>
          <a:p>
            <a:r>
              <a:rPr lang="en-US" smtClean="0">
                <a:solidFill>
                  <a:srgbClr val="8AC6CD"/>
                </a:solidFill>
              </a:rPr>
              <a:t>RCAT – Process the high temperature on generic structure prior to ‘smart-cut’, and finish with cold processes – Etch &amp; Depositions</a:t>
            </a:r>
          </a:p>
          <a:p>
            <a:r>
              <a:rPr lang="en-US" b="1" smtClean="0"/>
              <a:t>Gate Replacement (=Gate Last, HKMG) -</a:t>
            </a:r>
            <a:r>
              <a:rPr lang="en-US" smtClean="0">
                <a:solidFill>
                  <a:srgbClr val="8AC6CD"/>
                </a:solidFill>
              </a:rPr>
              <a:t> </a:t>
            </a:r>
            <a:r>
              <a:rPr lang="en-US" smtClean="0"/>
              <a:t>Process the high temperature on repeating structure prior to ‘smart-cut’, and finish with ‘gate replacement’, cold processes – Etch &amp; Depositions</a:t>
            </a:r>
          </a:p>
          <a:p>
            <a:r>
              <a:rPr lang="en-US" b="1" smtClean="0">
                <a:solidFill>
                  <a:srgbClr val="8AC6CD"/>
                </a:solidFill>
              </a:rPr>
              <a:t>Laser Annealing</a:t>
            </a:r>
            <a:r>
              <a:rPr lang="en-US" smtClean="0">
                <a:solidFill>
                  <a:srgbClr val="8AC6CD"/>
                </a:solidFill>
              </a:rPr>
              <a:t> – Use short laser pulse to locally heat and anneal the top layer while protecting the interconnection layers below from the top heat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AFBBF3DE-D934-4881-9770-A22A4DD1BF25}" type="slidenum">
              <a:rPr lang="en-US" sz="1000">
                <a:latin typeface="+mj-lt"/>
                <a:cs typeface="Arial" pitchFamily="34" charset="0"/>
              </a:rPr>
              <a:pPr algn="r">
                <a:spcBef>
                  <a:spcPct val="20000"/>
                </a:spcBef>
                <a:buFont typeface="Wingdings" pitchFamily="2" charset="2"/>
                <a:buNone/>
                <a:defRPr/>
              </a:pPr>
              <a:t>35</a:t>
            </a:fld>
            <a:endParaRPr lang="en-US" sz="1000">
              <a:latin typeface="+mj-lt"/>
              <a:cs typeface="Arial" pitchFamily="34" charset="0"/>
            </a:endParaRPr>
          </a:p>
        </p:txBody>
      </p:sp>
      <p:sp>
        <p:nvSpPr>
          <p:cNvPr id="179203" name="Rectangle 2"/>
          <p:cNvSpPr>
            <a:spLocks noGrp="1" noChangeArrowheads="1"/>
          </p:cNvSpPr>
          <p:nvPr>
            <p:ph type="title" idx="4294967295"/>
          </p:nvPr>
        </p:nvSpPr>
        <p:spPr>
          <a:xfrm>
            <a:off x="152400" y="454025"/>
            <a:ext cx="8877300" cy="831850"/>
          </a:xfrm>
        </p:spPr>
        <p:txBody>
          <a:bodyPr/>
          <a:lstStyle/>
          <a:p>
            <a:pPr eaLnBrk="1" hangingPunct="1"/>
            <a:r>
              <a:rPr lang="en-US" sz="3200" b="1" smtClean="0">
                <a:latin typeface="Arial Narrow" pitchFamily="34" charset="0"/>
              </a:rPr>
              <a:t>Path 2 – Leveraging Gate Last + Innovative Alignment</a:t>
            </a:r>
          </a:p>
        </p:txBody>
      </p:sp>
      <p:sp>
        <p:nvSpPr>
          <p:cNvPr id="179204" name="Rectangle 3"/>
          <p:cNvSpPr>
            <a:spLocks noGrp="1" noChangeArrowheads="1"/>
          </p:cNvSpPr>
          <p:nvPr>
            <p:ph type="body" idx="4294967295"/>
          </p:nvPr>
        </p:nvSpPr>
        <p:spPr>
          <a:xfrm>
            <a:off x="3830638" y="1958975"/>
            <a:ext cx="4924425" cy="3589338"/>
          </a:xfrm>
        </p:spPr>
        <p:txBody>
          <a:bodyPr/>
          <a:lstStyle/>
          <a:p>
            <a:pPr eaLnBrk="1" hangingPunct="1">
              <a:lnSpc>
                <a:spcPct val="110000"/>
              </a:lnSpc>
            </a:pPr>
            <a:r>
              <a:rPr lang="en-US" b="1" smtClean="0">
                <a:latin typeface="Arial Narrow" pitchFamily="34" charset="0"/>
              </a:rPr>
              <a:t>Misalignment of pre-processed wafer to wafer bonding step is ~1um</a:t>
            </a:r>
          </a:p>
          <a:p>
            <a:pPr lvl="2" eaLnBrk="1" hangingPunct="1">
              <a:lnSpc>
                <a:spcPct val="110000"/>
              </a:lnSpc>
            </a:pPr>
            <a:r>
              <a:rPr lang="en-US" b="1" smtClean="0">
                <a:latin typeface="Arial Narrow" pitchFamily="34" charset="0"/>
                <a:cs typeface="Arial" charset="0"/>
              </a:rPr>
              <a:t>How to achieve 100nm or better connection pitch</a:t>
            </a:r>
          </a:p>
          <a:p>
            <a:pPr lvl="2" eaLnBrk="1" hangingPunct="1">
              <a:lnSpc>
                <a:spcPct val="110000"/>
              </a:lnSpc>
            </a:pPr>
            <a:r>
              <a:rPr lang="en-US" b="1" smtClean="0">
                <a:latin typeface="Arial Narrow" pitchFamily="34" charset="0"/>
                <a:cs typeface="Arial" charset="0"/>
              </a:rPr>
              <a:t>How to fabricate thin enough layer for inter-layer vias of ~50nm</a:t>
            </a:r>
          </a:p>
        </p:txBody>
      </p:sp>
      <p:sp>
        <p:nvSpPr>
          <p:cNvPr id="8" name="Oval 7"/>
          <p:cNvSpPr/>
          <p:nvPr/>
        </p:nvSpPr>
        <p:spPr>
          <a:xfrm rot="16200000">
            <a:off x="1605042" y="2809842"/>
            <a:ext cx="1633426" cy="2514219"/>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Curved Right Arrow 17"/>
          <p:cNvSpPr/>
          <p:nvPr/>
        </p:nvSpPr>
        <p:spPr>
          <a:xfrm>
            <a:off x="466725" y="3071813"/>
            <a:ext cx="698500" cy="136366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 name="Oval 20"/>
          <p:cNvSpPr/>
          <p:nvPr/>
        </p:nvSpPr>
        <p:spPr>
          <a:xfrm rot="16200000">
            <a:off x="1690103" y="1814370"/>
            <a:ext cx="1633426" cy="2514219"/>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2435225" y="5219700"/>
            <a:ext cx="2790825" cy="466725"/>
          </a:xfrm>
          <a:prstGeom prst="rect">
            <a:avLst/>
          </a:prstGeom>
          <a:noFill/>
        </p:spPr>
        <p:txBody>
          <a:bodyPr>
            <a:spAutoFit/>
          </a:bodyPr>
          <a:lstStyle/>
          <a:p>
            <a:pPr>
              <a:lnSpc>
                <a:spcPct val="110000"/>
              </a:lnSpc>
              <a:spcBef>
                <a:spcPct val="20000"/>
              </a:spcBef>
              <a:defRPr/>
            </a:pPr>
            <a:r>
              <a:rPr lang="en-US" sz="2400" kern="0" dirty="0">
                <a:solidFill>
                  <a:srgbClr val="0066CC"/>
                </a:solidFill>
                <a:latin typeface="Helvetica-Light"/>
                <a:cs typeface="+mn-cs"/>
              </a:rPr>
              <a:t>1</a:t>
            </a:r>
            <a:r>
              <a:rPr lang="en-US" sz="2400" kern="0" dirty="0">
                <a:solidFill>
                  <a:srgbClr val="0066CC"/>
                </a:solidFill>
                <a:latin typeface="Symbol" pitchFamily="18" charset="2"/>
                <a:cs typeface="+mn-cs"/>
              </a:rPr>
              <a:t>m </a:t>
            </a:r>
            <a:r>
              <a:rPr lang="en-US" sz="2400" kern="0" dirty="0">
                <a:solidFill>
                  <a:srgbClr val="0066CC"/>
                </a:solidFill>
                <a:latin typeface="Helvetica-Light"/>
                <a:cs typeface="+mn-cs"/>
              </a:rPr>
              <a:t>Misalignment</a:t>
            </a:r>
            <a:r>
              <a:rPr lang="en-US" dirty="0"/>
              <a:t> </a:t>
            </a:r>
          </a:p>
        </p:txBody>
      </p:sp>
      <p:cxnSp>
        <p:nvCxnSpPr>
          <p:cNvPr id="6" name="Straight Arrow Connector 5"/>
          <p:cNvCxnSpPr>
            <a:endCxn id="2" idx="0"/>
          </p:cNvCxnSpPr>
          <p:nvPr/>
        </p:nvCxnSpPr>
        <p:spPr>
          <a:xfrm>
            <a:off x="3421063" y="3717925"/>
            <a:ext cx="409575" cy="15017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36"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24A190EE-2B76-4D4D-AA59-2F11A8D41FA5}" type="slidenum">
              <a:rPr lang="en-US" sz="1000">
                <a:latin typeface="+mj-lt"/>
                <a:cs typeface="Arial" pitchFamily="34" charset="0"/>
              </a:rPr>
              <a:pPr algn="r">
                <a:spcBef>
                  <a:spcPct val="20000"/>
                </a:spcBef>
                <a:buFont typeface="Wingdings" pitchFamily="2" charset="2"/>
                <a:buNone/>
                <a:defRPr/>
              </a:pPr>
              <a:t>36</a:t>
            </a:fld>
            <a:endParaRPr lang="en-US" sz="1000">
              <a:latin typeface="+mj-lt"/>
              <a:cs typeface="Arial" pitchFamily="34" charset="0"/>
            </a:endParaRPr>
          </a:p>
        </p:txBody>
      </p:sp>
      <p:cxnSp>
        <p:nvCxnSpPr>
          <p:cNvPr id="73" name="Straight Arrow Connector 72"/>
          <p:cNvCxnSpPr/>
          <p:nvPr/>
        </p:nvCxnSpPr>
        <p:spPr>
          <a:xfrm rot="5400000">
            <a:off x="3198813" y="3435350"/>
            <a:ext cx="846138" cy="1587"/>
          </a:xfrm>
          <a:prstGeom prst="straightConnector1">
            <a:avLst/>
          </a:prstGeom>
          <a:ln w="28575">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1252" name="TextBox 73"/>
          <p:cNvSpPr txBox="1">
            <a:spLocks noChangeArrowheads="1"/>
          </p:cNvSpPr>
          <p:nvPr/>
        </p:nvSpPr>
        <p:spPr bwMode="auto">
          <a:xfrm>
            <a:off x="5160963" y="2765425"/>
            <a:ext cx="3581400" cy="2308225"/>
          </a:xfrm>
          <a:prstGeom prst="rect">
            <a:avLst/>
          </a:prstGeom>
          <a:noFill/>
          <a:ln w="9525">
            <a:noFill/>
            <a:miter lim="800000"/>
            <a:headEnd/>
            <a:tailEnd/>
          </a:ln>
        </p:spPr>
        <p:txBody>
          <a:bodyPr>
            <a:spAutoFit/>
          </a:bodyPr>
          <a:lstStyle/>
          <a:p>
            <a:pPr>
              <a:buClr>
                <a:srgbClr val="006699"/>
              </a:buClr>
              <a:buFont typeface="Wingdings" pitchFamily="2" charset="2"/>
              <a:buChar char="Ø"/>
            </a:pPr>
            <a:r>
              <a:rPr lang="en-US" sz="2400" b="1">
                <a:solidFill>
                  <a:srgbClr val="0066CC"/>
                </a:solidFill>
                <a:latin typeface="Arial Narrow" pitchFamily="34" charset="0"/>
              </a:rPr>
              <a:t>Fully constructed transistors attached to each other; no blanket films </a:t>
            </a:r>
          </a:p>
          <a:p>
            <a:pPr>
              <a:buClr>
                <a:srgbClr val="006699"/>
              </a:buClr>
              <a:buFont typeface="Wingdings" pitchFamily="2" charset="2"/>
              <a:buChar char="Ø"/>
            </a:pPr>
            <a:endParaRPr lang="en-US" sz="2400" b="1">
              <a:solidFill>
                <a:srgbClr val="0066CC"/>
              </a:solidFill>
              <a:latin typeface="Arial Narrow" pitchFamily="34" charset="0"/>
            </a:endParaRPr>
          </a:p>
          <a:p>
            <a:pPr>
              <a:buClr>
                <a:srgbClr val="006699"/>
              </a:buClr>
              <a:buFont typeface="Wingdings" pitchFamily="2" charset="2"/>
              <a:buChar char="Ø"/>
            </a:pPr>
            <a:r>
              <a:rPr lang="en-US" sz="2400" b="1">
                <a:solidFill>
                  <a:srgbClr val="0066CC"/>
                </a:solidFill>
                <a:latin typeface="Arial Narrow" pitchFamily="34" charset="0"/>
              </a:rPr>
              <a:t> proprietary methods align top layer atop bottom layer </a:t>
            </a:r>
          </a:p>
        </p:txBody>
      </p:sp>
      <p:grpSp>
        <p:nvGrpSpPr>
          <p:cNvPr id="181253" name="Group 20"/>
          <p:cNvGrpSpPr>
            <a:grpSpLocks/>
          </p:cNvGrpSpPr>
          <p:nvPr/>
        </p:nvGrpSpPr>
        <p:grpSpPr bwMode="auto">
          <a:xfrm>
            <a:off x="2219325" y="4135438"/>
            <a:ext cx="2640013" cy="992187"/>
            <a:chOff x="804046" y="2590800"/>
            <a:chExt cx="1329789" cy="610224"/>
          </a:xfrm>
        </p:grpSpPr>
        <p:sp>
          <p:nvSpPr>
            <p:cNvPr id="22" name="Rectangle 21"/>
            <p:cNvSpPr/>
            <p:nvPr/>
          </p:nvSpPr>
          <p:spPr>
            <a:xfrm>
              <a:off x="804046" y="2819268"/>
              <a:ext cx="457388"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3" name="Rectangle 22"/>
            <p:cNvSpPr/>
            <p:nvPr/>
          </p:nvSpPr>
          <p:spPr>
            <a:xfrm flipH="1">
              <a:off x="1109505" y="2895424"/>
              <a:ext cx="45579" cy="153288"/>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Rectangle 23"/>
            <p:cNvSpPr/>
            <p:nvPr/>
          </p:nvSpPr>
          <p:spPr>
            <a:xfrm>
              <a:off x="1522918" y="2590800"/>
              <a:ext cx="534952"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Rectangle 24"/>
            <p:cNvSpPr/>
            <p:nvPr/>
          </p:nvSpPr>
          <p:spPr>
            <a:xfrm>
              <a:off x="836829" y="2590800"/>
              <a:ext cx="153529"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6" name="Rectangle 25"/>
            <p:cNvSpPr/>
            <p:nvPr/>
          </p:nvSpPr>
          <p:spPr>
            <a:xfrm flipH="1">
              <a:off x="1934727" y="2590800"/>
              <a:ext cx="45579" cy="45791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7" name="Rectangle 26"/>
            <p:cNvSpPr/>
            <p:nvPr/>
          </p:nvSpPr>
          <p:spPr>
            <a:xfrm>
              <a:off x="1185470" y="2590800"/>
              <a:ext cx="75965"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8" name="Rectangle 27"/>
            <p:cNvSpPr/>
            <p:nvPr/>
          </p:nvSpPr>
          <p:spPr>
            <a:xfrm>
              <a:off x="1388574" y="2590800"/>
              <a:ext cx="78364"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0" name="Rectangle 29"/>
            <p:cNvSpPr/>
            <p:nvPr/>
          </p:nvSpPr>
          <p:spPr>
            <a:xfrm>
              <a:off x="1676447" y="2819268"/>
              <a:ext cx="75965" cy="3817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1" name="Rectangle 30"/>
            <p:cNvSpPr/>
            <p:nvPr/>
          </p:nvSpPr>
          <p:spPr>
            <a:xfrm>
              <a:off x="1601282" y="2819268"/>
              <a:ext cx="303059" cy="90801"/>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2" name="Rectangle 31"/>
            <p:cNvSpPr/>
            <p:nvPr/>
          </p:nvSpPr>
          <p:spPr>
            <a:xfrm>
              <a:off x="1380581" y="2819268"/>
              <a:ext cx="75165"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3" name="Rectangle 32"/>
            <p:cNvSpPr/>
            <p:nvPr/>
          </p:nvSpPr>
          <p:spPr>
            <a:xfrm>
              <a:off x="2057870" y="2819268"/>
              <a:ext cx="75965"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4" name="Rectangle 33"/>
            <p:cNvSpPr/>
            <p:nvPr/>
          </p:nvSpPr>
          <p:spPr>
            <a:xfrm>
              <a:off x="2057870" y="2590800"/>
              <a:ext cx="75965" cy="76156"/>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grpSp>
      <p:sp>
        <p:nvSpPr>
          <p:cNvPr id="181254" name="TextBox 48"/>
          <p:cNvSpPr txBox="1">
            <a:spLocks noChangeArrowheads="1"/>
          </p:cNvSpPr>
          <p:nvPr/>
        </p:nvSpPr>
        <p:spPr bwMode="auto">
          <a:xfrm>
            <a:off x="674688" y="4887913"/>
            <a:ext cx="1609725" cy="400050"/>
          </a:xfrm>
          <a:prstGeom prst="rect">
            <a:avLst/>
          </a:prstGeom>
          <a:noFill/>
          <a:ln w="9525">
            <a:noFill/>
            <a:miter lim="800000"/>
            <a:headEnd/>
            <a:tailEnd/>
          </a:ln>
        </p:spPr>
        <p:txBody>
          <a:bodyPr>
            <a:spAutoFit/>
          </a:bodyPr>
          <a:lstStyle/>
          <a:p>
            <a:r>
              <a:rPr lang="en-US" sz="2000" b="1">
                <a:solidFill>
                  <a:srgbClr val="0066CC"/>
                </a:solidFill>
                <a:latin typeface="Arial Narrow" pitchFamily="34" charset="0"/>
              </a:rPr>
              <a:t>Device wafer</a:t>
            </a:r>
          </a:p>
        </p:txBody>
      </p:sp>
      <p:sp>
        <p:nvSpPr>
          <p:cNvPr id="181255" name="TextBox 49"/>
          <p:cNvSpPr txBox="1">
            <a:spLocks noChangeArrowheads="1"/>
          </p:cNvSpPr>
          <p:nvPr/>
        </p:nvSpPr>
        <p:spPr bwMode="auto">
          <a:xfrm>
            <a:off x="674688" y="2381250"/>
            <a:ext cx="1609725" cy="400050"/>
          </a:xfrm>
          <a:prstGeom prst="rect">
            <a:avLst/>
          </a:prstGeom>
          <a:noFill/>
          <a:ln w="9525">
            <a:noFill/>
            <a:miter lim="800000"/>
            <a:headEnd/>
            <a:tailEnd/>
          </a:ln>
        </p:spPr>
        <p:txBody>
          <a:bodyPr>
            <a:spAutoFit/>
          </a:bodyPr>
          <a:lstStyle/>
          <a:p>
            <a:r>
              <a:rPr lang="en-US" sz="2000" b="1">
                <a:solidFill>
                  <a:srgbClr val="0066CC"/>
                </a:solidFill>
                <a:latin typeface="Arial Narrow" pitchFamily="34" charset="0"/>
              </a:rPr>
              <a:t>Donor wafer</a:t>
            </a:r>
          </a:p>
        </p:txBody>
      </p:sp>
      <p:sp>
        <p:nvSpPr>
          <p:cNvPr id="181256" name="Rectangle 34"/>
          <p:cNvSpPr>
            <a:spLocks noChangeArrowheads="1"/>
          </p:cNvSpPr>
          <p:nvPr/>
        </p:nvSpPr>
        <p:spPr bwMode="auto">
          <a:xfrm>
            <a:off x="419100" y="481013"/>
            <a:ext cx="8305800" cy="584200"/>
          </a:xfrm>
          <a:prstGeom prst="rect">
            <a:avLst/>
          </a:prstGeom>
          <a:noFill/>
          <a:ln w="9525">
            <a:noFill/>
            <a:miter lim="800000"/>
            <a:headEnd/>
            <a:tailEnd/>
          </a:ln>
        </p:spPr>
        <p:txBody>
          <a:bodyPr>
            <a:spAutoFit/>
          </a:bodyPr>
          <a:lstStyle/>
          <a:p>
            <a:pPr eaLnBrk="0" hangingPunct="0"/>
            <a:r>
              <a:rPr lang="en-US" sz="3200" b="1">
                <a:solidFill>
                  <a:srgbClr val="0073AE"/>
                </a:solidFill>
                <a:latin typeface="Arial Narrow" pitchFamily="34" charset="0"/>
              </a:rPr>
              <a:t>A Gate-Last Process for Cleave and Layer Transfer</a:t>
            </a:r>
            <a:r>
              <a:rPr lang="en-US" sz="3200" b="1">
                <a:solidFill>
                  <a:schemeClr val="tx2"/>
                </a:solidFill>
                <a:latin typeface="Arial Narrow" pitchFamily="34" charset="0"/>
              </a:rPr>
              <a:t> </a:t>
            </a:r>
          </a:p>
        </p:txBody>
      </p:sp>
      <p:sp>
        <p:nvSpPr>
          <p:cNvPr id="181257" name="TextBox 49"/>
          <p:cNvSpPr txBox="1">
            <a:spLocks noChangeArrowheads="1"/>
          </p:cNvSpPr>
          <p:nvPr/>
        </p:nvSpPr>
        <p:spPr bwMode="auto">
          <a:xfrm>
            <a:off x="2452688" y="1619250"/>
            <a:ext cx="871537" cy="401638"/>
          </a:xfrm>
          <a:prstGeom prst="rect">
            <a:avLst/>
          </a:prstGeom>
          <a:noFill/>
          <a:ln w="9525">
            <a:noFill/>
            <a:miter lim="800000"/>
            <a:headEnd/>
            <a:tailEnd/>
          </a:ln>
        </p:spPr>
        <p:txBody>
          <a:bodyPr>
            <a:spAutoFit/>
          </a:bodyPr>
          <a:lstStyle/>
          <a:p>
            <a:r>
              <a:rPr lang="en-US" sz="2000" b="1">
                <a:latin typeface="Arial Narrow" pitchFamily="34" charset="0"/>
              </a:rPr>
              <a:t>NMOS</a:t>
            </a:r>
          </a:p>
        </p:txBody>
      </p:sp>
      <p:sp>
        <p:nvSpPr>
          <p:cNvPr id="181258" name="TextBox 49"/>
          <p:cNvSpPr txBox="1">
            <a:spLocks noChangeArrowheads="1"/>
          </p:cNvSpPr>
          <p:nvPr/>
        </p:nvSpPr>
        <p:spPr bwMode="auto">
          <a:xfrm>
            <a:off x="4068763" y="1628775"/>
            <a:ext cx="879475" cy="400050"/>
          </a:xfrm>
          <a:prstGeom prst="rect">
            <a:avLst/>
          </a:prstGeom>
          <a:noFill/>
          <a:ln w="9525">
            <a:noFill/>
            <a:miter lim="800000"/>
            <a:headEnd/>
            <a:tailEnd/>
          </a:ln>
        </p:spPr>
        <p:txBody>
          <a:bodyPr>
            <a:spAutoFit/>
          </a:bodyPr>
          <a:lstStyle/>
          <a:p>
            <a:r>
              <a:rPr lang="en-US" sz="2000" b="1">
                <a:latin typeface="Arial Narrow" pitchFamily="34" charset="0"/>
              </a:rPr>
              <a:t>PMOS</a:t>
            </a:r>
          </a:p>
        </p:txBody>
      </p:sp>
      <p:sp>
        <p:nvSpPr>
          <p:cNvPr id="181259" name="TextBox 49"/>
          <p:cNvSpPr txBox="1">
            <a:spLocks noChangeArrowheads="1"/>
          </p:cNvSpPr>
          <p:nvPr/>
        </p:nvSpPr>
        <p:spPr bwMode="auto">
          <a:xfrm>
            <a:off x="5467350" y="1724025"/>
            <a:ext cx="1028700" cy="368300"/>
          </a:xfrm>
          <a:prstGeom prst="rect">
            <a:avLst/>
          </a:prstGeom>
          <a:noFill/>
          <a:ln w="9525">
            <a:noFill/>
            <a:miter lim="800000"/>
            <a:headEnd/>
            <a:tailEnd/>
          </a:ln>
        </p:spPr>
        <p:txBody>
          <a:bodyPr>
            <a:spAutoFit/>
          </a:bodyPr>
          <a:lstStyle/>
          <a:p>
            <a:r>
              <a:rPr lang="en-US">
                <a:latin typeface="Arial Narrow" pitchFamily="34" charset="0"/>
              </a:rPr>
              <a:t>Poly</a:t>
            </a:r>
          </a:p>
        </p:txBody>
      </p:sp>
      <p:sp>
        <p:nvSpPr>
          <p:cNvPr id="181260" name="TextBox 49"/>
          <p:cNvSpPr txBox="1">
            <a:spLocks noChangeArrowheads="1"/>
          </p:cNvSpPr>
          <p:nvPr/>
        </p:nvSpPr>
        <p:spPr bwMode="auto">
          <a:xfrm>
            <a:off x="5534025" y="1947863"/>
            <a:ext cx="962025" cy="368300"/>
          </a:xfrm>
          <a:prstGeom prst="rect">
            <a:avLst/>
          </a:prstGeom>
          <a:noFill/>
          <a:ln w="9525">
            <a:noFill/>
            <a:miter lim="800000"/>
            <a:headEnd/>
            <a:tailEnd/>
          </a:ln>
        </p:spPr>
        <p:txBody>
          <a:bodyPr>
            <a:spAutoFit/>
          </a:bodyPr>
          <a:lstStyle/>
          <a:p>
            <a:r>
              <a:rPr lang="en-US">
                <a:latin typeface="Arial Narrow" pitchFamily="34" charset="0"/>
              </a:rPr>
              <a:t>Oxide</a:t>
            </a:r>
          </a:p>
        </p:txBody>
      </p:sp>
      <p:cxnSp>
        <p:nvCxnSpPr>
          <p:cNvPr id="39" name="Straight Arrow Connector 38"/>
          <p:cNvCxnSpPr/>
          <p:nvPr/>
        </p:nvCxnSpPr>
        <p:spPr>
          <a:xfrm flipH="1">
            <a:off x="4640264" y="1946671"/>
            <a:ext cx="865186" cy="59135"/>
          </a:xfrm>
          <a:prstGeom prst="straightConnector1">
            <a:avLst/>
          </a:prstGeom>
          <a:ln w="127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646613" y="2082129"/>
            <a:ext cx="963612" cy="73696"/>
          </a:xfrm>
          <a:prstGeom prst="straightConnector1">
            <a:avLst/>
          </a:prstGeom>
          <a:ln w="12700">
            <a:solidFill>
              <a:schemeClr val="tx1"/>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60589" y="2203451"/>
            <a:ext cx="2990849" cy="665956"/>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2170114" y="2210595"/>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025777" y="2210656"/>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3836989" y="2208336"/>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4675189" y="2201070"/>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Rectangle 39"/>
          <p:cNvSpPr/>
          <p:nvPr/>
        </p:nvSpPr>
        <p:spPr>
          <a:xfrm>
            <a:off x="2598739" y="2082403"/>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4246564" y="2082129"/>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2598738" y="1946671"/>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4246563" y="1946671"/>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rapezoid 4"/>
          <p:cNvSpPr/>
          <p:nvPr/>
        </p:nvSpPr>
        <p:spPr>
          <a:xfrm rot="10800000">
            <a:off x="3425825" y="2208213"/>
            <a:ext cx="420687" cy="449262"/>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2170114" y="5127623"/>
            <a:ext cx="2990849" cy="665956"/>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ectangle 45"/>
          <p:cNvSpPr/>
          <p:nvPr/>
        </p:nvSpPr>
        <p:spPr>
          <a:xfrm>
            <a:off x="2179639" y="5134767"/>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3035302" y="5134828"/>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3846514" y="5132508"/>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4684714" y="5125242"/>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2608264" y="5006575"/>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256089" y="5006301"/>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2608263" y="4870843"/>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4256088" y="4870843"/>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Trapezoid 53"/>
          <p:cNvSpPr/>
          <p:nvPr/>
        </p:nvSpPr>
        <p:spPr>
          <a:xfrm rot="10800000">
            <a:off x="3435350" y="5132385"/>
            <a:ext cx="420687" cy="449262"/>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29"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14234A17-F2A1-41D7-8BEA-867DBD73597A}" type="slidenum">
              <a:rPr lang="en-US" sz="1000">
                <a:latin typeface="+mj-lt"/>
                <a:cs typeface="Arial" pitchFamily="34" charset="0"/>
              </a:rPr>
              <a:pPr algn="r">
                <a:spcBef>
                  <a:spcPct val="20000"/>
                </a:spcBef>
                <a:buFont typeface="Wingdings" pitchFamily="2" charset="2"/>
                <a:buNone/>
                <a:defRPr/>
              </a:pPr>
              <a:t>37</a:t>
            </a:fld>
            <a:endParaRPr lang="en-US" sz="1000">
              <a:latin typeface="+mj-lt"/>
              <a:cs typeface="Arial" pitchFamily="34" charset="0"/>
            </a:endParaRPr>
          </a:p>
        </p:txBody>
      </p:sp>
      <p:sp>
        <p:nvSpPr>
          <p:cNvPr id="34819" name="TextBox 49"/>
          <p:cNvSpPr txBox="1">
            <a:spLocks noChangeArrowheads="1"/>
          </p:cNvSpPr>
          <p:nvPr/>
        </p:nvSpPr>
        <p:spPr bwMode="auto">
          <a:xfrm>
            <a:off x="723900" y="1782763"/>
            <a:ext cx="2781300" cy="862012"/>
          </a:xfrm>
          <a:prstGeom prst="rect">
            <a:avLst/>
          </a:prstGeom>
          <a:noFill/>
          <a:ln w="9525">
            <a:noFill/>
            <a:miter lim="800000"/>
            <a:headEnd/>
            <a:tailEnd/>
          </a:ln>
        </p:spPr>
        <p:txBody>
          <a:bodyPr>
            <a:spAutoFit/>
          </a:bodyPr>
          <a:lstStyle/>
          <a:p>
            <a:pPr>
              <a:defRPr/>
            </a:pPr>
            <a:r>
              <a:rPr lang="en-US" sz="2800" b="1" u="sng" dirty="0">
                <a:solidFill>
                  <a:srgbClr val="0066CC"/>
                </a:solidFill>
                <a:effectLst>
                  <a:outerShdw blurRad="38100" dist="38100" dir="2700000" algn="tl">
                    <a:srgbClr val="000000">
                      <a:alpha val="43137"/>
                    </a:srgbClr>
                  </a:outerShdw>
                </a:effectLst>
                <a:latin typeface="Arial Narrow" pitchFamily="34" charset="0"/>
              </a:rPr>
              <a:t>Step 3</a:t>
            </a:r>
            <a:r>
              <a:rPr lang="en-US" sz="2800" b="1" u="sng" dirty="0">
                <a:solidFill>
                  <a:srgbClr val="0066CC"/>
                </a:solidFill>
                <a:latin typeface="Arial Narrow" pitchFamily="34" charset="0"/>
              </a:rPr>
              <a:t>.  </a:t>
            </a:r>
          </a:p>
          <a:p>
            <a:pPr>
              <a:defRPr/>
            </a:pPr>
            <a:r>
              <a:rPr lang="en-US" sz="2200" b="1" dirty="0">
                <a:solidFill>
                  <a:srgbClr val="0066CC"/>
                </a:solidFill>
                <a:latin typeface="Arial Narrow" pitchFamily="34" charset="0"/>
              </a:rPr>
              <a:t>Implant H for cleaving</a:t>
            </a:r>
          </a:p>
        </p:txBody>
      </p:sp>
      <p:sp>
        <p:nvSpPr>
          <p:cNvPr id="34820" name="TextBox 64"/>
          <p:cNvSpPr txBox="1">
            <a:spLocks noChangeArrowheads="1"/>
          </p:cNvSpPr>
          <p:nvPr/>
        </p:nvSpPr>
        <p:spPr bwMode="auto">
          <a:xfrm>
            <a:off x="4810125" y="1730375"/>
            <a:ext cx="3813175" cy="1754188"/>
          </a:xfrm>
          <a:prstGeom prst="rect">
            <a:avLst/>
          </a:prstGeom>
          <a:noFill/>
          <a:ln w="9525">
            <a:noFill/>
            <a:miter lim="800000"/>
            <a:headEnd/>
            <a:tailEnd/>
          </a:ln>
        </p:spPr>
        <p:txBody>
          <a:bodyPr>
            <a:spAutoFit/>
          </a:bodyPr>
          <a:lstStyle/>
          <a:p>
            <a:pPr>
              <a:defRPr/>
            </a:pPr>
            <a:r>
              <a:rPr lang="en-US" sz="2800" b="1" u="sng" dirty="0">
                <a:solidFill>
                  <a:srgbClr val="0066CC"/>
                </a:solidFill>
                <a:effectLst>
                  <a:outerShdw blurRad="38100" dist="38100" dir="2700000" algn="tl">
                    <a:srgbClr val="000000">
                      <a:alpha val="43137"/>
                    </a:srgbClr>
                  </a:outerShdw>
                </a:effectLst>
                <a:latin typeface="Arial Narrow" pitchFamily="34" charset="0"/>
              </a:rPr>
              <a:t>Step 4.</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 Bond to temporary carrier wafer   (adhesive or oxide-to-oxide)</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Cleave along cut line</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CMP to STI</a:t>
            </a:r>
          </a:p>
        </p:txBody>
      </p:sp>
      <p:sp>
        <p:nvSpPr>
          <p:cNvPr id="183301" name="TextBox 80"/>
          <p:cNvSpPr txBox="1">
            <a:spLocks noChangeArrowheads="1"/>
          </p:cNvSpPr>
          <p:nvPr/>
        </p:nvSpPr>
        <p:spPr bwMode="auto">
          <a:xfrm>
            <a:off x="1044575" y="5129213"/>
            <a:ext cx="2489200" cy="400050"/>
          </a:xfrm>
          <a:prstGeom prst="rect">
            <a:avLst/>
          </a:prstGeom>
          <a:noFill/>
          <a:ln w="9525">
            <a:noFill/>
            <a:miter lim="800000"/>
            <a:headEnd/>
            <a:tailEnd/>
          </a:ln>
        </p:spPr>
        <p:txBody>
          <a:bodyPr wrap="none">
            <a:spAutoFit/>
          </a:bodyPr>
          <a:lstStyle/>
          <a:p>
            <a:r>
              <a:rPr lang="en-US" sz="2000" b="1">
                <a:solidFill>
                  <a:srgbClr val="0066CC"/>
                </a:solidFill>
                <a:latin typeface="Arial Narrow" pitchFamily="34" charset="0"/>
              </a:rPr>
              <a:t>H+ Implant Cleave Line</a:t>
            </a:r>
          </a:p>
        </p:txBody>
      </p:sp>
      <p:sp>
        <p:nvSpPr>
          <p:cNvPr id="183302" name="TextBox 49"/>
          <p:cNvSpPr txBox="1">
            <a:spLocks noChangeArrowheads="1"/>
          </p:cNvSpPr>
          <p:nvPr/>
        </p:nvSpPr>
        <p:spPr bwMode="auto">
          <a:xfrm>
            <a:off x="7015163" y="5959475"/>
            <a:ext cx="1858962" cy="400050"/>
          </a:xfrm>
          <a:prstGeom prst="rect">
            <a:avLst/>
          </a:prstGeom>
          <a:noFill/>
          <a:ln w="9525">
            <a:noFill/>
            <a:miter lim="800000"/>
            <a:headEnd/>
            <a:tailEnd/>
          </a:ln>
        </p:spPr>
        <p:txBody>
          <a:bodyPr>
            <a:spAutoFit/>
          </a:bodyPr>
          <a:lstStyle/>
          <a:p>
            <a:r>
              <a:rPr lang="en-US" sz="2000" b="1">
                <a:solidFill>
                  <a:srgbClr val="0066CC"/>
                </a:solidFill>
                <a:latin typeface="Arial Narrow" pitchFamily="34" charset="0"/>
              </a:rPr>
              <a:t>CMP to STI</a:t>
            </a:r>
          </a:p>
        </p:txBody>
      </p:sp>
      <p:cxnSp>
        <p:nvCxnSpPr>
          <p:cNvPr id="26" name="Straight Arrow Connector 25"/>
          <p:cNvCxnSpPr/>
          <p:nvPr/>
        </p:nvCxnSpPr>
        <p:spPr>
          <a:xfrm flipH="1" flipV="1">
            <a:off x="7023100" y="5399088"/>
            <a:ext cx="371475" cy="5826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3304" name="Rectangle 34"/>
          <p:cNvSpPr>
            <a:spLocks noChangeArrowheads="1"/>
          </p:cNvSpPr>
          <p:nvPr/>
        </p:nvSpPr>
        <p:spPr bwMode="auto">
          <a:xfrm>
            <a:off x="419100" y="481013"/>
            <a:ext cx="8305800" cy="584200"/>
          </a:xfrm>
          <a:prstGeom prst="rect">
            <a:avLst/>
          </a:prstGeom>
          <a:noFill/>
          <a:ln w="9525">
            <a:noFill/>
            <a:miter lim="800000"/>
            <a:headEnd/>
            <a:tailEnd/>
          </a:ln>
        </p:spPr>
        <p:txBody>
          <a:bodyPr>
            <a:spAutoFit/>
          </a:bodyPr>
          <a:lstStyle/>
          <a:p>
            <a:pPr eaLnBrk="0" hangingPunct="0"/>
            <a:r>
              <a:rPr lang="en-US" sz="3200" b="1">
                <a:solidFill>
                  <a:srgbClr val="0073AE"/>
                </a:solidFill>
                <a:latin typeface="Arial Narrow" pitchFamily="34" charset="0"/>
              </a:rPr>
              <a:t>A Gate-Last Process for Cleave and Layer Transfer</a:t>
            </a:r>
            <a:r>
              <a:rPr lang="en-US" sz="3200" b="1">
                <a:solidFill>
                  <a:schemeClr val="tx2"/>
                </a:solidFill>
                <a:latin typeface="Arial Narrow" pitchFamily="34" charset="0"/>
              </a:rPr>
              <a:t> </a:t>
            </a:r>
          </a:p>
        </p:txBody>
      </p:sp>
      <p:sp>
        <p:nvSpPr>
          <p:cNvPr id="31" name="Rectangle 30"/>
          <p:cNvSpPr/>
          <p:nvPr/>
        </p:nvSpPr>
        <p:spPr>
          <a:xfrm>
            <a:off x="581025" y="3770974"/>
            <a:ext cx="2990849" cy="818749"/>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590550" y="3778119"/>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1446213" y="3778180"/>
            <a:ext cx="409575" cy="135732"/>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2257425" y="3775860"/>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a:xfrm>
            <a:off x="3095625" y="3768594"/>
            <a:ext cx="409575" cy="135732"/>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a:xfrm>
            <a:off x="1019175" y="3649927"/>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2667000" y="3649653"/>
            <a:ext cx="409575" cy="135732"/>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1019174" y="3514195"/>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Rectangle 38"/>
          <p:cNvSpPr/>
          <p:nvPr/>
        </p:nvSpPr>
        <p:spPr>
          <a:xfrm>
            <a:off x="2666999" y="3514195"/>
            <a:ext cx="409575" cy="135732"/>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rapezoid 39"/>
          <p:cNvSpPr/>
          <p:nvPr/>
        </p:nvSpPr>
        <p:spPr>
          <a:xfrm rot="10800000">
            <a:off x="1846261" y="3775737"/>
            <a:ext cx="420687" cy="449262"/>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573744" y="3513920"/>
            <a:ext cx="445431" cy="25467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1432388" y="3513920"/>
            <a:ext cx="1234611" cy="25467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3077696" y="3523446"/>
            <a:ext cx="494178" cy="254673"/>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344" name="TextBox 49"/>
          <p:cNvSpPr txBox="1">
            <a:spLocks noChangeArrowheads="1"/>
          </p:cNvSpPr>
          <p:nvPr/>
        </p:nvSpPr>
        <p:spPr bwMode="auto">
          <a:xfrm>
            <a:off x="812800" y="3114675"/>
            <a:ext cx="871538" cy="400050"/>
          </a:xfrm>
          <a:prstGeom prst="rect">
            <a:avLst/>
          </a:prstGeom>
          <a:noFill/>
          <a:ln w="9525">
            <a:noFill/>
            <a:miter lim="800000"/>
            <a:headEnd/>
            <a:tailEnd/>
          </a:ln>
        </p:spPr>
        <p:txBody>
          <a:bodyPr>
            <a:spAutoFit/>
          </a:bodyPr>
          <a:lstStyle/>
          <a:p>
            <a:r>
              <a:rPr lang="en-US" sz="2000" b="1">
                <a:latin typeface="Arial Narrow" pitchFamily="34" charset="0"/>
              </a:rPr>
              <a:t>NMOS</a:t>
            </a:r>
          </a:p>
        </p:txBody>
      </p:sp>
      <p:sp>
        <p:nvSpPr>
          <p:cNvPr id="183345" name="TextBox 49"/>
          <p:cNvSpPr txBox="1">
            <a:spLocks noChangeArrowheads="1"/>
          </p:cNvSpPr>
          <p:nvPr/>
        </p:nvSpPr>
        <p:spPr bwMode="auto">
          <a:xfrm>
            <a:off x="2409825" y="3122613"/>
            <a:ext cx="879475" cy="400050"/>
          </a:xfrm>
          <a:prstGeom prst="rect">
            <a:avLst/>
          </a:prstGeom>
          <a:noFill/>
          <a:ln w="9525">
            <a:noFill/>
            <a:miter lim="800000"/>
            <a:headEnd/>
            <a:tailEnd/>
          </a:ln>
        </p:spPr>
        <p:txBody>
          <a:bodyPr>
            <a:spAutoFit/>
          </a:bodyPr>
          <a:lstStyle/>
          <a:p>
            <a:r>
              <a:rPr lang="en-US" sz="2000" b="1">
                <a:latin typeface="Arial Narrow" pitchFamily="34" charset="0"/>
              </a:rPr>
              <a:t>PMOS</a:t>
            </a:r>
          </a:p>
        </p:txBody>
      </p:sp>
      <p:cxnSp>
        <p:nvCxnSpPr>
          <p:cNvPr id="3" name="Straight Connector 2"/>
          <p:cNvCxnSpPr/>
          <p:nvPr/>
        </p:nvCxnSpPr>
        <p:spPr>
          <a:xfrm>
            <a:off x="609600" y="4379913"/>
            <a:ext cx="2981325" cy="0"/>
          </a:xfrm>
          <a:prstGeom prst="line">
            <a:avLst/>
          </a:prstGeom>
          <a:ln>
            <a:solidFill>
              <a:schemeClr val="tx1">
                <a:lumMod val="85000"/>
                <a:lumOff val="15000"/>
              </a:schemeClr>
            </a:solidFill>
            <a:prstDash val="dash"/>
          </a:ln>
        </p:spPr>
        <p:style>
          <a:lnRef idx="2">
            <a:schemeClr val="dk1"/>
          </a:lnRef>
          <a:fillRef idx="0">
            <a:schemeClr val="dk1"/>
          </a:fillRef>
          <a:effectRef idx="1">
            <a:schemeClr val="dk1"/>
          </a:effectRef>
          <a:fontRef idx="minor">
            <a:schemeClr val="tx1"/>
          </a:fontRef>
        </p:style>
      </p:cxnSp>
      <p:cxnSp>
        <p:nvCxnSpPr>
          <p:cNvPr id="82" name="Straight Arrow Connector 81"/>
          <p:cNvCxnSpPr>
            <a:stCxn id="183301" idx="0"/>
          </p:cNvCxnSpPr>
          <p:nvPr/>
        </p:nvCxnSpPr>
        <p:spPr>
          <a:xfrm flipH="1" flipV="1">
            <a:off x="2070100" y="4379913"/>
            <a:ext cx="219075" cy="749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895851" y="4729572"/>
            <a:ext cx="3702176" cy="633128"/>
          </a:xfrm>
          <a:prstGeom prst="rect">
            <a:avLst/>
          </a:prstGeom>
          <a:solidFill>
            <a:schemeClr val="tx1">
              <a:lumMod val="50000"/>
              <a:lumOff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4905375" y="4736715"/>
            <a:ext cx="533400" cy="222249"/>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5951538" y="4736777"/>
            <a:ext cx="530352" cy="219456"/>
          </a:xfrm>
          <a:prstGeom prst="rect">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7019922" y="4739741"/>
            <a:ext cx="530352" cy="219456"/>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8067674" y="4739741"/>
            <a:ext cx="530352" cy="219456"/>
          </a:xfrm>
          <a:prstGeom prst="rect">
            <a:avLst/>
          </a:prstGeom>
          <a:solidFill>
            <a:schemeClr val="bg2">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Rectangle 54"/>
          <p:cNvSpPr/>
          <p:nvPr/>
        </p:nvSpPr>
        <p:spPr>
          <a:xfrm>
            <a:off x="5438774" y="4503749"/>
            <a:ext cx="530352" cy="219456"/>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p:cNvSpPr/>
          <p:nvPr/>
        </p:nvSpPr>
        <p:spPr>
          <a:xfrm>
            <a:off x="5429250" y="4271774"/>
            <a:ext cx="530352" cy="219456"/>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rapezoid 58"/>
          <p:cNvSpPr/>
          <p:nvPr/>
        </p:nvSpPr>
        <p:spPr>
          <a:xfrm rot="10800000">
            <a:off x="6485603" y="4724932"/>
            <a:ext cx="530352" cy="637766"/>
          </a:xfrm>
          <a:prstGeom prst="trapezoid">
            <a:avLst>
              <a:gd name="adj" fmla="val 34057"/>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4907618" y="4282016"/>
            <a:ext cx="530352" cy="43891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5951538" y="4286020"/>
            <a:ext cx="1576260" cy="43891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7537322" y="4503749"/>
            <a:ext cx="530352" cy="219456"/>
          </a:xfrm>
          <a:prstGeom prst="rect">
            <a:avLst/>
          </a:prstGeom>
          <a:solidFill>
            <a:srgbClr val="00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Rectangle 66"/>
          <p:cNvSpPr/>
          <p:nvPr/>
        </p:nvSpPr>
        <p:spPr>
          <a:xfrm>
            <a:off x="7527798" y="4271774"/>
            <a:ext cx="530352" cy="219456"/>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Rectangle 67"/>
          <p:cNvSpPr/>
          <p:nvPr/>
        </p:nvSpPr>
        <p:spPr>
          <a:xfrm>
            <a:off x="8061917" y="4290659"/>
            <a:ext cx="530352" cy="43891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4895851" y="3603156"/>
            <a:ext cx="3702176" cy="683015"/>
          </a:xfrm>
          <a:prstGeom prst="rect">
            <a:avLst/>
          </a:prstGeom>
          <a:solidFill>
            <a:schemeClr val="accent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3390" name="TextBox 11"/>
          <p:cNvSpPr txBox="1">
            <a:spLocks noChangeArrowheads="1"/>
          </p:cNvSpPr>
          <p:nvPr/>
        </p:nvSpPr>
        <p:spPr bwMode="auto">
          <a:xfrm>
            <a:off x="6199188" y="3740150"/>
            <a:ext cx="1009650" cy="430213"/>
          </a:xfrm>
          <a:prstGeom prst="rect">
            <a:avLst/>
          </a:prstGeom>
          <a:noFill/>
          <a:ln w="9525">
            <a:noFill/>
            <a:miter lim="800000"/>
            <a:headEnd/>
            <a:tailEnd/>
          </a:ln>
        </p:spPr>
        <p:txBody>
          <a:bodyPr>
            <a:spAutoFit/>
          </a:bodyPr>
          <a:lstStyle/>
          <a:p>
            <a:r>
              <a:rPr lang="en-US" sz="2200" b="1">
                <a:latin typeface="Arial Narrow" pitchFamily="34" charset="0"/>
              </a:rPr>
              <a:t>Carrier</a:t>
            </a:r>
          </a:p>
        </p:txBody>
      </p:sp>
      <p:sp>
        <p:nvSpPr>
          <p:cNvPr id="183391" name="TextBox 71"/>
          <p:cNvSpPr txBox="1">
            <a:spLocks noChangeArrowheads="1"/>
          </p:cNvSpPr>
          <p:nvPr/>
        </p:nvSpPr>
        <p:spPr bwMode="auto">
          <a:xfrm>
            <a:off x="6500813" y="4772025"/>
            <a:ext cx="661987" cy="369888"/>
          </a:xfrm>
          <a:prstGeom prst="rect">
            <a:avLst/>
          </a:prstGeom>
          <a:noFill/>
          <a:ln w="9525">
            <a:noFill/>
            <a:miter lim="800000"/>
            <a:headEnd/>
            <a:tailEnd/>
          </a:ln>
        </p:spPr>
        <p:txBody>
          <a:bodyPr>
            <a:spAutoFit/>
          </a:bodyPr>
          <a:lstStyle/>
          <a:p>
            <a:r>
              <a:rPr lang="en-US" b="1">
                <a:latin typeface="Arial Narrow" pitchFamily="34" charset="0"/>
              </a:rPr>
              <a:t>STI</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Footer Placeholder 1"/>
          <p:cNvSpPr txBox="1">
            <a:spLocks noGrp="1"/>
          </p:cNvSpPr>
          <p:nvPr/>
        </p:nvSpPr>
        <p:spPr bwMode="auto">
          <a:xfrm>
            <a:off x="3027363" y="641667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74"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9D6CD994-1C64-49C7-9051-EB1753536B98}" type="slidenum">
              <a:rPr lang="en-US" sz="1000">
                <a:latin typeface="+mj-lt"/>
                <a:cs typeface="Arial" pitchFamily="34" charset="0"/>
              </a:rPr>
              <a:pPr algn="r">
                <a:spcBef>
                  <a:spcPct val="20000"/>
                </a:spcBef>
                <a:buFont typeface="Wingdings" pitchFamily="2" charset="2"/>
                <a:buNone/>
                <a:defRPr/>
              </a:pPr>
              <a:t>38</a:t>
            </a:fld>
            <a:endParaRPr lang="en-US" sz="1000">
              <a:latin typeface="+mj-lt"/>
              <a:cs typeface="Arial" pitchFamily="34" charset="0"/>
            </a:endParaRPr>
          </a:p>
        </p:txBody>
      </p:sp>
      <p:sp>
        <p:nvSpPr>
          <p:cNvPr id="36867" name="TextBox 70"/>
          <p:cNvSpPr txBox="1">
            <a:spLocks noChangeArrowheads="1"/>
          </p:cNvSpPr>
          <p:nvPr/>
        </p:nvSpPr>
        <p:spPr bwMode="auto">
          <a:xfrm>
            <a:off x="5508625" y="2382838"/>
            <a:ext cx="2871788" cy="2678112"/>
          </a:xfrm>
          <a:prstGeom prst="rect">
            <a:avLst/>
          </a:prstGeom>
          <a:noFill/>
          <a:ln w="9525">
            <a:noFill/>
            <a:miter lim="800000"/>
            <a:headEnd/>
            <a:tailEnd/>
          </a:ln>
        </p:spPr>
        <p:txBody>
          <a:bodyPr>
            <a:spAutoFit/>
          </a:bodyPr>
          <a:lstStyle/>
          <a:p>
            <a:pPr>
              <a:buClr>
                <a:srgbClr val="0070C0"/>
              </a:buClr>
              <a:defRPr/>
            </a:pPr>
            <a:r>
              <a:rPr lang="en-US" sz="2800" b="1" u="sng" dirty="0">
                <a:solidFill>
                  <a:srgbClr val="0066CC"/>
                </a:solidFill>
                <a:effectLst>
                  <a:outerShdw blurRad="38100" dist="38100" dir="2700000" algn="tl">
                    <a:srgbClr val="000000">
                      <a:alpha val="43137"/>
                    </a:srgbClr>
                  </a:outerShdw>
                </a:effectLst>
                <a:latin typeface="Arial Narrow" pitchFamily="34" charset="0"/>
              </a:rPr>
              <a:t>Step 5.</a:t>
            </a:r>
          </a:p>
          <a:p>
            <a:pPr marL="285750" indent="-285750">
              <a:buClr>
                <a:srgbClr val="0070C0"/>
              </a:buClr>
              <a:buFont typeface="Wingdings" pitchFamily="2" charset="2"/>
              <a:buChar char="Ø"/>
              <a:defRPr/>
            </a:pPr>
            <a:r>
              <a:rPr lang="en-US" sz="2800" b="1" dirty="0">
                <a:solidFill>
                  <a:srgbClr val="0066CC"/>
                </a:solidFill>
                <a:latin typeface="Arial Narrow" pitchFamily="34" charset="0"/>
              </a:rPr>
              <a:t> Low-temp oxide deposition</a:t>
            </a:r>
          </a:p>
          <a:p>
            <a:pPr marL="285750" indent="-285750">
              <a:buClr>
                <a:srgbClr val="0070C0"/>
              </a:buClr>
              <a:buFont typeface="Wingdings" pitchFamily="2" charset="2"/>
              <a:buChar char="Ø"/>
              <a:defRPr/>
            </a:pPr>
            <a:r>
              <a:rPr lang="en-US" sz="2800" b="1" dirty="0">
                <a:solidFill>
                  <a:srgbClr val="0066CC"/>
                </a:solidFill>
                <a:latin typeface="Arial Narrow" pitchFamily="34" charset="0"/>
              </a:rPr>
              <a:t> Bond to bottom layer</a:t>
            </a:r>
          </a:p>
          <a:p>
            <a:pPr marL="285750" indent="-285750">
              <a:buClr>
                <a:srgbClr val="0070C0"/>
              </a:buClr>
              <a:buFont typeface="Wingdings" pitchFamily="2" charset="2"/>
              <a:buChar char="Ø"/>
              <a:defRPr/>
            </a:pPr>
            <a:r>
              <a:rPr lang="en-US" sz="2800" b="1" dirty="0">
                <a:solidFill>
                  <a:srgbClr val="0066CC"/>
                </a:solidFill>
                <a:latin typeface="Arial Narrow" pitchFamily="34" charset="0"/>
              </a:rPr>
              <a:t> Remove carrier</a:t>
            </a:r>
          </a:p>
        </p:txBody>
      </p:sp>
      <p:sp>
        <p:nvSpPr>
          <p:cNvPr id="53" name="Rectangle 52"/>
          <p:cNvSpPr/>
          <p:nvPr/>
        </p:nvSpPr>
        <p:spPr bwMode="auto">
          <a:xfrm>
            <a:off x="5205413" y="5795963"/>
            <a:ext cx="2622550" cy="73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85349" name="Rectangle 104"/>
          <p:cNvSpPr>
            <a:spLocks noChangeArrowheads="1"/>
          </p:cNvSpPr>
          <p:nvPr/>
        </p:nvSpPr>
        <p:spPr bwMode="auto">
          <a:xfrm>
            <a:off x="5508625" y="6096000"/>
            <a:ext cx="2824163" cy="739775"/>
          </a:xfrm>
          <a:prstGeom prst="rect">
            <a:avLst/>
          </a:prstGeom>
          <a:solidFill>
            <a:schemeClr val="bg1"/>
          </a:solidFill>
          <a:ln w="9525">
            <a:noFill/>
            <a:miter lim="800000"/>
            <a:headEnd/>
            <a:tailEnd/>
          </a:ln>
        </p:spPr>
        <p:txBody>
          <a:bodyPr wrap="none" anchor="ctr"/>
          <a:lstStyle/>
          <a:p>
            <a:endParaRPr lang="en-US" sz="1600"/>
          </a:p>
        </p:txBody>
      </p:sp>
      <p:sp>
        <p:nvSpPr>
          <p:cNvPr id="185350" name="TextBox 49"/>
          <p:cNvSpPr txBox="1">
            <a:spLocks noChangeArrowheads="1"/>
          </p:cNvSpPr>
          <p:nvPr/>
        </p:nvSpPr>
        <p:spPr bwMode="auto">
          <a:xfrm>
            <a:off x="4227513" y="3386138"/>
            <a:ext cx="1087437" cy="1014412"/>
          </a:xfrm>
          <a:prstGeom prst="rect">
            <a:avLst/>
          </a:prstGeom>
          <a:noFill/>
          <a:ln w="9525">
            <a:noFill/>
            <a:miter lim="800000"/>
            <a:headEnd/>
            <a:tailEnd/>
          </a:ln>
        </p:spPr>
        <p:txBody>
          <a:bodyPr>
            <a:spAutoFit/>
          </a:bodyPr>
          <a:lstStyle/>
          <a:p>
            <a:r>
              <a:rPr lang="en-US" sz="2000">
                <a:solidFill>
                  <a:srgbClr val="0066CC"/>
                </a:solidFill>
                <a:latin typeface="Arial Narrow" pitchFamily="34" charset="0"/>
              </a:rPr>
              <a:t>Oxide-oxide bond</a:t>
            </a:r>
          </a:p>
        </p:txBody>
      </p:sp>
      <p:sp>
        <p:nvSpPr>
          <p:cNvPr id="185351" name="Rectangle 34"/>
          <p:cNvSpPr>
            <a:spLocks noChangeArrowheads="1"/>
          </p:cNvSpPr>
          <p:nvPr/>
        </p:nvSpPr>
        <p:spPr bwMode="auto">
          <a:xfrm>
            <a:off x="419100" y="481013"/>
            <a:ext cx="8305800" cy="584200"/>
          </a:xfrm>
          <a:prstGeom prst="rect">
            <a:avLst/>
          </a:prstGeom>
          <a:noFill/>
          <a:ln w="9525">
            <a:noFill/>
            <a:miter lim="800000"/>
            <a:headEnd/>
            <a:tailEnd/>
          </a:ln>
        </p:spPr>
        <p:txBody>
          <a:bodyPr>
            <a:spAutoFit/>
          </a:bodyPr>
          <a:lstStyle/>
          <a:p>
            <a:pPr eaLnBrk="0" hangingPunct="0"/>
            <a:r>
              <a:rPr lang="en-US" sz="3200" b="1">
                <a:solidFill>
                  <a:srgbClr val="0073AE"/>
                </a:solidFill>
                <a:latin typeface="Arial Narrow" pitchFamily="34" charset="0"/>
              </a:rPr>
              <a:t>A Gate-Last Process for Cleave and Layer Transfer</a:t>
            </a:r>
            <a:r>
              <a:rPr lang="en-US" sz="3200" b="1">
                <a:solidFill>
                  <a:schemeClr val="tx2"/>
                </a:solidFill>
                <a:latin typeface="Arial Narrow" pitchFamily="34" charset="0"/>
              </a:rPr>
              <a:t> </a:t>
            </a:r>
          </a:p>
        </p:txBody>
      </p:sp>
      <p:grpSp>
        <p:nvGrpSpPr>
          <p:cNvPr id="185352" name="Group 1"/>
          <p:cNvGrpSpPr>
            <a:grpSpLocks/>
          </p:cNvGrpSpPr>
          <p:nvPr/>
        </p:nvGrpSpPr>
        <p:grpSpPr bwMode="auto">
          <a:xfrm>
            <a:off x="533400" y="1909763"/>
            <a:ext cx="3694113" cy="4148137"/>
            <a:chOff x="541335" y="1765738"/>
            <a:chExt cx="3954465" cy="4400112"/>
          </a:xfrm>
        </p:grpSpPr>
        <p:sp>
          <p:nvSpPr>
            <p:cNvPr id="99" name="Rectangle 57"/>
            <p:cNvSpPr/>
            <p:nvPr/>
          </p:nvSpPr>
          <p:spPr bwMode="auto">
            <a:xfrm flipH="1">
              <a:off x="3415601" y="3683446"/>
              <a:ext cx="278729" cy="66405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57" name="Straight Arrow Connector 56"/>
            <p:cNvCxnSpPr/>
            <p:nvPr/>
          </p:nvCxnSpPr>
          <p:spPr>
            <a:xfrm>
              <a:off x="3703639" y="3527137"/>
              <a:ext cx="2466" cy="49212"/>
            </a:xfrm>
            <a:prstGeom prst="straightConnector1">
              <a:avLst/>
            </a:prstGeom>
            <a:ln w="12700">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556581" y="2871838"/>
              <a:ext cx="3720974" cy="633128"/>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566105" y="2868812"/>
              <a:ext cx="536108" cy="222249"/>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1612267" y="2868874"/>
              <a:ext cx="533045" cy="219456"/>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2680651" y="2871838"/>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3728403" y="2871838"/>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a:xfrm>
              <a:off x="1099503" y="2635846"/>
              <a:ext cx="533045" cy="219456"/>
            </a:xfrm>
            <a:prstGeom prst="rect">
              <a:avLst/>
            </a:prstGeom>
            <a:solidFill>
              <a:srgbClr val="00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1089979" y="2403871"/>
              <a:ext cx="533045" cy="21945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Trapezoid 84"/>
            <p:cNvSpPr/>
            <p:nvPr/>
          </p:nvSpPr>
          <p:spPr>
            <a:xfrm rot="10800000">
              <a:off x="2146332" y="2857029"/>
              <a:ext cx="533045" cy="637766"/>
            </a:xfrm>
            <a:prstGeom prst="trapezoid">
              <a:avLst>
                <a:gd name="adj" fmla="val 34057"/>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Rectangle 85"/>
            <p:cNvSpPr/>
            <p:nvPr/>
          </p:nvSpPr>
          <p:spPr>
            <a:xfrm>
              <a:off x="568347" y="2414113"/>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Rectangle 86"/>
            <p:cNvSpPr/>
            <p:nvPr/>
          </p:nvSpPr>
          <p:spPr>
            <a:xfrm>
              <a:off x="1612268" y="2418117"/>
              <a:ext cx="1584264"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Rectangle 87"/>
            <p:cNvSpPr/>
            <p:nvPr/>
          </p:nvSpPr>
          <p:spPr>
            <a:xfrm>
              <a:off x="3198051" y="2635846"/>
              <a:ext cx="533045" cy="219456"/>
            </a:xfrm>
            <a:prstGeom prst="rect">
              <a:avLst/>
            </a:prstGeom>
            <a:solidFill>
              <a:srgbClr val="00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Rectangle 88"/>
            <p:cNvSpPr/>
            <p:nvPr/>
          </p:nvSpPr>
          <p:spPr>
            <a:xfrm>
              <a:off x="3188527" y="2403871"/>
              <a:ext cx="533045" cy="219456"/>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Rectangle 89"/>
            <p:cNvSpPr/>
            <p:nvPr/>
          </p:nvSpPr>
          <p:spPr>
            <a:xfrm>
              <a:off x="3722646" y="2422756"/>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Rectangle 90"/>
            <p:cNvSpPr/>
            <p:nvPr/>
          </p:nvSpPr>
          <p:spPr>
            <a:xfrm rot="343932">
              <a:off x="577668" y="1805557"/>
              <a:ext cx="3720974" cy="429379"/>
            </a:xfrm>
            <a:prstGeom prst="rect">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37"/>
            <p:cNvSpPr>
              <a:spLocks noChangeArrowheads="1"/>
            </p:cNvSpPr>
            <p:nvPr/>
          </p:nvSpPr>
          <p:spPr bwMode="auto">
            <a:xfrm>
              <a:off x="559625" y="3506070"/>
              <a:ext cx="3722124" cy="140558"/>
            </a:xfrm>
            <a:prstGeom prst="rect">
              <a:avLst/>
            </a:prstGeom>
            <a:solidFill>
              <a:schemeClr val="accent1">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dirty="0"/>
            </a:p>
          </p:txBody>
        </p:sp>
        <p:sp>
          <p:nvSpPr>
            <p:cNvPr id="95" name="Rectangle 53"/>
            <p:cNvSpPr/>
            <p:nvPr/>
          </p:nvSpPr>
          <p:spPr bwMode="auto">
            <a:xfrm>
              <a:off x="566105" y="3869277"/>
              <a:ext cx="1317997" cy="17390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6" name="Rectangle 54"/>
            <p:cNvSpPr/>
            <p:nvPr/>
          </p:nvSpPr>
          <p:spPr bwMode="auto">
            <a:xfrm flipH="1">
              <a:off x="844329" y="3978361"/>
              <a:ext cx="139364" cy="35900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7" name="Rectangle 55"/>
            <p:cNvSpPr/>
            <p:nvPr/>
          </p:nvSpPr>
          <p:spPr bwMode="auto">
            <a:xfrm>
              <a:off x="2089149" y="3646628"/>
              <a:ext cx="2191446" cy="15047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98" name="Rectangle 56"/>
            <p:cNvSpPr/>
            <p:nvPr/>
          </p:nvSpPr>
          <p:spPr bwMode="auto">
            <a:xfrm>
              <a:off x="550101" y="3646627"/>
              <a:ext cx="675084" cy="15047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0" name="Rectangle 58"/>
            <p:cNvSpPr/>
            <p:nvPr/>
          </p:nvSpPr>
          <p:spPr bwMode="auto">
            <a:xfrm>
              <a:off x="1364680" y="3647389"/>
              <a:ext cx="463656" cy="15047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1" name="Rectangle 61"/>
            <p:cNvSpPr/>
            <p:nvPr/>
          </p:nvSpPr>
          <p:spPr bwMode="auto">
            <a:xfrm>
              <a:off x="2792568" y="3897853"/>
              <a:ext cx="239922" cy="44208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2" name="Rectangle 62"/>
            <p:cNvSpPr/>
            <p:nvPr/>
          </p:nvSpPr>
          <p:spPr bwMode="auto">
            <a:xfrm>
              <a:off x="2638585" y="3879640"/>
              <a:ext cx="731935" cy="15544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5" name="Rectangle 59"/>
            <p:cNvSpPr/>
            <p:nvPr/>
          </p:nvSpPr>
          <p:spPr bwMode="auto">
            <a:xfrm>
              <a:off x="2108232" y="3884573"/>
              <a:ext cx="415857" cy="15700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06" name="Rectangle 65"/>
            <p:cNvSpPr/>
            <p:nvPr/>
          </p:nvSpPr>
          <p:spPr bwMode="auto">
            <a:xfrm>
              <a:off x="3863724" y="3887733"/>
              <a:ext cx="370546" cy="15544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107" name="Straight Arrow Connector 106"/>
            <p:cNvCxnSpPr/>
            <p:nvPr/>
          </p:nvCxnSpPr>
          <p:spPr>
            <a:xfrm>
              <a:off x="3704399" y="5470160"/>
              <a:ext cx="2466" cy="49212"/>
            </a:xfrm>
            <a:prstGeom prst="straightConnector1">
              <a:avLst/>
            </a:prstGeom>
            <a:ln w="12700">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108" name="Rectangle 107"/>
            <p:cNvSpPr/>
            <p:nvPr/>
          </p:nvSpPr>
          <p:spPr>
            <a:xfrm>
              <a:off x="557341" y="4814860"/>
              <a:ext cx="3720974" cy="700907"/>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Rectangle 108"/>
            <p:cNvSpPr/>
            <p:nvPr/>
          </p:nvSpPr>
          <p:spPr>
            <a:xfrm>
              <a:off x="566865" y="4811835"/>
              <a:ext cx="536108" cy="222249"/>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Rectangle 109"/>
            <p:cNvSpPr/>
            <p:nvPr/>
          </p:nvSpPr>
          <p:spPr>
            <a:xfrm>
              <a:off x="1613027" y="4811897"/>
              <a:ext cx="533045" cy="219456"/>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Rectangle 110"/>
            <p:cNvSpPr/>
            <p:nvPr/>
          </p:nvSpPr>
          <p:spPr>
            <a:xfrm>
              <a:off x="2681411" y="4814861"/>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Rectangle 111"/>
            <p:cNvSpPr/>
            <p:nvPr/>
          </p:nvSpPr>
          <p:spPr>
            <a:xfrm>
              <a:off x="3729163" y="4814861"/>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Rectangle 113"/>
            <p:cNvSpPr/>
            <p:nvPr/>
          </p:nvSpPr>
          <p:spPr>
            <a:xfrm>
              <a:off x="1090739" y="4346893"/>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Trapezoid 114"/>
            <p:cNvSpPr/>
            <p:nvPr/>
          </p:nvSpPr>
          <p:spPr>
            <a:xfrm rot="10800000">
              <a:off x="2147092" y="4800052"/>
              <a:ext cx="533045" cy="637766"/>
            </a:xfrm>
            <a:prstGeom prst="trapezoid">
              <a:avLst>
                <a:gd name="adj" fmla="val 34057"/>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Rectangle 115"/>
            <p:cNvSpPr/>
            <p:nvPr/>
          </p:nvSpPr>
          <p:spPr>
            <a:xfrm>
              <a:off x="569107" y="4357136"/>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Rectangle 116"/>
            <p:cNvSpPr/>
            <p:nvPr/>
          </p:nvSpPr>
          <p:spPr>
            <a:xfrm>
              <a:off x="1613028" y="4361140"/>
              <a:ext cx="1584264"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Rectangle 118"/>
            <p:cNvSpPr/>
            <p:nvPr/>
          </p:nvSpPr>
          <p:spPr>
            <a:xfrm>
              <a:off x="3189287" y="4346893"/>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Rectangle 119"/>
            <p:cNvSpPr/>
            <p:nvPr/>
          </p:nvSpPr>
          <p:spPr>
            <a:xfrm>
              <a:off x="3723406" y="4365779"/>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Rectangle 37"/>
            <p:cNvSpPr>
              <a:spLocks noChangeArrowheads="1"/>
            </p:cNvSpPr>
            <p:nvPr/>
          </p:nvSpPr>
          <p:spPr bwMode="auto">
            <a:xfrm>
              <a:off x="541335" y="5515768"/>
              <a:ext cx="3757456" cy="140558"/>
            </a:xfrm>
            <a:prstGeom prst="rect">
              <a:avLst/>
            </a:prstGeom>
            <a:solidFill>
              <a:srgbClr val="FF99CC"/>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a:p>
          </p:txBody>
        </p:sp>
        <p:sp>
          <p:nvSpPr>
            <p:cNvPr id="123" name="Rectangle 122"/>
            <p:cNvSpPr/>
            <p:nvPr/>
          </p:nvSpPr>
          <p:spPr>
            <a:xfrm>
              <a:off x="559625" y="5662223"/>
              <a:ext cx="3744451" cy="503627"/>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Rectangle 117"/>
            <p:cNvSpPr/>
            <p:nvPr/>
          </p:nvSpPr>
          <p:spPr>
            <a:xfrm>
              <a:off x="3321876" y="4357136"/>
              <a:ext cx="266522" cy="309274"/>
            </a:xfrm>
            <a:prstGeom prst="rect">
              <a:avLst/>
            </a:prstGeom>
            <a:solidFill>
              <a:srgbClr val="99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Rectangle 123"/>
            <p:cNvSpPr/>
            <p:nvPr/>
          </p:nvSpPr>
          <p:spPr>
            <a:xfrm>
              <a:off x="1227510" y="4346893"/>
              <a:ext cx="266522" cy="309274"/>
            </a:xfrm>
            <a:prstGeom prst="rect">
              <a:avLst/>
            </a:prstGeom>
            <a:solidFill>
              <a:srgbClr val="99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TextBox 124"/>
            <p:cNvSpPr txBox="1"/>
            <p:nvPr/>
          </p:nvSpPr>
          <p:spPr>
            <a:xfrm>
              <a:off x="1755316" y="5662223"/>
              <a:ext cx="1689358" cy="4308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200" b="1" dirty="0">
                  <a:latin typeface="Arial Narrow" pitchFamily="34" charset="0"/>
                </a:rPr>
                <a:t>Foundation</a:t>
              </a:r>
            </a:p>
          </p:txBody>
        </p:sp>
        <p:sp>
          <p:nvSpPr>
            <p:cNvPr id="126" name="TextBox 125"/>
            <p:cNvSpPr txBox="1"/>
            <p:nvPr/>
          </p:nvSpPr>
          <p:spPr>
            <a:xfrm>
              <a:off x="1795562" y="1781626"/>
              <a:ext cx="1014777" cy="4308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200" b="1" dirty="0">
                  <a:latin typeface="Arial Narrow" pitchFamily="34" charset="0"/>
                </a:rPr>
                <a:t>Carrier</a:t>
              </a:r>
            </a:p>
          </p:txBody>
        </p:sp>
        <p:sp>
          <p:nvSpPr>
            <p:cNvPr id="127" name="TextBox 49"/>
            <p:cNvSpPr txBox="1">
              <a:spLocks noChangeArrowheads="1"/>
            </p:cNvSpPr>
            <p:nvPr/>
          </p:nvSpPr>
          <p:spPr bwMode="auto">
            <a:xfrm>
              <a:off x="956145" y="5019675"/>
              <a:ext cx="87596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NMOS</a:t>
              </a:r>
            </a:p>
          </p:txBody>
        </p:sp>
        <p:sp>
          <p:nvSpPr>
            <p:cNvPr id="128" name="TextBox 49"/>
            <p:cNvSpPr txBox="1">
              <a:spLocks noChangeArrowheads="1"/>
            </p:cNvSpPr>
            <p:nvPr/>
          </p:nvSpPr>
          <p:spPr bwMode="auto">
            <a:xfrm>
              <a:off x="3002703" y="5019675"/>
              <a:ext cx="88394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PMOS</a:t>
              </a:r>
            </a:p>
          </p:txBody>
        </p:sp>
        <p:cxnSp>
          <p:nvCxnSpPr>
            <p:cNvPr id="76" name="Straight Arrow Connector 75"/>
            <p:cNvCxnSpPr/>
            <p:nvPr/>
          </p:nvCxnSpPr>
          <p:spPr bwMode="auto">
            <a:xfrm flipV="1">
              <a:off x="1227510" y="1765738"/>
              <a:ext cx="287201" cy="1"/>
            </a:xfrm>
            <a:prstGeom prst="straightConnector1">
              <a:avLst/>
            </a:prstGeom>
            <a:ln>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4013175" y="3574280"/>
              <a:ext cx="482625" cy="555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3"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F4C3483F-294B-4460-B2A1-9CF8CE1DE64B}" type="slidenum">
              <a:rPr lang="en-US" sz="1000">
                <a:latin typeface="+mj-lt"/>
                <a:cs typeface="Arial" pitchFamily="34" charset="0"/>
              </a:rPr>
              <a:pPr algn="r">
                <a:spcBef>
                  <a:spcPct val="20000"/>
                </a:spcBef>
                <a:buFont typeface="Wingdings" pitchFamily="2" charset="2"/>
                <a:buNone/>
                <a:defRPr/>
              </a:pPr>
              <a:t>39</a:t>
            </a:fld>
            <a:endParaRPr lang="en-US" sz="1000">
              <a:latin typeface="+mj-lt"/>
              <a:cs typeface="Arial" pitchFamily="34" charset="0"/>
            </a:endParaRPr>
          </a:p>
        </p:txBody>
      </p:sp>
      <p:sp>
        <p:nvSpPr>
          <p:cNvPr id="4" name="TextBox 84"/>
          <p:cNvSpPr txBox="1">
            <a:spLocks noChangeArrowheads="1"/>
          </p:cNvSpPr>
          <p:nvPr/>
        </p:nvSpPr>
        <p:spPr bwMode="auto">
          <a:xfrm>
            <a:off x="542925" y="2786063"/>
            <a:ext cx="3438525" cy="2370137"/>
          </a:xfrm>
          <a:prstGeom prst="rect">
            <a:avLst/>
          </a:prstGeom>
          <a:noFill/>
          <a:ln w="9525">
            <a:noFill/>
            <a:miter lim="800000"/>
            <a:headEnd/>
            <a:tailEnd/>
          </a:ln>
        </p:spPr>
        <p:txBody>
          <a:bodyPr>
            <a:spAutoFit/>
          </a:bodyPr>
          <a:lstStyle/>
          <a:p>
            <a:pPr>
              <a:buClr>
                <a:srgbClr val="0070C0"/>
              </a:buClr>
              <a:defRPr/>
            </a:pPr>
            <a:r>
              <a:rPr lang="en-US" sz="2800" b="1" u="sng" dirty="0">
                <a:solidFill>
                  <a:srgbClr val="0066CC"/>
                </a:solidFill>
                <a:effectLst>
                  <a:outerShdw blurRad="38100" dist="38100" dir="2700000" algn="tl">
                    <a:srgbClr val="000000">
                      <a:alpha val="43137"/>
                    </a:srgbClr>
                  </a:outerShdw>
                </a:effectLst>
                <a:latin typeface="Arial Narrow" pitchFamily="34" charset="0"/>
              </a:rPr>
              <a:t>Step 6.</a:t>
            </a:r>
            <a:r>
              <a:rPr lang="en-US" sz="2800" u="sng" dirty="0">
                <a:solidFill>
                  <a:srgbClr val="0066CC"/>
                </a:solidFill>
                <a:latin typeface="Arial Narrow" pitchFamily="34" charset="0"/>
              </a:rPr>
              <a:t> </a:t>
            </a:r>
            <a:r>
              <a:rPr lang="en-US" sz="2000" b="1" dirty="0">
                <a:solidFill>
                  <a:srgbClr val="0066CC"/>
                </a:solidFill>
                <a:latin typeface="Arial Narrow" pitchFamily="34" charset="0"/>
              </a:rPr>
              <a:t>On transferred layer: </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Etch dummy gates</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Deposit gate dielectric and electrode </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CMP</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Etch tier-to-tier </a:t>
            </a:r>
            <a:r>
              <a:rPr lang="en-US" sz="2000" b="1" dirty="0" err="1">
                <a:solidFill>
                  <a:srgbClr val="0066CC"/>
                </a:solidFill>
                <a:latin typeface="Arial Narrow" pitchFamily="34" charset="0"/>
              </a:rPr>
              <a:t>vias</a:t>
            </a:r>
            <a:r>
              <a:rPr lang="en-US" sz="2000" b="1" dirty="0">
                <a:solidFill>
                  <a:srgbClr val="0066CC"/>
                </a:solidFill>
                <a:latin typeface="Arial Narrow" pitchFamily="34" charset="0"/>
              </a:rPr>
              <a:t> thru STI</a:t>
            </a:r>
          </a:p>
          <a:p>
            <a:pPr marL="285750" indent="-285750">
              <a:buClr>
                <a:srgbClr val="0070C0"/>
              </a:buClr>
              <a:buFont typeface="Wingdings" pitchFamily="2" charset="2"/>
              <a:buChar char="Ø"/>
              <a:defRPr/>
            </a:pPr>
            <a:r>
              <a:rPr lang="en-US" sz="2000" b="1" dirty="0">
                <a:solidFill>
                  <a:srgbClr val="0066CC"/>
                </a:solidFill>
                <a:latin typeface="Arial Narrow" pitchFamily="34" charset="0"/>
              </a:rPr>
              <a:t>Fabricate BEOL interconnect</a:t>
            </a:r>
          </a:p>
        </p:txBody>
      </p:sp>
      <p:sp>
        <p:nvSpPr>
          <p:cNvPr id="187396" name="TextBox 49"/>
          <p:cNvSpPr txBox="1">
            <a:spLocks noChangeArrowheads="1"/>
          </p:cNvSpPr>
          <p:nvPr/>
        </p:nvSpPr>
        <p:spPr bwMode="auto">
          <a:xfrm>
            <a:off x="4090988" y="1782763"/>
            <a:ext cx="4576762" cy="369887"/>
          </a:xfrm>
          <a:prstGeom prst="rect">
            <a:avLst/>
          </a:prstGeom>
          <a:noFill/>
          <a:ln w="9525">
            <a:noFill/>
            <a:miter lim="800000"/>
            <a:headEnd/>
            <a:tailEnd/>
          </a:ln>
        </p:spPr>
        <p:txBody>
          <a:bodyPr>
            <a:spAutoFit/>
          </a:bodyPr>
          <a:lstStyle/>
          <a:p>
            <a:r>
              <a:rPr lang="en-US" b="1">
                <a:solidFill>
                  <a:srgbClr val="0070C0"/>
                </a:solidFill>
                <a:latin typeface="Arial Narrow" pitchFamily="34" charset="0"/>
              </a:rPr>
              <a:t>Remove (etch) dummy gates, replace with HKMG</a:t>
            </a:r>
          </a:p>
        </p:txBody>
      </p:sp>
      <p:sp>
        <p:nvSpPr>
          <p:cNvPr id="187397" name="Rectangle 34"/>
          <p:cNvSpPr>
            <a:spLocks noChangeArrowheads="1"/>
          </p:cNvSpPr>
          <p:nvPr/>
        </p:nvSpPr>
        <p:spPr bwMode="auto">
          <a:xfrm>
            <a:off x="419100" y="481013"/>
            <a:ext cx="8305800" cy="584200"/>
          </a:xfrm>
          <a:prstGeom prst="rect">
            <a:avLst/>
          </a:prstGeom>
          <a:noFill/>
          <a:ln w="9525">
            <a:noFill/>
            <a:miter lim="800000"/>
            <a:headEnd/>
            <a:tailEnd/>
          </a:ln>
        </p:spPr>
        <p:txBody>
          <a:bodyPr>
            <a:spAutoFit/>
          </a:bodyPr>
          <a:lstStyle/>
          <a:p>
            <a:pPr eaLnBrk="0" hangingPunct="0"/>
            <a:r>
              <a:rPr lang="en-US" sz="3200" b="1">
                <a:solidFill>
                  <a:srgbClr val="0073AE"/>
                </a:solidFill>
                <a:latin typeface="Arial Narrow" pitchFamily="34" charset="0"/>
              </a:rPr>
              <a:t>A Gate-Last Process for Cleave and Layer Transfer</a:t>
            </a:r>
            <a:r>
              <a:rPr lang="en-US" sz="3200" b="1">
                <a:solidFill>
                  <a:schemeClr val="tx2"/>
                </a:solidFill>
                <a:latin typeface="Arial Narrow" pitchFamily="34" charset="0"/>
              </a:rPr>
              <a:t> </a:t>
            </a:r>
          </a:p>
        </p:txBody>
      </p:sp>
      <p:cxnSp>
        <p:nvCxnSpPr>
          <p:cNvPr id="27" name="Straight Arrow Connector 26"/>
          <p:cNvCxnSpPr/>
          <p:nvPr/>
        </p:nvCxnSpPr>
        <p:spPr>
          <a:xfrm flipH="1">
            <a:off x="5399088" y="2297113"/>
            <a:ext cx="419100" cy="2651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0" idx="0"/>
          </p:cNvCxnSpPr>
          <p:nvPr/>
        </p:nvCxnSpPr>
        <p:spPr>
          <a:xfrm>
            <a:off x="7023100" y="2297113"/>
            <a:ext cx="450850" cy="26987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57"/>
          <p:cNvSpPr/>
          <p:nvPr/>
        </p:nvSpPr>
        <p:spPr bwMode="auto">
          <a:xfrm flipH="1">
            <a:off x="7103995" y="3835554"/>
            <a:ext cx="235239" cy="46241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0" name="Rectangle 53"/>
          <p:cNvSpPr/>
          <p:nvPr/>
        </p:nvSpPr>
        <p:spPr bwMode="auto">
          <a:xfrm>
            <a:off x="4628545" y="4211015"/>
            <a:ext cx="1317997" cy="17390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1" name="Rectangle 54"/>
          <p:cNvSpPr/>
          <p:nvPr/>
        </p:nvSpPr>
        <p:spPr bwMode="auto">
          <a:xfrm flipH="1">
            <a:off x="4906769" y="4320099"/>
            <a:ext cx="139364" cy="35900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2" name="Rectangle 55"/>
          <p:cNvSpPr/>
          <p:nvPr/>
        </p:nvSpPr>
        <p:spPr bwMode="auto">
          <a:xfrm>
            <a:off x="6097334" y="3798426"/>
            <a:ext cx="2191446" cy="15047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3" name="Rectangle 56"/>
          <p:cNvSpPr/>
          <p:nvPr/>
        </p:nvSpPr>
        <p:spPr bwMode="auto">
          <a:xfrm>
            <a:off x="4612541" y="3788340"/>
            <a:ext cx="675084" cy="15047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4" name="Rectangle 58"/>
          <p:cNvSpPr/>
          <p:nvPr/>
        </p:nvSpPr>
        <p:spPr bwMode="auto">
          <a:xfrm>
            <a:off x="5427120" y="3789102"/>
            <a:ext cx="463656" cy="150477"/>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5" name="Rectangle 61"/>
          <p:cNvSpPr/>
          <p:nvPr/>
        </p:nvSpPr>
        <p:spPr bwMode="auto">
          <a:xfrm>
            <a:off x="6855008" y="4239591"/>
            <a:ext cx="239922" cy="44208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6" name="Rectangle 62"/>
          <p:cNvSpPr/>
          <p:nvPr/>
        </p:nvSpPr>
        <p:spPr bwMode="auto">
          <a:xfrm>
            <a:off x="6701025" y="4221378"/>
            <a:ext cx="731935" cy="15544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7" name="Rectangle 59"/>
          <p:cNvSpPr/>
          <p:nvPr/>
        </p:nvSpPr>
        <p:spPr bwMode="auto">
          <a:xfrm>
            <a:off x="6170672" y="4226311"/>
            <a:ext cx="415857" cy="157004"/>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8" name="Rectangle 65"/>
          <p:cNvSpPr/>
          <p:nvPr/>
        </p:nvSpPr>
        <p:spPr bwMode="auto">
          <a:xfrm>
            <a:off x="7926164" y="4229471"/>
            <a:ext cx="370546" cy="155448"/>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39" name="Straight Arrow Connector 38"/>
          <p:cNvCxnSpPr/>
          <p:nvPr/>
        </p:nvCxnSpPr>
        <p:spPr>
          <a:xfrm>
            <a:off x="7766839" y="5811898"/>
            <a:ext cx="2466" cy="49212"/>
          </a:xfrm>
          <a:prstGeom prst="straightConnector1">
            <a:avLst/>
          </a:prstGeom>
          <a:ln w="12700">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619781" y="5156598"/>
            <a:ext cx="3720974" cy="700907"/>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4629305" y="5153573"/>
            <a:ext cx="536108" cy="222249"/>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p:nvPr/>
        </p:nvSpPr>
        <p:spPr>
          <a:xfrm>
            <a:off x="5675467" y="5153635"/>
            <a:ext cx="533045" cy="219456"/>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Rectangle 42"/>
          <p:cNvSpPr/>
          <p:nvPr/>
        </p:nvSpPr>
        <p:spPr>
          <a:xfrm>
            <a:off x="6743851" y="5156599"/>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7791603" y="5156599"/>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5153179" y="4688631"/>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rapezoid 45"/>
          <p:cNvSpPr/>
          <p:nvPr/>
        </p:nvSpPr>
        <p:spPr>
          <a:xfrm rot="10800000">
            <a:off x="6209532" y="5141790"/>
            <a:ext cx="533045" cy="637766"/>
          </a:xfrm>
          <a:prstGeom prst="trapezoid">
            <a:avLst>
              <a:gd name="adj" fmla="val 34057"/>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ectangle 46"/>
          <p:cNvSpPr/>
          <p:nvPr/>
        </p:nvSpPr>
        <p:spPr>
          <a:xfrm>
            <a:off x="4631547" y="4698874"/>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5675468" y="4702878"/>
            <a:ext cx="1584264"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Rectangle 48"/>
          <p:cNvSpPr/>
          <p:nvPr/>
        </p:nvSpPr>
        <p:spPr>
          <a:xfrm>
            <a:off x="7251727" y="4688631"/>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7785846" y="4707517"/>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Rectangle 52"/>
          <p:cNvSpPr/>
          <p:nvPr/>
        </p:nvSpPr>
        <p:spPr>
          <a:xfrm>
            <a:off x="7384316" y="4698874"/>
            <a:ext cx="266522" cy="309274"/>
          </a:xfrm>
          <a:prstGeom prst="rect">
            <a:avLst/>
          </a:prstGeom>
          <a:solidFill>
            <a:srgbClr val="99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289950" y="4688631"/>
            <a:ext cx="266522" cy="309274"/>
          </a:xfrm>
          <a:prstGeom prst="rect">
            <a:avLst/>
          </a:prstGeom>
          <a:solidFill>
            <a:srgbClr val="99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TextBox 49"/>
          <p:cNvSpPr txBox="1">
            <a:spLocks noChangeArrowheads="1"/>
          </p:cNvSpPr>
          <p:nvPr/>
        </p:nvSpPr>
        <p:spPr bwMode="auto">
          <a:xfrm>
            <a:off x="5018585" y="5361413"/>
            <a:ext cx="87596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NMOS</a:t>
            </a:r>
          </a:p>
        </p:txBody>
      </p:sp>
      <p:sp>
        <p:nvSpPr>
          <p:cNvPr id="57" name="TextBox 49"/>
          <p:cNvSpPr txBox="1">
            <a:spLocks noChangeArrowheads="1"/>
          </p:cNvSpPr>
          <p:nvPr/>
        </p:nvSpPr>
        <p:spPr bwMode="auto">
          <a:xfrm>
            <a:off x="7065143" y="5361413"/>
            <a:ext cx="88394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PMOS</a:t>
            </a:r>
          </a:p>
        </p:txBody>
      </p:sp>
      <p:cxnSp>
        <p:nvCxnSpPr>
          <p:cNvPr id="69" name="Straight Arrow Connector 68"/>
          <p:cNvCxnSpPr/>
          <p:nvPr/>
        </p:nvCxnSpPr>
        <p:spPr>
          <a:xfrm>
            <a:off x="7721758" y="3690185"/>
            <a:ext cx="2466" cy="49212"/>
          </a:xfrm>
          <a:prstGeom prst="straightConnector1">
            <a:avLst/>
          </a:prstGeom>
          <a:ln w="12700">
            <a:noFill/>
            <a:tailEnd type="arrow"/>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4574700" y="3034885"/>
            <a:ext cx="3720974" cy="700907"/>
          </a:xfrm>
          <a:prstGeom prst="rect">
            <a:avLst/>
          </a:prstGeom>
          <a:solidFill>
            <a:schemeClr val="tx1">
              <a:lumMod val="50000"/>
              <a:lumOff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4584224" y="3031860"/>
            <a:ext cx="536108" cy="222249"/>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5630386" y="3031922"/>
            <a:ext cx="533045" cy="219456"/>
          </a:xfrm>
          <a:prstGeom prst="rect">
            <a:avLst/>
          </a:prstGeom>
          <a:solidFill>
            <a:schemeClr val="bg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Rectangle 72"/>
          <p:cNvSpPr/>
          <p:nvPr/>
        </p:nvSpPr>
        <p:spPr>
          <a:xfrm>
            <a:off x="6698770" y="3034886"/>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Rectangle 73"/>
          <p:cNvSpPr/>
          <p:nvPr/>
        </p:nvSpPr>
        <p:spPr>
          <a:xfrm>
            <a:off x="7746522" y="3034886"/>
            <a:ext cx="533045" cy="219456"/>
          </a:xfrm>
          <a:prstGeom prst="rect">
            <a:avLst/>
          </a:prstGeom>
          <a:solidFill>
            <a:schemeClr val="bg2">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Rectangle 74"/>
          <p:cNvSpPr/>
          <p:nvPr/>
        </p:nvSpPr>
        <p:spPr>
          <a:xfrm>
            <a:off x="5108098" y="2566918"/>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Trapezoid 75"/>
          <p:cNvSpPr/>
          <p:nvPr/>
        </p:nvSpPr>
        <p:spPr>
          <a:xfrm rot="10800000">
            <a:off x="6164451" y="3020077"/>
            <a:ext cx="533045" cy="637766"/>
          </a:xfrm>
          <a:prstGeom prst="trapezoid">
            <a:avLst>
              <a:gd name="adj" fmla="val 34057"/>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Rectangle 76"/>
          <p:cNvSpPr/>
          <p:nvPr/>
        </p:nvSpPr>
        <p:spPr>
          <a:xfrm>
            <a:off x="4586466" y="2577161"/>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Rectangle 77"/>
          <p:cNvSpPr/>
          <p:nvPr/>
        </p:nvSpPr>
        <p:spPr>
          <a:xfrm>
            <a:off x="5630387" y="2581165"/>
            <a:ext cx="1584264"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Rectangle 78"/>
          <p:cNvSpPr/>
          <p:nvPr/>
        </p:nvSpPr>
        <p:spPr>
          <a:xfrm>
            <a:off x="7206646" y="2566918"/>
            <a:ext cx="533045" cy="467967"/>
          </a:xfrm>
          <a:prstGeom prst="rect">
            <a:avLst/>
          </a:prstGeom>
          <a:solidFill>
            <a:srgbClr val="33CC3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Rectangle 79"/>
          <p:cNvSpPr/>
          <p:nvPr/>
        </p:nvSpPr>
        <p:spPr>
          <a:xfrm>
            <a:off x="7740765" y="2585804"/>
            <a:ext cx="533045" cy="438912"/>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37"/>
          <p:cNvSpPr>
            <a:spLocks noChangeArrowheads="1"/>
          </p:cNvSpPr>
          <p:nvPr/>
        </p:nvSpPr>
        <p:spPr bwMode="auto">
          <a:xfrm>
            <a:off x="4572000" y="3650068"/>
            <a:ext cx="3725099" cy="140558"/>
          </a:xfrm>
          <a:prstGeom prst="rect">
            <a:avLst/>
          </a:prstGeom>
          <a:solidFill>
            <a:schemeClr val="accent1">
              <a:lumMod val="75000"/>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a:p>
        </p:txBody>
      </p:sp>
      <p:sp>
        <p:nvSpPr>
          <p:cNvPr id="83" name="Rectangle 82"/>
          <p:cNvSpPr/>
          <p:nvPr/>
        </p:nvSpPr>
        <p:spPr>
          <a:xfrm>
            <a:off x="7339235" y="2577161"/>
            <a:ext cx="266522" cy="309274"/>
          </a:xfrm>
          <a:prstGeom prst="rect">
            <a:avLst/>
          </a:prstGeom>
          <a:solidFill>
            <a:srgbClr val="99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a:xfrm>
            <a:off x="5244869" y="2566918"/>
            <a:ext cx="266522" cy="309274"/>
          </a:xfrm>
          <a:prstGeom prst="rect">
            <a:avLst/>
          </a:prstGeom>
          <a:solidFill>
            <a:srgbClr val="99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TextBox 49"/>
          <p:cNvSpPr txBox="1">
            <a:spLocks noChangeArrowheads="1"/>
          </p:cNvSpPr>
          <p:nvPr/>
        </p:nvSpPr>
        <p:spPr bwMode="auto">
          <a:xfrm>
            <a:off x="4973504" y="3239700"/>
            <a:ext cx="87596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NMOS</a:t>
            </a:r>
          </a:p>
        </p:txBody>
      </p:sp>
      <p:sp>
        <p:nvSpPr>
          <p:cNvPr id="87" name="TextBox 49"/>
          <p:cNvSpPr txBox="1">
            <a:spLocks noChangeArrowheads="1"/>
          </p:cNvSpPr>
          <p:nvPr/>
        </p:nvSpPr>
        <p:spPr bwMode="auto">
          <a:xfrm>
            <a:off x="7020062" y="3239700"/>
            <a:ext cx="883942" cy="40011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defRPr/>
            </a:pPr>
            <a:r>
              <a:rPr lang="en-US" sz="2000" b="1" dirty="0">
                <a:latin typeface="Arial Narrow" pitchFamily="34" charset="0"/>
              </a:rPr>
              <a:t>PMOS</a:t>
            </a:r>
          </a:p>
        </p:txBody>
      </p:sp>
      <p:cxnSp>
        <p:nvCxnSpPr>
          <p:cNvPr id="88" name="Straight Arrow Connector 87"/>
          <p:cNvCxnSpPr/>
          <p:nvPr/>
        </p:nvCxnSpPr>
        <p:spPr>
          <a:xfrm flipH="1" flipV="1">
            <a:off x="8307388" y="955675"/>
            <a:ext cx="482600" cy="555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sz="3200" smtClean="0"/>
              <a:t>Cisco sees $19 Trillion opportunity in IoT </a:t>
            </a:r>
          </a:p>
        </p:txBody>
      </p:sp>
      <p:sp>
        <p:nvSpPr>
          <p:cNvPr id="23554" name="Rectangle 3"/>
          <p:cNvSpPr>
            <a:spLocks noGrp="1" noChangeArrowheads="1"/>
          </p:cNvSpPr>
          <p:nvPr>
            <p:ph type="body" idx="4294967295"/>
          </p:nvPr>
        </p:nvSpPr>
        <p:spPr>
          <a:xfrm>
            <a:off x="312738" y="1708150"/>
            <a:ext cx="8831262" cy="4895850"/>
          </a:xfrm>
        </p:spPr>
        <p:txBody>
          <a:bodyPr/>
          <a:lstStyle/>
          <a:p>
            <a:pPr>
              <a:lnSpc>
                <a:spcPct val="90000"/>
              </a:lnSpc>
              <a:buFont typeface="Wingdings" pitchFamily="2" charset="2"/>
              <a:buNone/>
            </a:pPr>
            <a:r>
              <a:rPr lang="en-US" sz="2000" smtClean="0"/>
              <a:t>“CES LIVE: Cisco's Chambers Says Internet of Everything, $19 Trillion Opportunity, Is Next Big Thing” </a:t>
            </a:r>
            <a:r>
              <a:rPr lang="en-US" sz="1200" smtClean="0"/>
              <a:t>1/7/14</a:t>
            </a:r>
            <a:endParaRPr lang="en-US" sz="1200" b="1" smtClean="0"/>
          </a:p>
          <a:p>
            <a:pPr>
              <a:lnSpc>
                <a:spcPct val="90000"/>
              </a:lnSpc>
              <a:buFont typeface="Wingdings" pitchFamily="2" charset="2"/>
              <a:buNone/>
            </a:pPr>
            <a:r>
              <a:rPr lang="en-US" sz="1000" smtClean="0"/>
              <a:t>	&lt;</a:t>
            </a:r>
            <a:r>
              <a:rPr lang="en-US" sz="1000" smtClean="0">
                <a:hlinkClick r:id="rId3"/>
              </a:rPr>
              <a:t>ttp://www.forbes.com/sites/connieguglielmo/2014/01/07/ces-live-cisco-ceo-chambers-to-deliver-keynote/</a:t>
            </a:r>
            <a:r>
              <a:rPr lang="en-US" sz="1000" smtClean="0"/>
              <a:t>&gt;</a:t>
            </a:r>
          </a:p>
          <a:p>
            <a:pPr>
              <a:lnSpc>
                <a:spcPct val="90000"/>
              </a:lnSpc>
              <a:buFont typeface="Wingdings" pitchFamily="2" charset="2"/>
              <a:buNone/>
            </a:pPr>
            <a:endParaRPr lang="en-US" sz="1000" smtClean="0"/>
          </a:p>
          <a:p>
            <a:pPr>
              <a:lnSpc>
                <a:spcPct val="90000"/>
              </a:lnSpc>
              <a:buFont typeface="Wingdings" pitchFamily="2" charset="2"/>
              <a:buNone/>
            </a:pPr>
            <a:r>
              <a:rPr lang="en-US" sz="2000" smtClean="0"/>
              <a:t>$19 trillion: that’s the opportunity he says for the Internet of Everything in the private and public sector combined. Breakout is $14.4 trillion in private sector and $4.6 trillion in public sector of new revenue generation or new savings. That’s a conservative number he says for public sector.</a:t>
            </a:r>
          </a:p>
          <a:p>
            <a:pPr>
              <a:lnSpc>
                <a:spcPct val="90000"/>
              </a:lnSpc>
              <a:buFont typeface="Wingdings" pitchFamily="2" charset="2"/>
              <a:buNone/>
            </a:pPr>
            <a:r>
              <a:rPr lang="en-US" sz="2000" smtClean="0"/>
              <a:t>“This will be bigger than anything done in high tech in a decade.”</a:t>
            </a:r>
          </a:p>
          <a:p>
            <a:pPr>
              <a:lnSpc>
                <a:spcPct val="90000"/>
              </a:lnSpc>
              <a:buFont typeface="Wingdings" pitchFamily="2" charset="2"/>
              <a:buNone/>
            </a:pPr>
            <a:endParaRPr lang="en-US" sz="2000" smtClean="0"/>
          </a:p>
          <a:p>
            <a:pPr>
              <a:lnSpc>
                <a:spcPct val="90000"/>
              </a:lnSpc>
              <a:buFont typeface="Wingdings" pitchFamily="2" charset="2"/>
              <a:buNone/>
            </a:pPr>
            <a:r>
              <a:rPr lang="en-US" sz="2000" smtClean="0"/>
              <a:t>“As many as 50 billion devices will be connected to the Internet by 2020, creating a $14.4 trillion business opportunity” said Rob Lloyd, president of sales and development at Cisco, </a:t>
            </a:r>
            <a:r>
              <a:rPr lang="en-US" sz="1000" smtClean="0"/>
              <a:t>&lt;</a:t>
            </a:r>
            <a:r>
              <a:rPr lang="en-US" sz="1000" smtClean="0">
                <a:hlinkClick r:id="rId4"/>
              </a:rPr>
              <a:t>http://www.eetimes.com/electronics-news/4409928/Cisco-sees--14-trillion-opportunity-in-Internet-of-Things</a:t>
            </a:r>
            <a:r>
              <a:rPr lang="en-US" sz="1000" smtClean="0"/>
              <a:t>&gt;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2"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B7A54F7A-4727-4ABF-A2F4-014713560F80}" type="slidenum">
              <a:rPr lang="en-US" sz="1000">
                <a:latin typeface="+mj-lt"/>
                <a:cs typeface="Arial" pitchFamily="34" charset="0"/>
              </a:rPr>
              <a:pPr algn="r">
                <a:spcBef>
                  <a:spcPct val="20000"/>
                </a:spcBef>
                <a:buFont typeface="Wingdings" pitchFamily="2" charset="2"/>
                <a:buNone/>
                <a:defRPr/>
              </a:pPr>
              <a:t>40</a:t>
            </a:fld>
            <a:endParaRPr lang="en-US" sz="1000">
              <a:latin typeface="+mj-lt"/>
              <a:cs typeface="Arial" pitchFamily="34" charset="0"/>
            </a:endParaRPr>
          </a:p>
        </p:txBody>
      </p:sp>
      <p:sp>
        <p:nvSpPr>
          <p:cNvPr id="189443" name="Title 1"/>
          <p:cNvSpPr>
            <a:spLocks noGrp="1"/>
          </p:cNvSpPr>
          <p:nvPr>
            <p:ph type="title" idx="4294967295"/>
          </p:nvPr>
        </p:nvSpPr>
        <p:spPr>
          <a:xfrm>
            <a:off x="180975" y="536575"/>
            <a:ext cx="8572500" cy="771525"/>
          </a:xfrm>
        </p:spPr>
        <p:txBody>
          <a:bodyPr/>
          <a:lstStyle/>
          <a:p>
            <a:pPr eaLnBrk="1" hangingPunct="1"/>
            <a:r>
              <a:rPr lang="en-US" sz="3200" b="1" smtClean="0">
                <a:latin typeface="Arial Narrow" pitchFamily="34" charset="0"/>
              </a:rPr>
              <a:t>Novel Alignment Scheme using Repeating Layouts</a:t>
            </a:r>
            <a:endParaRPr lang="en-US" sz="3200" b="1" i="1" smtClean="0">
              <a:solidFill>
                <a:srgbClr val="FF0000"/>
              </a:solidFill>
              <a:latin typeface="Arial Narrow" pitchFamily="34" charset="0"/>
            </a:endParaRPr>
          </a:p>
        </p:txBody>
      </p:sp>
      <p:sp>
        <p:nvSpPr>
          <p:cNvPr id="38916" name="Content Placeholder 2"/>
          <p:cNvSpPr>
            <a:spLocks noGrp="1"/>
          </p:cNvSpPr>
          <p:nvPr>
            <p:ph idx="4294967295"/>
          </p:nvPr>
        </p:nvSpPr>
        <p:spPr>
          <a:xfrm>
            <a:off x="123825" y="4851400"/>
            <a:ext cx="9020175" cy="1397000"/>
          </a:xfrm>
        </p:spPr>
        <p:txBody>
          <a:bodyPr/>
          <a:lstStyle/>
          <a:p>
            <a:pPr algn="ctr" eaLnBrk="1" hangingPunct="1">
              <a:lnSpc>
                <a:spcPct val="150000"/>
              </a:lnSpc>
              <a:spcBef>
                <a:spcPct val="0"/>
              </a:spcBef>
              <a:buClr>
                <a:srgbClr val="0070C0"/>
              </a:buClr>
              <a:defRPr/>
            </a:pPr>
            <a:r>
              <a:rPr lang="en-US" sz="2000" b="1" dirty="0" smtClean="0">
                <a:latin typeface="Arial Narrow" pitchFamily="34" charset="0"/>
              </a:rPr>
              <a:t>Even if misalignment occurs during bonding </a:t>
            </a:r>
            <a:r>
              <a:rPr lang="en-US" sz="2000" b="1" dirty="0" smtClean="0">
                <a:latin typeface="Arial Narrow" pitchFamily="34" charset="0"/>
                <a:sym typeface="Wingdings" pitchFamily="2" charset="2"/>
              </a:rPr>
              <a:t></a:t>
            </a:r>
          </a:p>
          <a:p>
            <a:pPr marL="0" indent="0" algn="ctr" eaLnBrk="1" hangingPunct="1">
              <a:lnSpc>
                <a:spcPct val="150000"/>
              </a:lnSpc>
              <a:spcBef>
                <a:spcPct val="0"/>
              </a:spcBef>
              <a:buClr>
                <a:srgbClr val="0070C0"/>
              </a:buClr>
              <a:buFont typeface="Wingdings" pitchFamily="2" charset="2"/>
              <a:buNone/>
              <a:defRPr/>
            </a:pPr>
            <a:r>
              <a:rPr lang="en-US" sz="2000" b="1" dirty="0" smtClean="0">
                <a:latin typeface="Arial Narrow" pitchFamily="34" charset="0"/>
                <a:sym typeface="Wingdings" pitchFamily="2" charset="2"/>
              </a:rPr>
              <a:t> repeating layouts allow correct connections</a:t>
            </a:r>
          </a:p>
          <a:p>
            <a:pPr algn="ctr" eaLnBrk="1" hangingPunct="1">
              <a:lnSpc>
                <a:spcPct val="150000"/>
              </a:lnSpc>
              <a:spcBef>
                <a:spcPct val="0"/>
              </a:spcBef>
              <a:buClr>
                <a:srgbClr val="0070C0"/>
              </a:buClr>
              <a:defRPr/>
            </a:pPr>
            <a:r>
              <a:rPr lang="en-US" sz="2000" b="1" dirty="0" smtClean="0">
                <a:latin typeface="Arial Narrow" pitchFamily="34" charset="0"/>
                <a:sym typeface="Wingdings" pitchFamily="2" charset="2"/>
              </a:rPr>
              <a:t>Above representation simplistic (high area penalty)</a:t>
            </a:r>
          </a:p>
        </p:txBody>
      </p:sp>
      <p:grpSp>
        <p:nvGrpSpPr>
          <p:cNvPr id="38918" name="Group 151"/>
          <p:cNvGrpSpPr>
            <a:grpSpLocks/>
          </p:cNvGrpSpPr>
          <p:nvPr/>
        </p:nvGrpSpPr>
        <p:grpSpPr bwMode="auto">
          <a:xfrm>
            <a:off x="1219200" y="1866900"/>
            <a:ext cx="2514600" cy="2819400"/>
            <a:chOff x="76200" y="1219200"/>
            <a:chExt cx="3657600" cy="4572000"/>
          </a:xfrm>
          <a:effectLst>
            <a:outerShdw blurRad="76200" dir="18900000" sy="23000" kx="-1200000" algn="bl" rotWithShape="0">
              <a:prstClr val="black">
                <a:alpha val="20000"/>
              </a:prstClr>
            </a:outerShdw>
          </a:effectLst>
        </p:grpSpPr>
        <p:cxnSp>
          <p:nvCxnSpPr>
            <p:cNvPr id="36" name="Straight Connector 35"/>
            <p:cNvCxnSpPr/>
            <p:nvPr/>
          </p:nvCxnSpPr>
          <p:spPr>
            <a:xfrm>
              <a:off x="76200" y="1371086"/>
              <a:ext cx="304800" cy="2574"/>
            </a:xfrm>
            <a:prstGeom prst="line">
              <a:avLst/>
            </a:prstGeom>
            <a:ln w="57150">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7869" y="1369931"/>
              <a:ext cx="303770" cy="2310"/>
            </a:xfrm>
            <a:prstGeom prst="line">
              <a:avLst/>
            </a:prstGeom>
            <a:ln w="57150">
              <a:solidFill>
                <a:schemeClr val="tx1"/>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38" name="Rectangle 37"/>
            <p:cNvSpPr>
              <a:spLocks noChangeArrowheads="1"/>
            </p:cNvSpPr>
            <p:nvPr/>
          </p:nvSpPr>
          <p:spPr bwMode="auto">
            <a:xfrm>
              <a:off x="381000" y="1522970"/>
              <a:ext cx="1066800" cy="1372116"/>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39" name="Rectangle 38"/>
            <p:cNvSpPr>
              <a:spLocks noChangeArrowheads="1"/>
            </p:cNvSpPr>
            <p:nvPr/>
          </p:nvSpPr>
          <p:spPr bwMode="auto">
            <a:xfrm>
              <a:off x="1524001" y="1522970"/>
              <a:ext cx="1066800" cy="1372116"/>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0" name="Rectangle 39"/>
            <p:cNvSpPr>
              <a:spLocks noChangeArrowheads="1"/>
            </p:cNvSpPr>
            <p:nvPr/>
          </p:nvSpPr>
          <p:spPr bwMode="auto">
            <a:xfrm>
              <a:off x="2667000" y="1522970"/>
              <a:ext cx="1066800" cy="1372116"/>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1" name="Rectangle 40"/>
            <p:cNvSpPr>
              <a:spLocks noChangeArrowheads="1"/>
            </p:cNvSpPr>
            <p:nvPr/>
          </p:nvSpPr>
          <p:spPr bwMode="auto">
            <a:xfrm>
              <a:off x="381000" y="297231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2" name="Rectangle 41"/>
            <p:cNvSpPr>
              <a:spLocks noChangeArrowheads="1"/>
            </p:cNvSpPr>
            <p:nvPr/>
          </p:nvSpPr>
          <p:spPr bwMode="auto">
            <a:xfrm>
              <a:off x="1524001" y="297231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3" name="Rectangle 42"/>
            <p:cNvSpPr>
              <a:spLocks noChangeArrowheads="1"/>
            </p:cNvSpPr>
            <p:nvPr/>
          </p:nvSpPr>
          <p:spPr bwMode="auto">
            <a:xfrm>
              <a:off x="2667000" y="297231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4" name="Rectangle 43"/>
            <p:cNvSpPr>
              <a:spLocks noChangeArrowheads="1"/>
            </p:cNvSpPr>
            <p:nvPr/>
          </p:nvSpPr>
          <p:spPr bwMode="auto">
            <a:xfrm>
              <a:off x="381000" y="441908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5" name="Rectangle 44"/>
            <p:cNvSpPr>
              <a:spLocks noChangeArrowheads="1"/>
            </p:cNvSpPr>
            <p:nvPr/>
          </p:nvSpPr>
          <p:spPr bwMode="auto">
            <a:xfrm>
              <a:off x="1524001" y="441908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sp>
          <p:nvSpPr>
            <p:cNvPr id="46" name="Rectangle 45"/>
            <p:cNvSpPr>
              <a:spLocks noChangeArrowheads="1"/>
            </p:cNvSpPr>
            <p:nvPr/>
          </p:nvSpPr>
          <p:spPr bwMode="auto">
            <a:xfrm>
              <a:off x="2667000" y="4419086"/>
              <a:ext cx="1066800" cy="1372114"/>
            </a:xfrm>
            <a:prstGeom prst="rect">
              <a:avLst/>
            </a:prstGeom>
            <a:solidFill>
              <a:srgbClr val="993300"/>
            </a:solidFill>
            <a:ln w="25400" algn="ctr">
              <a:solidFill>
                <a:schemeClr val="tx1"/>
              </a:solidFill>
              <a:miter lim="800000"/>
              <a:headEnd/>
              <a:tailEnd/>
            </a:ln>
            <a:scene3d>
              <a:camera prst="orthographicFront"/>
              <a:lightRig rig="threePt" dir="t"/>
            </a:scene3d>
            <a:sp3d>
              <a:bevelT w="165100" prst="coolSlant"/>
            </a:sp3d>
          </p:spPr>
          <p:txBody>
            <a:bodyPr anchor="ctr"/>
            <a:lstStyle/>
            <a:p>
              <a:pPr algn="ctr">
                <a:defRPr/>
              </a:pPr>
              <a:endParaRPr lang="en-US" sz="1600">
                <a:solidFill>
                  <a:schemeClr val="lt1"/>
                </a:solidFill>
                <a:latin typeface="+mn-lt"/>
                <a:cs typeface="+mn-cs"/>
              </a:endParaRPr>
            </a:p>
          </p:txBody>
        </p:sp>
      </p:grpSp>
      <p:sp>
        <p:nvSpPr>
          <p:cNvPr id="189446" name="TextBox 153"/>
          <p:cNvSpPr txBox="1">
            <a:spLocks noChangeArrowheads="1"/>
          </p:cNvSpPr>
          <p:nvPr/>
        </p:nvSpPr>
        <p:spPr bwMode="auto">
          <a:xfrm>
            <a:off x="409575" y="2849563"/>
            <a:ext cx="1143000" cy="1014412"/>
          </a:xfrm>
          <a:prstGeom prst="rect">
            <a:avLst/>
          </a:prstGeom>
          <a:noFill/>
          <a:ln w="9525">
            <a:noFill/>
            <a:miter lim="800000"/>
            <a:headEnd/>
            <a:tailEnd/>
          </a:ln>
        </p:spPr>
        <p:txBody>
          <a:bodyPr>
            <a:spAutoFit/>
          </a:bodyPr>
          <a:lstStyle/>
          <a:p>
            <a:r>
              <a:rPr lang="en-US" b="1">
                <a:solidFill>
                  <a:srgbClr val="0066CC"/>
                </a:solidFill>
                <a:latin typeface="Arial Narrow" pitchFamily="34" charset="0"/>
              </a:rPr>
              <a:t>Bottom</a:t>
            </a:r>
            <a:r>
              <a:rPr lang="en-US" sz="2000" b="1">
                <a:solidFill>
                  <a:srgbClr val="0066CC"/>
                </a:solidFill>
                <a:latin typeface="Arial Narrow" pitchFamily="34" charset="0"/>
              </a:rPr>
              <a:t> layer</a:t>
            </a:r>
          </a:p>
          <a:p>
            <a:r>
              <a:rPr lang="en-US" sz="2000" b="1">
                <a:solidFill>
                  <a:srgbClr val="0066CC"/>
                </a:solidFill>
                <a:latin typeface="Arial Narrow" pitchFamily="34" charset="0"/>
              </a:rPr>
              <a:t>layout</a:t>
            </a:r>
          </a:p>
        </p:txBody>
      </p:sp>
      <p:sp>
        <p:nvSpPr>
          <p:cNvPr id="189447" name="TextBox 154"/>
          <p:cNvSpPr txBox="1">
            <a:spLocks noChangeArrowheads="1"/>
          </p:cNvSpPr>
          <p:nvPr/>
        </p:nvSpPr>
        <p:spPr bwMode="auto">
          <a:xfrm>
            <a:off x="4106863" y="2932113"/>
            <a:ext cx="914400" cy="922337"/>
          </a:xfrm>
          <a:prstGeom prst="rect">
            <a:avLst/>
          </a:prstGeom>
          <a:noFill/>
          <a:ln w="9525">
            <a:noFill/>
            <a:miter lim="800000"/>
            <a:headEnd/>
            <a:tailEnd/>
          </a:ln>
        </p:spPr>
        <p:txBody>
          <a:bodyPr>
            <a:spAutoFit/>
          </a:bodyPr>
          <a:lstStyle/>
          <a:p>
            <a:r>
              <a:rPr lang="en-US" b="1">
                <a:solidFill>
                  <a:srgbClr val="0066CC"/>
                </a:solidFill>
                <a:latin typeface="Arial Narrow" pitchFamily="34" charset="0"/>
              </a:rPr>
              <a:t>Top layer</a:t>
            </a:r>
          </a:p>
          <a:p>
            <a:r>
              <a:rPr lang="en-US" b="1">
                <a:solidFill>
                  <a:srgbClr val="0066CC"/>
                </a:solidFill>
                <a:latin typeface="Arial Narrow" pitchFamily="34" charset="0"/>
              </a:rPr>
              <a:t>layout</a:t>
            </a:r>
            <a:endParaRPr lang="en-US" sz="1400" b="1">
              <a:solidFill>
                <a:srgbClr val="0066CC"/>
              </a:solidFill>
              <a:latin typeface="Arial Narrow" pitchFamily="34" charset="0"/>
            </a:endParaRPr>
          </a:p>
        </p:txBody>
      </p:sp>
      <p:sp>
        <p:nvSpPr>
          <p:cNvPr id="189448" name="TextBox 155"/>
          <p:cNvSpPr txBox="1">
            <a:spLocks noChangeArrowheads="1"/>
          </p:cNvSpPr>
          <p:nvPr/>
        </p:nvSpPr>
        <p:spPr bwMode="auto">
          <a:xfrm>
            <a:off x="1371600" y="2266950"/>
            <a:ext cx="914400" cy="517525"/>
          </a:xfrm>
          <a:prstGeom prst="rect">
            <a:avLst/>
          </a:prstGeom>
          <a:noFill/>
          <a:ln w="9525">
            <a:noFill/>
            <a:miter lim="800000"/>
            <a:headEnd/>
            <a:tailEnd/>
          </a:ln>
        </p:spPr>
        <p:txBody>
          <a:bodyPr>
            <a:spAutoFit/>
          </a:bodyPr>
          <a:lstStyle/>
          <a:p>
            <a:pPr algn="ctr"/>
            <a:r>
              <a:rPr lang="en-US" sz="1400" b="1">
                <a:solidFill>
                  <a:schemeClr val="bg1"/>
                </a:solidFill>
                <a:latin typeface="Arial Narrow" pitchFamily="34" charset="0"/>
              </a:rPr>
              <a:t>Landing pad</a:t>
            </a:r>
          </a:p>
        </p:txBody>
      </p:sp>
      <p:sp>
        <p:nvSpPr>
          <p:cNvPr id="189449" name="TextBox 158"/>
          <p:cNvSpPr txBox="1">
            <a:spLocks noChangeArrowheads="1"/>
          </p:cNvSpPr>
          <p:nvPr/>
        </p:nvSpPr>
        <p:spPr bwMode="auto">
          <a:xfrm>
            <a:off x="7658100" y="2671763"/>
            <a:ext cx="1352550" cy="923925"/>
          </a:xfrm>
          <a:prstGeom prst="rect">
            <a:avLst/>
          </a:prstGeom>
          <a:noFill/>
          <a:ln w="9525">
            <a:noFill/>
            <a:miter lim="800000"/>
            <a:headEnd/>
            <a:tailEnd/>
          </a:ln>
        </p:spPr>
        <p:txBody>
          <a:bodyPr>
            <a:spAutoFit/>
          </a:bodyPr>
          <a:lstStyle/>
          <a:p>
            <a:r>
              <a:rPr lang="en-US" b="1">
                <a:solidFill>
                  <a:srgbClr val="0066CC"/>
                </a:solidFill>
                <a:latin typeface="Arial Narrow" pitchFamily="34" charset="0"/>
              </a:rPr>
              <a:t>Through-layer connection</a:t>
            </a:r>
            <a:endParaRPr lang="en-US" sz="1400" b="1">
              <a:solidFill>
                <a:srgbClr val="0066CC"/>
              </a:solidFill>
              <a:latin typeface="Arial Narrow" pitchFamily="34" charset="0"/>
            </a:endParaRPr>
          </a:p>
        </p:txBody>
      </p:sp>
      <p:grpSp>
        <p:nvGrpSpPr>
          <p:cNvPr id="54" name="Group 152"/>
          <p:cNvGrpSpPr>
            <a:grpSpLocks/>
          </p:cNvGrpSpPr>
          <p:nvPr/>
        </p:nvGrpSpPr>
        <p:grpSpPr bwMode="auto">
          <a:xfrm>
            <a:off x="4282051" y="2029618"/>
            <a:ext cx="3078483" cy="2682875"/>
            <a:chOff x="4495800" y="1143000"/>
            <a:chExt cx="4114800" cy="4648200"/>
          </a:xfrm>
          <a:effectLst>
            <a:outerShdw blurRad="76200" dir="18900000" sy="23000" kx="-1200000" algn="bl" rotWithShape="0">
              <a:prstClr val="black">
                <a:alpha val="20000"/>
              </a:prstClr>
            </a:outerShdw>
          </a:effectLst>
          <a:scene3d>
            <a:camera prst="obliqueTopLeft"/>
            <a:lightRig rig="harsh" dir="t">
              <a:rot lat="0" lon="0" rev="3000000"/>
            </a:lightRig>
          </a:scene3d>
        </p:grpSpPr>
        <p:sp>
          <p:nvSpPr>
            <p:cNvPr id="55" name="Rectangle 54"/>
            <p:cNvSpPr/>
            <p:nvPr/>
          </p:nvSpPr>
          <p:spPr>
            <a:xfrm>
              <a:off x="4495800" y="1371285"/>
              <a:ext cx="304185" cy="4342903"/>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56" name="Picture 4"/>
            <p:cNvPicPr>
              <a:picLocks noChangeAspect="1" noChangeArrowheads="1"/>
            </p:cNvPicPr>
            <p:nvPr/>
          </p:nvPicPr>
          <p:blipFill>
            <a:blip r:embed="rId3" cstate="print"/>
            <a:srcRect/>
            <a:stretch>
              <a:fillRect/>
            </a:stretch>
          </p:blipFill>
          <p:spPr bwMode="auto">
            <a:xfrm>
              <a:off x="4800600" y="14478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57" name="Rectangle 56"/>
            <p:cNvSpPr/>
            <p:nvPr/>
          </p:nvSpPr>
          <p:spPr>
            <a:xfrm>
              <a:off x="5789971" y="1448297"/>
              <a:ext cx="306952" cy="4265892"/>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58" name="Picture 4"/>
            <p:cNvPicPr>
              <a:picLocks noChangeAspect="1" noChangeArrowheads="1"/>
            </p:cNvPicPr>
            <p:nvPr/>
          </p:nvPicPr>
          <p:blipFill>
            <a:blip r:embed="rId3" cstate="print"/>
            <a:srcRect/>
            <a:stretch>
              <a:fillRect/>
            </a:stretch>
          </p:blipFill>
          <p:spPr bwMode="auto">
            <a:xfrm>
              <a:off x="6096000" y="14478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59" name="Rectangle 58"/>
            <p:cNvSpPr/>
            <p:nvPr/>
          </p:nvSpPr>
          <p:spPr>
            <a:xfrm>
              <a:off x="7086908" y="1448297"/>
              <a:ext cx="304185" cy="4265892"/>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60" name="Picture 4"/>
            <p:cNvPicPr>
              <a:picLocks noChangeAspect="1" noChangeArrowheads="1"/>
            </p:cNvPicPr>
            <p:nvPr/>
          </p:nvPicPr>
          <p:blipFill>
            <a:blip r:embed="rId3" cstate="print"/>
            <a:srcRect/>
            <a:stretch>
              <a:fillRect/>
            </a:stretch>
          </p:blipFill>
          <p:spPr bwMode="auto">
            <a:xfrm>
              <a:off x="7391400" y="14478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61" name="Rectangle 60"/>
            <p:cNvSpPr/>
            <p:nvPr/>
          </p:nvSpPr>
          <p:spPr>
            <a:xfrm>
              <a:off x="8306415" y="1448297"/>
              <a:ext cx="304185" cy="4265892"/>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2" name="Rectangle 61"/>
            <p:cNvSpPr/>
            <p:nvPr/>
          </p:nvSpPr>
          <p:spPr>
            <a:xfrm>
              <a:off x="4573229" y="2589718"/>
              <a:ext cx="3959942" cy="305297"/>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63" name="Rectangle 62"/>
            <p:cNvSpPr/>
            <p:nvPr/>
          </p:nvSpPr>
          <p:spPr>
            <a:xfrm>
              <a:off x="4495800" y="1143000"/>
              <a:ext cx="4114800" cy="305297"/>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64" name="Picture 4"/>
            <p:cNvPicPr>
              <a:picLocks noChangeAspect="1" noChangeArrowheads="1"/>
            </p:cNvPicPr>
            <p:nvPr/>
          </p:nvPicPr>
          <p:blipFill>
            <a:blip r:embed="rId3" cstate="print"/>
            <a:srcRect/>
            <a:stretch>
              <a:fillRect/>
            </a:stretch>
          </p:blipFill>
          <p:spPr bwMode="auto">
            <a:xfrm>
              <a:off x="4800600" y="28956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65" name="Picture 4"/>
            <p:cNvPicPr>
              <a:picLocks noChangeAspect="1" noChangeArrowheads="1"/>
            </p:cNvPicPr>
            <p:nvPr/>
          </p:nvPicPr>
          <p:blipFill>
            <a:blip r:embed="rId3" cstate="print"/>
            <a:srcRect/>
            <a:stretch>
              <a:fillRect/>
            </a:stretch>
          </p:blipFill>
          <p:spPr bwMode="auto">
            <a:xfrm>
              <a:off x="6096000" y="28956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66" name="Picture 4"/>
            <p:cNvPicPr>
              <a:picLocks noChangeAspect="1" noChangeArrowheads="1"/>
            </p:cNvPicPr>
            <p:nvPr/>
          </p:nvPicPr>
          <p:blipFill>
            <a:blip r:embed="rId3" cstate="print"/>
            <a:srcRect/>
            <a:stretch>
              <a:fillRect/>
            </a:stretch>
          </p:blipFill>
          <p:spPr bwMode="auto">
            <a:xfrm>
              <a:off x="7391400" y="28956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67" name="Rectangle 66"/>
            <p:cNvSpPr/>
            <p:nvPr/>
          </p:nvSpPr>
          <p:spPr>
            <a:xfrm>
              <a:off x="4573229" y="4039187"/>
              <a:ext cx="3959942" cy="305295"/>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68" name="Picture 4"/>
            <p:cNvPicPr>
              <a:picLocks noChangeAspect="1" noChangeArrowheads="1"/>
            </p:cNvPicPr>
            <p:nvPr/>
          </p:nvPicPr>
          <p:blipFill>
            <a:blip r:embed="rId3" cstate="print"/>
            <a:srcRect/>
            <a:stretch>
              <a:fillRect/>
            </a:stretch>
          </p:blipFill>
          <p:spPr bwMode="auto">
            <a:xfrm>
              <a:off x="4724400" y="43434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69" name="Picture 4"/>
            <p:cNvPicPr>
              <a:picLocks noChangeAspect="1" noChangeArrowheads="1"/>
            </p:cNvPicPr>
            <p:nvPr/>
          </p:nvPicPr>
          <p:blipFill>
            <a:blip r:embed="rId3" cstate="print"/>
            <a:srcRect/>
            <a:stretch>
              <a:fillRect/>
            </a:stretch>
          </p:blipFill>
          <p:spPr bwMode="auto">
            <a:xfrm>
              <a:off x="6019800" y="43434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70" name="Picture 4"/>
            <p:cNvPicPr>
              <a:picLocks noChangeAspect="1" noChangeArrowheads="1"/>
            </p:cNvPicPr>
            <p:nvPr/>
          </p:nvPicPr>
          <p:blipFill>
            <a:blip r:embed="rId3" cstate="print"/>
            <a:srcRect/>
            <a:stretch>
              <a:fillRect/>
            </a:stretch>
          </p:blipFill>
          <p:spPr bwMode="auto">
            <a:xfrm>
              <a:off x="7315200" y="4343400"/>
              <a:ext cx="914400" cy="12192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71" name="Rectangle 70"/>
            <p:cNvSpPr/>
            <p:nvPr/>
          </p:nvSpPr>
          <p:spPr>
            <a:xfrm>
              <a:off x="4495800" y="5485905"/>
              <a:ext cx="4114800" cy="305295"/>
            </a:xfrm>
            <a:prstGeom prst="rect">
              <a:avLst/>
            </a:prstGeom>
            <a:solidFill>
              <a:schemeClr val="bg2">
                <a:lumMod val="60000"/>
                <a:lumOff val="40000"/>
              </a:schemeClr>
            </a:solid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81" name="Straight Connector 80"/>
            <p:cNvCxnSpPr/>
            <p:nvPr/>
          </p:nvCxnSpPr>
          <p:spPr>
            <a:xfrm>
              <a:off x="4495800" y="1371285"/>
              <a:ext cx="304185" cy="2750"/>
            </a:xfrm>
            <a:prstGeom prst="line">
              <a:avLst/>
            </a:prstGeom>
            <a:ln w="57150">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4496627" y="1371278"/>
              <a:ext cx="305297" cy="2764"/>
            </a:xfrm>
            <a:prstGeom prst="line">
              <a:avLst/>
            </a:prstGeom>
            <a:ln w="57150">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6553200" y="2666729"/>
              <a:ext cx="229523"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2" name="Oval 71"/>
            <p:cNvSpPr/>
            <p:nvPr/>
          </p:nvSpPr>
          <p:spPr>
            <a:xfrm>
              <a:off x="5181600" y="2666729"/>
              <a:ext cx="229523"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4" name="Oval 73"/>
            <p:cNvSpPr/>
            <p:nvPr/>
          </p:nvSpPr>
          <p:spPr>
            <a:xfrm>
              <a:off x="7772708" y="2666729"/>
              <a:ext cx="229521"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5" name="Oval 74"/>
            <p:cNvSpPr/>
            <p:nvPr/>
          </p:nvSpPr>
          <p:spPr>
            <a:xfrm>
              <a:off x="5181600" y="4113447"/>
              <a:ext cx="229523"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6" name="Oval 75"/>
            <p:cNvSpPr/>
            <p:nvPr/>
          </p:nvSpPr>
          <p:spPr>
            <a:xfrm>
              <a:off x="6553200" y="4113447"/>
              <a:ext cx="229523"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7" name="Oval 76"/>
            <p:cNvSpPr/>
            <p:nvPr/>
          </p:nvSpPr>
          <p:spPr>
            <a:xfrm>
              <a:off x="7772708" y="4113447"/>
              <a:ext cx="229521" cy="154023"/>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8" name="Oval 77"/>
            <p:cNvSpPr/>
            <p:nvPr/>
          </p:nvSpPr>
          <p:spPr>
            <a:xfrm>
              <a:off x="5181600" y="5562916"/>
              <a:ext cx="229523" cy="151272"/>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79" name="Oval 78"/>
            <p:cNvSpPr/>
            <p:nvPr/>
          </p:nvSpPr>
          <p:spPr>
            <a:xfrm>
              <a:off x="6553200" y="5562916"/>
              <a:ext cx="229523" cy="151272"/>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sp>
          <p:nvSpPr>
            <p:cNvPr id="80" name="Oval 79"/>
            <p:cNvSpPr/>
            <p:nvPr/>
          </p:nvSpPr>
          <p:spPr>
            <a:xfrm>
              <a:off x="7772708" y="5562916"/>
              <a:ext cx="229521" cy="151272"/>
            </a:xfrm>
            <a:prstGeom prst="ellipse">
              <a:avLst/>
            </a:prstGeom>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600"/>
            </a:p>
          </p:txBody>
        </p:sp>
      </p:grpSp>
      <p:sp>
        <p:nvSpPr>
          <p:cNvPr id="189451" name="TextBox 50"/>
          <p:cNvSpPr txBox="1">
            <a:spLocks noChangeArrowheads="1"/>
          </p:cNvSpPr>
          <p:nvPr/>
        </p:nvSpPr>
        <p:spPr bwMode="auto">
          <a:xfrm>
            <a:off x="5649913" y="1901825"/>
            <a:ext cx="914400" cy="304800"/>
          </a:xfrm>
          <a:prstGeom prst="rect">
            <a:avLst/>
          </a:prstGeom>
          <a:noFill/>
          <a:ln w="9525">
            <a:noFill/>
            <a:miter lim="800000"/>
            <a:headEnd/>
            <a:tailEnd/>
          </a:ln>
        </p:spPr>
        <p:txBody>
          <a:bodyPr>
            <a:spAutoFit/>
          </a:bodyPr>
          <a:lstStyle/>
          <a:p>
            <a:r>
              <a:rPr lang="en-US" sz="1400" b="1">
                <a:latin typeface="Arial Narrow" pitchFamily="34" charset="0"/>
              </a:rPr>
              <a:t>Oxide</a:t>
            </a:r>
          </a:p>
        </p:txBody>
      </p:sp>
      <p:cxnSp>
        <p:nvCxnSpPr>
          <p:cNvPr id="50" name="Straight Connector 49"/>
          <p:cNvCxnSpPr/>
          <p:nvPr/>
        </p:nvCxnSpPr>
        <p:spPr>
          <a:xfrm flipV="1">
            <a:off x="6905625" y="2932113"/>
            <a:ext cx="9112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oter Placeholder 1"/>
          <p:cNvSpPr txBox="1">
            <a:spLocks noGrp="1"/>
          </p:cNvSpPr>
          <p:nvPr/>
        </p:nvSpPr>
        <p:spPr bwMode="auto">
          <a:xfrm>
            <a:off x="3048000" y="6435725"/>
            <a:ext cx="2895600" cy="238125"/>
          </a:xfrm>
          <a:prstGeom prst="rect">
            <a:avLst/>
          </a:prstGeom>
          <a:noFill/>
          <a:extLst/>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5" name="Slide Number Placeholder 2"/>
          <p:cNvSpPr txBox="1">
            <a:spLocks noGrp="1"/>
          </p:cNvSpPr>
          <p:nvPr/>
        </p:nvSpPr>
        <p:spPr bwMode="auto">
          <a:xfrm>
            <a:off x="7667625" y="6426200"/>
            <a:ext cx="1019175" cy="304800"/>
          </a:xfrm>
          <a:prstGeom prst="rect">
            <a:avLst/>
          </a:prstGeom>
          <a:noFill/>
          <a:extLst/>
        </p:spPr>
        <p:txBody>
          <a:bodyPr/>
          <a:lstStyle/>
          <a:p>
            <a:pPr algn="r">
              <a:spcBef>
                <a:spcPct val="20000"/>
              </a:spcBef>
              <a:buFont typeface="Wingdings" pitchFamily="2" charset="2"/>
              <a:buNone/>
              <a:defRPr/>
            </a:pPr>
            <a:fld id="{750E76A5-66CC-425C-B74A-D7E9E652DF93}" type="slidenum">
              <a:rPr lang="en-US" sz="1000">
                <a:latin typeface="+mj-lt"/>
                <a:cs typeface="Arial" pitchFamily="34" charset="0"/>
              </a:rPr>
              <a:pPr algn="r">
                <a:spcBef>
                  <a:spcPct val="20000"/>
                </a:spcBef>
                <a:buFont typeface="Wingdings" pitchFamily="2" charset="2"/>
                <a:buNone/>
                <a:defRPr/>
              </a:pPr>
              <a:t>41</a:t>
            </a:fld>
            <a:endParaRPr lang="en-US" sz="1000">
              <a:latin typeface="+mj-lt"/>
              <a:cs typeface="Arial" pitchFamily="34" charset="0"/>
            </a:endParaRPr>
          </a:p>
        </p:txBody>
      </p:sp>
      <p:sp>
        <p:nvSpPr>
          <p:cNvPr id="191491" name="Title 1"/>
          <p:cNvSpPr>
            <a:spLocks noGrp="1"/>
          </p:cNvSpPr>
          <p:nvPr>
            <p:ph type="title" idx="4294967295"/>
          </p:nvPr>
        </p:nvSpPr>
        <p:spPr>
          <a:xfrm>
            <a:off x="417513" y="533400"/>
            <a:ext cx="8229600" cy="1143000"/>
          </a:xfrm>
        </p:spPr>
        <p:txBody>
          <a:bodyPr/>
          <a:lstStyle/>
          <a:p>
            <a:pPr eaLnBrk="1" hangingPunct="1"/>
            <a:r>
              <a:rPr lang="en-US" sz="3600" b="1" smtClean="0">
                <a:latin typeface="Arial Narrow" pitchFamily="34" charset="0"/>
              </a:rPr>
              <a:t>A More Sophisticated Alignment Scheme</a:t>
            </a:r>
            <a:r>
              <a:rPr lang="en-US" sz="2000" smtClean="0"/>
              <a:t> </a:t>
            </a:r>
          </a:p>
        </p:txBody>
      </p:sp>
      <p:grpSp>
        <p:nvGrpSpPr>
          <p:cNvPr id="191492" name="Group 152"/>
          <p:cNvGrpSpPr>
            <a:grpSpLocks/>
          </p:cNvGrpSpPr>
          <p:nvPr/>
        </p:nvGrpSpPr>
        <p:grpSpPr bwMode="auto">
          <a:xfrm>
            <a:off x="5181600" y="2201863"/>
            <a:ext cx="2362200" cy="2682875"/>
            <a:chOff x="4495800" y="1143000"/>
            <a:chExt cx="4114800" cy="4648200"/>
          </a:xfrm>
        </p:grpSpPr>
        <p:sp>
          <p:nvSpPr>
            <p:cNvPr id="5" name="Rectangle 4"/>
            <p:cNvSpPr/>
            <p:nvPr/>
          </p:nvSpPr>
          <p:spPr>
            <a:xfrm>
              <a:off x="4495800" y="1371284"/>
              <a:ext cx="304185" cy="434290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91516" name="Picture 4"/>
            <p:cNvPicPr>
              <a:picLocks noChangeAspect="1" noChangeArrowheads="1"/>
            </p:cNvPicPr>
            <p:nvPr/>
          </p:nvPicPr>
          <p:blipFill>
            <a:blip r:embed="rId3"/>
            <a:srcRect/>
            <a:stretch>
              <a:fillRect/>
            </a:stretch>
          </p:blipFill>
          <p:spPr bwMode="auto">
            <a:xfrm>
              <a:off x="4800600" y="1447800"/>
              <a:ext cx="914400" cy="1219200"/>
            </a:xfrm>
            <a:prstGeom prst="rect">
              <a:avLst/>
            </a:prstGeom>
            <a:noFill/>
            <a:ln w="9525">
              <a:noFill/>
              <a:miter lim="800000"/>
              <a:headEnd/>
              <a:tailEnd/>
            </a:ln>
          </p:spPr>
        </p:pic>
        <p:sp>
          <p:nvSpPr>
            <p:cNvPr id="7" name="Rectangle 6"/>
            <p:cNvSpPr/>
            <p:nvPr/>
          </p:nvSpPr>
          <p:spPr>
            <a:xfrm>
              <a:off x="5789971" y="1448295"/>
              <a:ext cx="306952" cy="42658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91518" name="Picture 4"/>
            <p:cNvPicPr>
              <a:picLocks noChangeAspect="1" noChangeArrowheads="1"/>
            </p:cNvPicPr>
            <p:nvPr/>
          </p:nvPicPr>
          <p:blipFill>
            <a:blip r:embed="rId3"/>
            <a:srcRect/>
            <a:stretch>
              <a:fillRect/>
            </a:stretch>
          </p:blipFill>
          <p:spPr bwMode="auto">
            <a:xfrm>
              <a:off x="6096000" y="1447800"/>
              <a:ext cx="914400" cy="1219200"/>
            </a:xfrm>
            <a:prstGeom prst="rect">
              <a:avLst/>
            </a:prstGeom>
            <a:noFill/>
            <a:ln w="9525">
              <a:noFill/>
              <a:miter lim="800000"/>
              <a:headEnd/>
              <a:tailEnd/>
            </a:ln>
          </p:spPr>
        </p:pic>
        <p:sp>
          <p:nvSpPr>
            <p:cNvPr id="9" name="Rectangle 8"/>
            <p:cNvSpPr/>
            <p:nvPr/>
          </p:nvSpPr>
          <p:spPr>
            <a:xfrm>
              <a:off x="7086908" y="1448295"/>
              <a:ext cx="304185" cy="42658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91520" name="Picture 4"/>
            <p:cNvPicPr>
              <a:picLocks noChangeAspect="1" noChangeArrowheads="1"/>
            </p:cNvPicPr>
            <p:nvPr/>
          </p:nvPicPr>
          <p:blipFill>
            <a:blip r:embed="rId3"/>
            <a:srcRect/>
            <a:stretch>
              <a:fillRect/>
            </a:stretch>
          </p:blipFill>
          <p:spPr bwMode="auto">
            <a:xfrm>
              <a:off x="7391400" y="1447800"/>
              <a:ext cx="914400" cy="1219200"/>
            </a:xfrm>
            <a:prstGeom prst="rect">
              <a:avLst/>
            </a:prstGeom>
            <a:noFill/>
            <a:ln w="9525">
              <a:noFill/>
              <a:miter lim="800000"/>
              <a:headEnd/>
              <a:tailEnd/>
            </a:ln>
          </p:spPr>
        </p:pic>
        <p:sp>
          <p:nvSpPr>
            <p:cNvPr id="11" name="Rectangle 10"/>
            <p:cNvSpPr/>
            <p:nvPr/>
          </p:nvSpPr>
          <p:spPr>
            <a:xfrm>
              <a:off x="8306415" y="1448295"/>
              <a:ext cx="304185" cy="426589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2" name="Rectangle 11"/>
            <p:cNvSpPr/>
            <p:nvPr/>
          </p:nvSpPr>
          <p:spPr>
            <a:xfrm>
              <a:off x="4573229" y="2589718"/>
              <a:ext cx="3959942" cy="3052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13" name="Rectangle 12"/>
            <p:cNvSpPr/>
            <p:nvPr/>
          </p:nvSpPr>
          <p:spPr>
            <a:xfrm>
              <a:off x="4495800" y="1143000"/>
              <a:ext cx="4114800" cy="305295"/>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91524" name="Picture 4"/>
            <p:cNvPicPr>
              <a:picLocks noChangeAspect="1" noChangeArrowheads="1"/>
            </p:cNvPicPr>
            <p:nvPr/>
          </p:nvPicPr>
          <p:blipFill>
            <a:blip r:embed="rId3"/>
            <a:srcRect/>
            <a:stretch>
              <a:fillRect/>
            </a:stretch>
          </p:blipFill>
          <p:spPr bwMode="auto">
            <a:xfrm>
              <a:off x="4800600" y="2895600"/>
              <a:ext cx="914400" cy="1219200"/>
            </a:xfrm>
            <a:prstGeom prst="rect">
              <a:avLst/>
            </a:prstGeom>
            <a:noFill/>
            <a:ln w="9525">
              <a:noFill/>
              <a:miter lim="800000"/>
              <a:headEnd/>
              <a:tailEnd/>
            </a:ln>
          </p:spPr>
        </p:pic>
        <p:pic>
          <p:nvPicPr>
            <p:cNvPr id="191525" name="Picture 4"/>
            <p:cNvPicPr>
              <a:picLocks noChangeAspect="1" noChangeArrowheads="1"/>
            </p:cNvPicPr>
            <p:nvPr/>
          </p:nvPicPr>
          <p:blipFill>
            <a:blip r:embed="rId3"/>
            <a:srcRect/>
            <a:stretch>
              <a:fillRect/>
            </a:stretch>
          </p:blipFill>
          <p:spPr bwMode="auto">
            <a:xfrm>
              <a:off x="6096000" y="2895600"/>
              <a:ext cx="914400" cy="1219200"/>
            </a:xfrm>
            <a:prstGeom prst="rect">
              <a:avLst/>
            </a:prstGeom>
            <a:noFill/>
            <a:ln w="9525">
              <a:noFill/>
              <a:miter lim="800000"/>
              <a:headEnd/>
              <a:tailEnd/>
            </a:ln>
          </p:spPr>
        </p:pic>
        <p:pic>
          <p:nvPicPr>
            <p:cNvPr id="191526" name="Picture 4"/>
            <p:cNvPicPr>
              <a:picLocks noChangeAspect="1" noChangeArrowheads="1"/>
            </p:cNvPicPr>
            <p:nvPr/>
          </p:nvPicPr>
          <p:blipFill>
            <a:blip r:embed="rId3"/>
            <a:srcRect/>
            <a:stretch>
              <a:fillRect/>
            </a:stretch>
          </p:blipFill>
          <p:spPr bwMode="auto">
            <a:xfrm>
              <a:off x="7391400" y="2895600"/>
              <a:ext cx="914400" cy="1219200"/>
            </a:xfrm>
            <a:prstGeom prst="rect">
              <a:avLst/>
            </a:prstGeom>
            <a:noFill/>
            <a:ln w="9525">
              <a:noFill/>
              <a:miter lim="800000"/>
              <a:headEnd/>
              <a:tailEnd/>
            </a:ln>
          </p:spPr>
        </p:pic>
        <p:sp>
          <p:nvSpPr>
            <p:cNvPr id="17" name="Rectangle 16"/>
            <p:cNvSpPr/>
            <p:nvPr/>
          </p:nvSpPr>
          <p:spPr>
            <a:xfrm>
              <a:off x="4573229" y="4039185"/>
              <a:ext cx="3959942" cy="3052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pic>
          <p:nvPicPr>
            <p:cNvPr id="191528" name="Picture 4"/>
            <p:cNvPicPr>
              <a:picLocks noChangeAspect="1" noChangeArrowheads="1"/>
            </p:cNvPicPr>
            <p:nvPr/>
          </p:nvPicPr>
          <p:blipFill>
            <a:blip r:embed="rId3"/>
            <a:srcRect/>
            <a:stretch>
              <a:fillRect/>
            </a:stretch>
          </p:blipFill>
          <p:spPr bwMode="auto">
            <a:xfrm>
              <a:off x="4724400" y="4343400"/>
              <a:ext cx="914400" cy="1219200"/>
            </a:xfrm>
            <a:prstGeom prst="rect">
              <a:avLst/>
            </a:prstGeom>
            <a:noFill/>
            <a:ln w="9525">
              <a:noFill/>
              <a:miter lim="800000"/>
              <a:headEnd/>
              <a:tailEnd/>
            </a:ln>
          </p:spPr>
        </p:pic>
        <p:pic>
          <p:nvPicPr>
            <p:cNvPr id="191529" name="Picture 4"/>
            <p:cNvPicPr>
              <a:picLocks noChangeAspect="1" noChangeArrowheads="1"/>
            </p:cNvPicPr>
            <p:nvPr/>
          </p:nvPicPr>
          <p:blipFill>
            <a:blip r:embed="rId3"/>
            <a:srcRect/>
            <a:stretch>
              <a:fillRect/>
            </a:stretch>
          </p:blipFill>
          <p:spPr bwMode="auto">
            <a:xfrm>
              <a:off x="6019800" y="4343400"/>
              <a:ext cx="914400" cy="1219200"/>
            </a:xfrm>
            <a:prstGeom prst="rect">
              <a:avLst/>
            </a:prstGeom>
            <a:noFill/>
            <a:ln w="9525">
              <a:noFill/>
              <a:miter lim="800000"/>
              <a:headEnd/>
              <a:tailEnd/>
            </a:ln>
          </p:spPr>
        </p:pic>
        <p:pic>
          <p:nvPicPr>
            <p:cNvPr id="191530" name="Picture 4"/>
            <p:cNvPicPr>
              <a:picLocks noChangeAspect="1" noChangeArrowheads="1"/>
            </p:cNvPicPr>
            <p:nvPr/>
          </p:nvPicPr>
          <p:blipFill>
            <a:blip r:embed="rId3"/>
            <a:srcRect/>
            <a:stretch>
              <a:fillRect/>
            </a:stretch>
          </p:blipFill>
          <p:spPr bwMode="auto">
            <a:xfrm>
              <a:off x="7315200" y="4343400"/>
              <a:ext cx="914400" cy="1219200"/>
            </a:xfrm>
            <a:prstGeom prst="rect">
              <a:avLst/>
            </a:prstGeom>
            <a:noFill/>
            <a:ln w="9525">
              <a:noFill/>
              <a:miter lim="800000"/>
              <a:headEnd/>
              <a:tailEnd/>
            </a:ln>
          </p:spPr>
        </p:pic>
        <p:sp>
          <p:nvSpPr>
            <p:cNvPr id="21" name="Rectangle 20"/>
            <p:cNvSpPr/>
            <p:nvPr/>
          </p:nvSpPr>
          <p:spPr>
            <a:xfrm>
              <a:off x="4495800" y="5485903"/>
              <a:ext cx="4114800" cy="3052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2" name="Oval 21"/>
            <p:cNvSpPr/>
            <p:nvPr/>
          </p:nvSpPr>
          <p:spPr>
            <a:xfrm>
              <a:off x="5181600" y="2666729"/>
              <a:ext cx="229523"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3" name="Oval 22"/>
            <p:cNvSpPr/>
            <p:nvPr/>
          </p:nvSpPr>
          <p:spPr>
            <a:xfrm>
              <a:off x="6553200" y="2666729"/>
              <a:ext cx="229523"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4" name="Oval 23"/>
            <p:cNvSpPr/>
            <p:nvPr/>
          </p:nvSpPr>
          <p:spPr>
            <a:xfrm>
              <a:off x="7772708" y="2666729"/>
              <a:ext cx="229521"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5" name="Oval 24"/>
            <p:cNvSpPr/>
            <p:nvPr/>
          </p:nvSpPr>
          <p:spPr>
            <a:xfrm>
              <a:off x="5181600" y="4113447"/>
              <a:ext cx="229523"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6" name="Oval 25"/>
            <p:cNvSpPr/>
            <p:nvPr/>
          </p:nvSpPr>
          <p:spPr>
            <a:xfrm>
              <a:off x="6553200" y="4113447"/>
              <a:ext cx="229523"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7" name="Oval 26"/>
            <p:cNvSpPr/>
            <p:nvPr/>
          </p:nvSpPr>
          <p:spPr>
            <a:xfrm>
              <a:off x="7772708" y="4113447"/>
              <a:ext cx="229521" cy="154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8" name="Oval 27"/>
            <p:cNvSpPr/>
            <p:nvPr/>
          </p:nvSpPr>
          <p:spPr>
            <a:xfrm>
              <a:off x="5181600" y="5562915"/>
              <a:ext cx="229523" cy="151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29" name="Oval 28"/>
            <p:cNvSpPr/>
            <p:nvPr/>
          </p:nvSpPr>
          <p:spPr>
            <a:xfrm>
              <a:off x="6553200" y="5562915"/>
              <a:ext cx="229523" cy="151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sp>
          <p:nvSpPr>
            <p:cNvPr id="30" name="Oval 29"/>
            <p:cNvSpPr/>
            <p:nvPr/>
          </p:nvSpPr>
          <p:spPr>
            <a:xfrm>
              <a:off x="7772708" y="5562915"/>
              <a:ext cx="229521" cy="1512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p>
          </p:txBody>
        </p:sp>
        <p:cxnSp>
          <p:nvCxnSpPr>
            <p:cNvPr id="31" name="Straight Connector 30"/>
            <p:cNvCxnSpPr/>
            <p:nvPr/>
          </p:nvCxnSpPr>
          <p:spPr>
            <a:xfrm>
              <a:off x="4495800" y="1371284"/>
              <a:ext cx="304185" cy="27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496629" y="1371276"/>
              <a:ext cx="305295" cy="276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493" name="Group 151"/>
          <p:cNvGrpSpPr>
            <a:grpSpLocks/>
          </p:cNvGrpSpPr>
          <p:nvPr/>
        </p:nvGrpSpPr>
        <p:grpSpPr bwMode="auto">
          <a:xfrm>
            <a:off x="1219200" y="2057400"/>
            <a:ext cx="2514600" cy="2819400"/>
            <a:chOff x="76200" y="1219200"/>
            <a:chExt cx="3657600" cy="4572000"/>
          </a:xfrm>
        </p:grpSpPr>
        <p:cxnSp>
          <p:nvCxnSpPr>
            <p:cNvPr id="191504" name="Straight Connector 139"/>
            <p:cNvCxnSpPr>
              <a:cxnSpLocks noChangeShapeType="1"/>
            </p:cNvCxnSpPr>
            <p:nvPr/>
          </p:nvCxnSpPr>
          <p:spPr bwMode="auto">
            <a:xfrm>
              <a:off x="76200" y="1371086"/>
              <a:ext cx="304800" cy="2574"/>
            </a:xfrm>
            <a:prstGeom prst="line">
              <a:avLst/>
            </a:prstGeom>
            <a:noFill/>
            <a:ln w="57150" algn="ctr">
              <a:solidFill>
                <a:schemeClr val="tx1"/>
              </a:solidFill>
              <a:round/>
              <a:headEnd/>
              <a:tailEnd/>
            </a:ln>
          </p:spPr>
        </p:cxnSp>
        <p:cxnSp>
          <p:nvCxnSpPr>
            <p:cNvPr id="191505" name="Straight Connector 140"/>
            <p:cNvCxnSpPr>
              <a:cxnSpLocks noChangeShapeType="1"/>
            </p:cNvCxnSpPr>
            <p:nvPr/>
          </p:nvCxnSpPr>
          <p:spPr bwMode="auto">
            <a:xfrm rot="5400000">
              <a:off x="77869" y="1369931"/>
              <a:ext cx="303770" cy="2310"/>
            </a:xfrm>
            <a:prstGeom prst="line">
              <a:avLst/>
            </a:prstGeom>
            <a:noFill/>
            <a:ln w="57150" algn="ctr">
              <a:solidFill>
                <a:schemeClr val="tx1"/>
              </a:solidFill>
              <a:round/>
              <a:headEnd/>
              <a:tailEnd/>
            </a:ln>
          </p:spPr>
        </p:cxnSp>
        <p:sp>
          <p:nvSpPr>
            <p:cNvPr id="36" name="Rectangle 35"/>
            <p:cNvSpPr>
              <a:spLocks noChangeArrowheads="1"/>
            </p:cNvSpPr>
            <p:nvPr/>
          </p:nvSpPr>
          <p:spPr bwMode="auto">
            <a:xfrm>
              <a:off x="381000"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7" name="Rectangle 36"/>
            <p:cNvSpPr>
              <a:spLocks noChangeArrowheads="1"/>
            </p:cNvSpPr>
            <p:nvPr/>
          </p:nvSpPr>
          <p:spPr bwMode="auto">
            <a:xfrm>
              <a:off x="1524001"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8" name="Rectangle 37"/>
            <p:cNvSpPr>
              <a:spLocks noChangeArrowheads="1"/>
            </p:cNvSpPr>
            <p:nvPr/>
          </p:nvSpPr>
          <p:spPr bwMode="auto">
            <a:xfrm>
              <a:off x="2667000" y="1522970"/>
              <a:ext cx="1066800" cy="1372116"/>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39" name="Rectangle 38"/>
            <p:cNvSpPr>
              <a:spLocks noChangeArrowheads="1"/>
            </p:cNvSpPr>
            <p:nvPr/>
          </p:nvSpPr>
          <p:spPr bwMode="auto">
            <a:xfrm>
              <a:off x="381000"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0" name="Rectangle 39"/>
            <p:cNvSpPr>
              <a:spLocks noChangeArrowheads="1"/>
            </p:cNvSpPr>
            <p:nvPr/>
          </p:nvSpPr>
          <p:spPr bwMode="auto">
            <a:xfrm>
              <a:off x="1524001"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1" name="Rectangle 40"/>
            <p:cNvSpPr>
              <a:spLocks noChangeArrowheads="1"/>
            </p:cNvSpPr>
            <p:nvPr/>
          </p:nvSpPr>
          <p:spPr bwMode="auto">
            <a:xfrm>
              <a:off x="2667000" y="297231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2" name="Rectangle 41"/>
            <p:cNvSpPr>
              <a:spLocks noChangeArrowheads="1"/>
            </p:cNvSpPr>
            <p:nvPr/>
          </p:nvSpPr>
          <p:spPr bwMode="auto">
            <a:xfrm>
              <a:off x="381000"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3" name="Rectangle 42"/>
            <p:cNvSpPr>
              <a:spLocks noChangeArrowheads="1"/>
            </p:cNvSpPr>
            <p:nvPr/>
          </p:nvSpPr>
          <p:spPr bwMode="auto">
            <a:xfrm>
              <a:off x="1524001"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sp>
          <p:nvSpPr>
            <p:cNvPr id="44" name="Rectangle 43"/>
            <p:cNvSpPr>
              <a:spLocks noChangeArrowheads="1"/>
            </p:cNvSpPr>
            <p:nvPr/>
          </p:nvSpPr>
          <p:spPr bwMode="auto">
            <a:xfrm>
              <a:off x="2667000" y="4419086"/>
              <a:ext cx="1066800" cy="1372114"/>
            </a:xfrm>
            <a:prstGeom prst="rect">
              <a:avLst/>
            </a:prstGeom>
            <a:solidFill>
              <a:srgbClr val="993300"/>
            </a:solidFill>
            <a:ln w="25400" algn="ctr">
              <a:solidFill>
                <a:schemeClr val="tx1"/>
              </a:solidFill>
              <a:miter lim="800000"/>
              <a:headEnd/>
              <a:tailEnd/>
            </a:ln>
          </p:spPr>
          <p:txBody>
            <a:bodyPr anchor="ctr"/>
            <a:lstStyle/>
            <a:p>
              <a:pPr algn="ctr">
                <a:defRPr/>
              </a:pPr>
              <a:endParaRPr lang="en-US" sz="1600">
                <a:solidFill>
                  <a:schemeClr val="lt1"/>
                </a:solidFill>
                <a:latin typeface="+mn-lt"/>
                <a:cs typeface="+mn-cs"/>
              </a:endParaRPr>
            </a:p>
          </p:txBody>
        </p:sp>
      </p:grpSp>
      <p:sp>
        <p:nvSpPr>
          <p:cNvPr id="191494" name="TextBox 153"/>
          <p:cNvSpPr txBox="1">
            <a:spLocks noChangeArrowheads="1"/>
          </p:cNvSpPr>
          <p:nvPr/>
        </p:nvSpPr>
        <p:spPr bwMode="auto">
          <a:xfrm>
            <a:off x="228600" y="3144838"/>
            <a:ext cx="1066800" cy="790575"/>
          </a:xfrm>
          <a:prstGeom prst="rect">
            <a:avLst/>
          </a:prstGeom>
          <a:noFill/>
          <a:ln w="9525">
            <a:noFill/>
            <a:miter lim="800000"/>
            <a:headEnd/>
            <a:tailEnd/>
          </a:ln>
        </p:spPr>
        <p:txBody>
          <a:bodyPr>
            <a:spAutoFit/>
          </a:bodyPr>
          <a:lstStyle/>
          <a:p>
            <a:r>
              <a:rPr lang="en-US" sz="1600"/>
              <a:t>Bottom layer</a:t>
            </a:r>
          </a:p>
          <a:p>
            <a:r>
              <a:rPr lang="en-US" sz="1600"/>
              <a:t>layout</a:t>
            </a:r>
          </a:p>
        </p:txBody>
      </p:sp>
      <p:sp>
        <p:nvSpPr>
          <p:cNvPr id="191495" name="TextBox 154"/>
          <p:cNvSpPr txBox="1">
            <a:spLocks noChangeArrowheads="1"/>
          </p:cNvSpPr>
          <p:nvPr/>
        </p:nvSpPr>
        <p:spPr bwMode="auto">
          <a:xfrm>
            <a:off x="4343400" y="3217863"/>
            <a:ext cx="914400" cy="788987"/>
          </a:xfrm>
          <a:prstGeom prst="rect">
            <a:avLst/>
          </a:prstGeom>
          <a:noFill/>
          <a:ln w="9525">
            <a:noFill/>
            <a:miter lim="800000"/>
            <a:headEnd/>
            <a:tailEnd/>
          </a:ln>
        </p:spPr>
        <p:txBody>
          <a:bodyPr>
            <a:spAutoFit/>
          </a:bodyPr>
          <a:lstStyle/>
          <a:p>
            <a:r>
              <a:rPr lang="en-US" sz="1600"/>
              <a:t>Top layer</a:t>
            </a:r>
          </a:p>
          <a:p>
            <a:r>
              <a:rPr lang="en-US" sz="1600"/>
              <a:t>layout</a:t>
            </a:r>
          </a:p>
        </p:txBody>
      </p:sp>
      <p:sp>
        <p:nvSpPr>
          <p:cNvPr id="191496" name="TextBox 155"/>
          <p:cNvSpPr txBox="1">
            <a:spLocks noChangeArrowheads="1"/>
          </p:cNvSpPr>
          <p:nvPr/>
        </p:nvSpPr>
        <p:spPr bwMode="auto">
          <a:xfrm>
            <a:off x="1371600" y="2492375"/>
            <a:ext cx="914400" cy="496888"/>
          </a:xfrm>
          <a:prstGeom prst="rect">
            <a:avLst/>
          </a:prstGeom>
          <a:noFill/>
          <a:ln w="9525">
            <a:noFill/>
            <a:miter lim="800000"/>
            <a:headEnd/>
            <a:tailEnd/>
          </a:ln>
        </p:spPr>
        <p:txBody>
          <a:bodyPr>
            <a:spAutoFit/>
          </a:bodyPr>
          <a:lstStyle/>
          <a:p>
            <a:pPr algn="ctr"/>
            <a:r>
              <a:rPr lang="en-US" sz="1400" b="1">
                <a:solidFill>
                  <a:schemeClr val="bg1"/>
                </a:solidFill>
                <a:latin typeface="Arial Narrow" pitchFamily="34" charset="0"/>
              </a:rPr>
              <a:t>Landing pad</a:t>
            </a:r>
          </a:p>
        </p:txBody>
      </p:sp>
      <p:cxnSp>
        <p:nvCxnSpPr>
          <p:cNvPr id="48" name="Straight Connector 47"/>
          <p:cNvCxnSpPr/>
          <p:nvPr/>
        </p:nvCxnSpPr>
        <p:spPr>
          <a:xfrm rot="5400000" flipH="1" flipV="1">
            <a:off x="7504907" y="2740819"/>
            <a:ext cx="12700" cy="67468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1498" name="TextBox 158"/>
          <p:cNvSpPr txBox="1">
            <a:spLocks noChangeArrowheads="1"/>
          </p:cNvSpPr>
          <p:nvPr/>
        </p:nvSpPr>
        <p:spPr bwMode="auto">
          <a:xfrm>
            <a:off x="7848600" y="2854325"/>
            <a:ext cx="990600" cy="790575"/>
          </a:xfrm>
          <a:prstGeom prst="rect">
            <a:avLst/>
          </a:prstGeom>
          <a:noFill/>
          <a:ln w="9525">
            <a:noFill/>
            <a:miter lim="800000"/>
            <a:headEnd/>
            <a:tailEnd/>
          </a:ln>
        </p:spPr>
        <p:txBody>
          <a:bodyPr>
            <a:spAutoFit/>
          </a:bodyPr>
          <a:lstStyle/>
          <a:p>
            <a:r>
              <a:rPr lang="en-US" sz="1600">
                <a:latin typeface="Arial Narrow" pitchFamily="34" charset="0"/>
              </a:rPr>
              <a:t>Through-layer connection</a:t>
            </a:r>
          </a:p>
        </p:txBody>
      </p:sp>
      <p:sp>
        <p:nvSpPr>
          <p:cNvPr id="191499" name="TextBox 50"/>
          <p:cNvSpPr txBox="1">
            <a:spLocks noChangeArrowheads="1"/>
          </p:cNvSpPr>
          <p:nvPr/>
        </p:nvSpPr>
        <p:spPr bwMode="auto">
          <a:xfrm>
            <a:off x="6096000" y="2130425"/>
            <a:ext cx="914400" cy="292100"/>
          </a:xfrm>
          <a:prstGeom prst="rect">
            <a:avLst/>
          </a:prstGeom>
          <a:noFill/>
          <a:ln w="9525">
            <a:noFill/>
            <a:miter lim="800000"/>
            <a:headEnd/>
            <a:tailEnd/>
          </a:ln>
        </p:spPr>
        <p:txBody>
          <a:bodyPr>
            <a:spAutoFit/>
          </a:bodyPr>
          <a:lstStyle/>
          <a:p>
            <a:r>
              <a:rPr lang="en-US" sz="1400" b="1">
                <a:latin typeface="Arial Narrow" pitchFamily="34" charset="0"/>
              </a:rPr>
              <a:t>Oxide</a:t>
            </a:r>
          </a:p>
        </p:txBody>
      </p:sp>
      <p:sp>
        <p:nvSpPr>
          <p:cNvPr id="191500" name="Rectangle 51"/>
          <p:cNvSpPr>
            <a:spLocks noChangeArrowheads="1"/>
          </p:cNvSpPr>
          <p:nvPr/>
        </p:nvSpPr>
        <p:spPr bwMode="auto">
          <a:xfrm>
            <a:off x="3276600" y="5181600"/>
            <a:ext cx="76200" cy="914400"/>
          </a:xfrm>
          <a:prstGeom prst="rect">
            <a:avLst/>
          </a:prstGeom>
          <a:solidFill>
            <a:srgbClr val="993300"/>
          </a:solidFill>
          <a:ln w="9525">
            <a:solidFill>
              <a:schemeClr val="tx1"/>
            </a:solidFill>
            <a:miter lim="800000"/>
            <a:headEnd/>
            <a:tailEnd/>
          </a:ln>
        </p:spPr>
        <p:txBody>
          <a:bodyPr wrap="none" anchor="ctr"/>
          <a:lstStyle/>
          <a:p>
            <a:endParaRPr lang="en-US" sz="1600"/>
          </a:p>
        </p:txBody>
      </p:sp>
      <p:sp>
        <p:nvSpPr>
          <p:cNvPr id="191501" name="Rectangle 52"/>
          <p:cNvSpPr>
            <a:spLocks noChangeArrowheads="1"/>
          </p:cNvSpPr>
          <p:nvPr/>
        </p:nvSpPr>
        <p:spPr bwMode="auto">
          <a:xfrm>
            <a:off x="5181600" y="5334000"/>
            <a:ext cx="685800" cy="76200"/>
          </a:xfrm>
          <a:prstGeom prst="rect">
            <a:avLst/>
          </a:prstGeom>
          <a:solidFill>
            <a:srgbClr val="6761E5"/>
          </a:solidFill>
          <a:ln w="9525">
            <a:solidFill>
              <a:schemeClr val="tx1"/>
            </a:solidFill>
            <a:miter lim="800000"/>
            <a:headEnd/>
            <a:tailEnd/>
          </a:ln>
        </p:spPr>
        <p:txBody>
          <a:bodyPr wrap="none" anchor="ctr"/>
          <a:lstStyle/>
          <a:p>
            <a:endParaRPr lang="en-US" sz="1600"/>
          </a:p>
        </p:txBody>
      </p:sp>
      <p:sp>
        <p:nvSpPr>
          <p:cNvPr id="191502" name="Oval 53"/>
          <p:cNvSpPr>
            <a:spLocks noChangeArrowheads="1"/>
          </p:cNvSpPr>
          <p:nvPr/>
        </p:nvSpPr>
        <p:spPr bwMode="auto">
          <a:xfrm>
            <a:off x="4419600" y="5334000"/>
            <a:ext cx="152400" cy="76200"/>
          </a:xfrm>
          <a:prstGeom prst="ellipse">
            <a:avLst/>
          </a:prstGeom>
          <a:solidFill>
            <a:schemeClr val="tx1"/>
          </a:solidFill>
          <a:ln w="9525">
            <a:solidFill>
              <a:schemeClr val="tx1"/>
            </a:solidFill>
            <a:round/>
            <a:headEnd/>
            <a:tailEnd/>
          </a:ln>
        </p:spPr>
        <p:txBody>
          <a:bodyPr wrap="none" anchor="ctr"/>
          <a:lstStyle/>
          <a:p>
            <a:endParaRPr lang="en-US" sz="1600"/>
          </a:p>
        </p:txBody>
      </p:sp>
      <p:sp>
        <p:nvSpPr>
          <p:cNvPr id="191503" name="Rectangle 54" descr="Light downward diagonal"/>
          <p:cNvSpPr>
            <a:spLocks noChangeArrowheads="1"/>
          </p:cNvSpPr>
          <p:nvPr/>
        </p:nvSpPr>
        <p:spPr bwMode="auto">
          <a:xfrm>
            <a:off x="2971800" y="5334000"/>
            <a:ext cx="685800" cy="76200"/>
          </a:xfrm>
          <a:prstGeom prst="rect">
            <a:avLst/>
          </a:prstGeom>
          <a:pattFill prst="ltDnDiag">
            <a:fgClr>
              <a:srgbClr val="6600FF"/>
            </a:fgClr>
            <a:bgClr>
              <a:schemeClr val="bg1"/>
            </a:bgClr>
          </a:pattFill>
          <a:ln w="9525">
            <a:pattFill prst="dashHorz">
              <a:fgClr>
                <a:schemeClr val="tx1"/>
              </a:fgClr>
              <a:bgClr>
                <a:srgbClr val="FFFFFF"/>
              </a:bgClr>
            </a:pattFill>
            <a:miter lim="800000"/>
            <a:headEnd/>
            <a:tailEnd/>
          </a:ln>
        </p:spPr>
        <p:txBody>
          <a:bodyPr wrap="none" anchor="ctr"/>
          <a:lstStyle/>
          <a:p>
            <a:endParaRPr lang="en-US" sz="16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ChangeArrowheads="1"/>
          </p:cNvSpPr>
          <p:nvPr>
            <p:ph type="title" idx="4294967295"/>
          </p:nvPr>
        </p:nvSpPr>
        <p:spPr>
          <a:xfrm>
            <a:off x="0" y="274638"/>
            <a:ext cx="9144000" cy="1143000"/>
          </a:xfrm>
        </p:spPr>
        <p:txBody>
          <a:bodyPr/>
          <a:lstStyle/>
          <a:p>
            <a:r>
              <a:rPr lang="en-US" sz="3600" b="1" smtClean="0"/>
              <a:t>MonolithIC 3D - 3 Classes of Solutions</a:t>
            </a:r>
          </a:p>
        </p:txBody>
      </p:sp>
      <p:sp>
        <p:nvSpPr>
          <p:cNvPr id="193538" name="Rectangle 3"/>
          <p:cNvSpPr>
            <a:spLocks noGrp="1" noChangeArrowheads="1"/>
          </p:cNvSpPr>
          <p:nvPr>
            <p:ph type="body" idx="4294967295"/>
          </p:nvPr>
        </p:nvSpPr>
        <p:spPr>
          <a:xfrm>
            <a:off x="225425" y="1727200"/>
            <a:ext cx="8759825" cy="4678363"/>
          </a:xfrm>
        </p:spPr>
        <p:txBody>
          <a:bodyPr/>
          <a:lstStyle/>
          <a:p>
            <a:r>
              <a:rPr lang="en-US" b="1" smtClean="0">
                <a:solidFill>
                  <a:srgbClr val="8AC6CD"/>
                </a:solidFill>
              </a:rPr>
              <a:t>RCAT</a:t>
            </a:r>
            <a:r>
              <a:rPr lang="en-US" smtClean="0">
                <a:solidFill>
                  <a:srgbClr val="8AC6CD"/>
                </a:solidFill>
              </a:rPr>
              <a:t> – Process the high temperature on generic structures prior to ‘smart-cut’, and finish with cold processes – Etch &amp; Depositions</a:t>
            </a:r>
          </a:p>
          <a:p>
            <a:r>
              <a:rPr lang="en-US" b="1" smtClean="0">
                <a:solidFill>
                  <a:srgbClr val="8AC6CD"/>
                </a:solidFill>
              </a:rPr>
              <a:t>Gate Replacement</a:t>
            </a:r>
            <a:r>
              <a:rPr lang="en-US" smtClean="0">
                <a:solidFill>
                  <a:srgbClr val="8AC6CD"/>
                </a:solidFill>
              </a:rPr>
              <a:t> (=Gate Last, HKMG) - Process the high temperature on repeating structures prior to ‘smart-cut’, and finish with ‘gate replacement’, cold processes – Etch &amp; Depositions</a:t>
            </a:r>
          </a:p>
          <a:p>
            <a:r>
              <a:rPr lang="en-US" b="1" smtClean="0"/>
              <a:t>Laser Annealing</a:t>
            </a:r>
            <a:r>
              <a:rPr lang="en-US" smtClean="0"/>
              <a:t> – Use short laser pulse to locally heat and anneal the top layer while protecting the interconnection layers below from the top heat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5" name="Picture 4"/>
          <p:cNvPicPr>
            <a:picLocks noChangeAspect="1" noChangeArrowheads="1"/>
          </p:cNvPicPr>
          <p:nvPr/>
        </p:nvPicPr>
        <p:blipFill>
          <a:blip r:embed="rId3"/>
          <a:srcRect/>
          <a:stretch>
            <a:fillRect/>
          </a:stretch>
        </p:blipFill>
        <p:spPr bwMode="auto">
          <a:xfrm>
            <a:off x="0" y="1595438"/>
            <a:ext cx="9144000" cy="5314950"/>
          </a:xfrm>
          <a:prstGeom prst="rect">
            <a:avLst/>
          </a:prstGeom>
          <a:noFill/>
          <a:ln w="9525">
            <a:noFill/>
            <a:miter lim="800000"/>
            <a:headEnd/>
            <a:tailEnd/>
          </a:ln>
        </p:spPr>
      </p:pic>
      <p:sp>
        <p:nvSpPr>
          <p:cNvPr id="195586" name="Text Box 5"/>
          <p:cNvSpPr txBox="1">
            <a:spLocks noChangeArrowheads="1"/>
          </p:cNvSpPr>
          <p:nvPr/>
        </p:nvSpPr>
        <p:spPr bwMode="auto">
          <a:xfrm>
            <a:off x="1319213" y="696913"/>
            <a:ext cx="6584950" cy="641350"/>
          </a:xfrm>
          <a:prstGeom prst="rect">
            <a:avLst/>
          </a:prstGeom>
          <a:noFill/>
          <a:ln w="9525">
            <a:noFill/>
            <a:miter lim="800000"/>
            <a:headEnd/>
            <a:tailEnd/>
          </a:ln>
        </p:spPr>
        <p:txBody>
          <a:bodyPr wrap="none">
            <a:spAutoFit/>
          </a:bodyPr>
          <a:lstStyle/>
          <a:p>
            <a:r>
              <a:rPr lang="en-US" sz="3600" b="1" i="1">
                <a:solidFill>
                  <a:srgbClr val="0073AE"/>
                </a:solidFill>
                <a:latin typeface="Helvetica" pitchFamily="34" charset="0"/>
              </a:rPr>
              <a:t>Annealing Trend with Scaling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33"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Oval 1"/>
          <p:cNvSpPr/>
          <p:nvPr/>
        </p:nvSpPr>
        <p:spPr>
          <a:xfrm>
            <a:off x="1719263" y="3200400"/>
            <a:ext cx="2852737" cy="511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ChangeArrowheads="1"/>
          </p:cNvSpPr>
          <p:nvPr>
            <p:ph type="title" idx="4294967295"/>
          </p:nvPr>
        </p:nvSpPr>
        <p:spPr/>
        <p:txBody>
          <a:bodyPr/>
          <a:lstStyle/>
          <a:p>
            <a:r>
              <a:rPr lang="en-US" sz="3600" b="1" smtClean="0"/>
              <a:t>LSA 100A – Short Pulse, Small Spot</a:t>
            </a:r>
          </a:p>
        </p:txBody>
      </p:sp>
      <p:pic>
        <p:nvPicPr>
          <p:cNvPr id="199682" name="Picture 5"/>
          <p:cNvPicPr>
            <a:picLocks noChangeAspect="1" noChangeArrowheads="1"/>
          </p:cNvPicPr>
          <p:nvPr/>
        </p:nvPicPr>
        <p:blipFill>
          <a:blip r:embed="rId3"/>
          <a:srcRect/>
          <a:stretch>
            <a:fillRect/>
          </a:stretch>
        </p:blipFill>
        <p:spPr bwMode="auto">
          <a:xfrm>
            <a:off x="2190750" y="1614488"/>
            <a:ext cx="6953250" cy="3186112"/>
          </a:xfrm>
          <a:prstGeom prst="rect">
            <a:avLst/>
          </a:prstGeom>
          <a:noFill/>
          <a:ln w="9525">
            <a:noFill/>
            <a:miter lim="800000"/>
            <a:headEnd/>
            <a:tailEnd/>
          </a:ln>
        </p:spPr>
      </p:pic>
      <p:sp>
        <p:nvSpPr>
          <p:cNvPr id="199683" name="Text Box 6"/>
          <p:cNvSpPr txBox="1">
            <a:spLocks noChangeArrowheads="1"/>
          </p:cNvSpPr>
          <p:nvPr/>
        </p:nvSpPr>
        <p:spPr bwMode="auto">
          <a:xfrm>
            <a:off x="0" y="3389313"/>
            <a:ext cx="2279650" cy="366712"/>
          </a:xfrm>
          <a:prstGeom prst="rect">
            <a:avLst/>
          </a:prstGeom>
          <a:noFill/>
          <a:ln w="9525">
            <a:noFill/>
            <a:miter lim="800000"/>
            <a:headEnd/>
            <a:tailEnd/>
          </a:ln>
        </p:spPr>
        <p:txBody>
          <a:bodyPr>
            <a:spAutoFit/>
          </a:bodyPr>
          <a:lstStyle/>
          <a:p>
            <a:pPr>
              <a:spcBef>
                <a:spcPct val="50000"/>
              </a:spcBef>
            </a:pPr>
            <a:r>
              <a:rPr lang="en-US"/>
              <a:t>Dwell time ~ 275µs</a:t>
            </a:r>
          </a:p>
        </p:txBody>
      </p:sp>
      <p:pic>
        <p:nvPicPr>
          <p:cNvPr id="199684" name="Picture 7"/>
          <p:cNvPicPr>
            <a:picLocks noChangeAspect="1" noChangeArrowheads="1"/>
          </p:cNvPicPr>
          <p:nvPr/>
        </p:nvPicPr>
        <p:blipFill>
          <a:blip r:embed="rId4"/>
          <a:srcRect/>
          <a:stretch>
            <a:fillRect/>
          </a:stretch>
        </p:blipFill>
        <p:spPr bwMode="auto">
          <a:xfrm>
            <a:off x="2228850" y="4638675"/>
            <a:ext cx="66294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idx="4294967295"/>
          </p:nvPr>
        </p:nvSpPr>
        <p:spPr/>
        <p:txBody>
          <a:bodyPr/>
          <a:lstStyle/>
          <a:p>
            <a:r>
              <a:rPr lang="en-US" altLang="en-US" sz="3200" smtClean="0"/>
              <a:t>Two Major Semiconductor Trends help make Monolithic 3D Practical NOW</a:t>
            </a:r>
            <a:endParaRPr lang="en-US" altLang="en-US" smtClean="0"/>
          </a:p>
        </p:txBody>
      </p:sp>
      <p:sp>
        <p:nvSpPr>
          <p:cNvPr id="34818" name="Content Placeholder 2"/>
          <p:cNvSpPr>
            <a:spLocks noGrp="1"/>
          </p:cNvSpPr>
          <p:nvPr>
            <p:ph idx="4294967295"/>
          </p:nvPr>
        </p:nvSpPr>
        <p:spPr/>
        <p:txBody>
          <a:bodyPr/>
          <a:lstStyle/>
          <a:p>
            <a:pPr>
              <a:spcBef>
                <a:spcPct val="0"/>
              </a:spcBef>
              <a:defRPr/>
            </a:pPr>
            <a:r>
              <a:rPr lang="en-US" sz="2800" dirty="0" smtClean="0">
                <a:latin typeface="+mj-lt"/>
                <a:ea typeface="ＭＳ Ｐゴシック" pitchFamily="34" charset="-128"/>
                <a:cs typeface="ＭＳ Ｐゴシック" pitchFamily="34" charset="-128"/>
              </a:rPr>
              <a:t>As we have pushed dimensional scaling:</a:t>
            </a:r>
          </a:p>
          <a:p>
            <a:pPr lvl="1">
              <a:defRPr/>
            </a:pPr>
            <a:r>
              <a:rPr lang="en-US" sz="2400" dirty="0" smtClean="0">
                <a:latin typeface="+mj-lt"/>
                <a:ea typeface="ＭＳ Ｐゴシック" pitchFamily="34" charset="-128"/>
              </a:rPr>
              <a:t>The </a:t>
            </a:r>
            <a:r>
              <a:rPr lang="en-US" sz="2400" dirty="0" smtClean="0">
                <a:solidFill>
                  <a:srgbClr val="C00000"/>
                </a:solidFill>
                <a:latin typeface="+mj-lt"/>
                <a:ea typeface="ＭＳ Ｐゴシック" pitchFamily="34" charset="-128"/>
              </a:rPr>
              <a:t>volume</a:t>
            </a:r>
            <a:r>
              <a:rPr lang="en-US" sz="2400" dirty="0" smtClean="0">
                <a:latin typeface="+mj-lt"/>
                <a:ea typeface="ＭＳ Ｐゴシック" pitchFamily="34" charset="-128"/>
              </a:rPr>
              <a:t> of the transistor has scaled</a:t>
            </a:r>
          </a:p>
          <a:p>
            <a:pPr lvl="2">
              <a:defRPr/>
            </a:pPr>
            <a:r>
              <a:rPr lang="en-US" sz="2000" dirty="0" smtClean="0">
                <a:ea typeface="Arial" pitchFamily="34" charset="0"/>
              </a:rPr>
              <a:t>Bulk </a:t>
            </a:r>
            <a:r>
              <a:rPr lang="en-US" sz="2000" u="sng" dirty="0" smtClean="0">
                <a:ea typeface="Arial" pitchFamily="34" charset="0"/>
              </a:rPr>
              <a:t>um</a:t>
            </a:r>
            <a:r>
              <a:rPr lang="en-US" sz="2000" dirty="0" smtClean="0">
                <a:ea typeface="Arial" pitchFamily="34" charset="0"/>
              </a:rPr>
              <a:t>-sized transistors         FDSOI &amp; </a:t>
            </a:r>
            <a:r>
              <a:rPr lang="en-US" sz="2000" dirty="0" err="1" smtClean="0">
                <a:ea typeface="Arial" pitchFamily="34" charset="0"/>
              </a:rPr>
              <a:t>FinFet</a:t>
            </a:r>
            <a:r>
              <a:rPr lang="en-US" sz="2000" dirty="0" smtClean="0">
                <a:ea typeface="Arial" pitchFamily="34" charset="0"/>
              </a:rPr>
              <a:t> </a:t>
            </a:r>
            <a:r>
              <a:rPr lang="en-US" sz="2000" u="sng" dirty="0" smtClean="0">
                <a:ea typeface="Arial" pitchFamily="34" charset="0"/>
              </a:rPr>
              <a:t>nm</a:t>
            </a:r>
            <a:r>
              <a:rPr lang="en-US" sz="2000" dirty="0" smtClean="0">
                <a:ea typeface="Arial" pitchFamily="34" charset="0"/>
              </a:rPr>
              <a:t> transistors</a:t>
            </a:r>
          </a:p>
          <a:p>
            <a:pPr lvl="1">
              <a:defRPr/>
            </a:pPr>
            <a:r>
              <a:rPr lang="en-US" sz="2400" dirty="0" smtClean="0">
                <a:latin typeface="+mj-lt"/>
                <a:ea typeface="ＭＳ Ｐゴシック" pitchFamily="34" charset="-128"/>
              </a:rPr>
              <a:t>Processing </a:t>
            </a:r>
            <a:r>
              <a:rPr lang="en-US" sz="2400" dirty="0" smtClean="0">
                <a:solidFill>
                  <a:srgbClr val="C00000"/>
                </a:solidFill>
                <a:latin typeface="+mj-lt"/>
                <a:ea typeface="ＭＳ Ｐゴシック" pitchFamily="34" charset="-128"/>
              </a:rPr>
              <a:t>times</a:t>
            </a:r>
            <a:r>
              <a:rPr lang="en-US" sz="2400" dirty="0" smtClean="0">
                <a:latin typeface="+mj-lt"/>
                <a:ea typeface="ＭＳ Ｐゴシック" pitchFamily="34" charset="-128"/>
              </a:rPr>
              <a:t> have trended lower</a:t>
            </a:r>
          </a:p>
          <a:p>
            <a:pPr lvl="2">
              <a:defRPr/>
            </a:pPr>
            <a:r>
              <a:rPr lang="en-US" sz="2000" dirty="0" smtClean="0">
                <a:ea typeface="Arial" pitchFamily="34" charset="0"/>
              </a:rPr>
              <a:t>Shallower &amp; sharper junctions, tighter pitches, etc.</a:t>
            </a:r>
          </a:p>
          <a:p>
            <a:pPr lvl="2">
              <a:defRPr/>
            </a:pPr>
            <a:endParaRPr lang="en-US" sz="2000" dirty="0" smtClean="0">
              <a:ea typeface="Arial" pitchFamily="34" charset="0"/>
            </a:endParaRPr>
          </a:p>
          <a:p>
            <a:pPr lvl="2">
              <a:defRPr/>
            </a:pPr>
            <a:endParaRPr lang="en-US" sz="2000" dirty="0" smtClean="0">
              <a:ea typeface="Arial" pitchFamily="34" charset="0"/>
            </a:endParaRPr>
          </a:p>
          <a:p>
            <a:pPr>
              <a:spcBef>
                <a:spcPct val="0"/>
              </a:spcBef>
              <a:buFont typeface="Wingdings" pitchFamily="2" charset="2"/>
              <a:buNone/>
              <a:defRPr/>
            </a:pPr>
            <a:r>
              <a:rPr lang="en-US" sz="2800" dirty="0" smtClean="0">
                <a:latin typeface="+mj-lt"/>
                <a:ea typeface="ＭＳ Ｐゴシック" pitchFamily="34" charset="-128"/>
                <a:cs typeface="ＭＳ Ｐゴシック" pitchFamily="34" charset="-128"/>
              </a:rPr>
              <a:t>=&gt; Much less to heat and for much shorter time</a:t>
            </a:r>
          </a:p>
        </p:txBody>
      </p:sp>
      <p:cxnSp>
        <p:nvCxnSpPr>
          <p:cNvPr id="7" name="Straight Arrow Connector 6"/>
          <p:cNvCxnSpPr/>
          <p:nvPr/>
        </p:nvCxnSpPr>
        <p:spPr>
          <a:xfrm>
            <a:off x="4541838" y="2786063"/>
            <a:ext cx="522287"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Number Placeholder 2"/>
          <p:cNvSpPr txBox="1">
            <a:spLocks noGrp="1"/>
          </p:cNvSpPr>
          <p:nvPr/>
        </p:nvSpPr>
        <p:spPr bwMode="auto">
          <a:xfrm>
            <a:off x="7921625" y="6388100"/>
            <a:ext cx="1019175" cy="304800"/>
          </a:xfrm>
          <a:prstGeom prst="rect">
            <a:avLst/>
          </a:prstGeom>
          <a:noFill/>
          <a:ln w="9525">
            <a:noFill/>
            <a:miter lim="800000"/>
            <a:headEnd/>
            <a:tailEnd/>
          </a:ln>
        </p:spPr>
        <p:txBody>
          <a:bodyPr/>
          <a:lstStyle/>
          <a:p>
            <a:pPr algn="r">
              <a:spcBef>
                <a:spcPct val="20000"/>
              </a:spcBef>
              <a:buFont typeface="Wingdings" pitchFamily="2" charset="2"/>
              <a:buNone/>
            </a:pPr>
            <a:endParaRPr lang="en-US" sz="1000">
              <a:latin typeface="Helvetica" pitchFamily="34" charset="0"/>
            </a:endParaRPr>
          </a:p>
        </p:txBody>
      </p:sp>
      <p:sp>
        <p:nvSpPr>
          <p:cNvPr id="203778" name="Title 1"/>
          <p:cNvSpPr txBox="1">
            <a:spLocks/>
          </p:cNvSpPr>
          <p:nvPr/>
        </p:nvSpPr>
        <p:spPr bwMode="auto">
          <a:xfrm>
            <a:off x="257175" y="331788"/>
            <a:ext cx="8477250" cy="1004887"/>
          </a:xfrm>
          <a:prstGeom prst="rect">
            <a:avLst/>
          </a:prstGeom>
          <a:noFill/>
          <a:ln w="9525">
            <a:noFill/>
            <a:miter lim="800000"/>
            <a:headEnd/>
            <a:tailEnd/>
          </a:ln>
        </p:spPr>
        <p:txBody>
          <a:bodyPr anchor="ctr"/>
          <a:lstStyle/>
          <a:p>
            <a:r>
              <a:rPr lang="en-US" sz="2800" b="1">
                <a:solidFill>
                  <a:srgbClr val="0073AE"/>
                </a:solidFill>
              </a:rPr>
              <a:t>The Top Layer has a High Temperature &gt;1000</a:t>
            </a:r>
            <a:r>
              <a:rPr lang="en-US" sz="2800" b="1">
                <a:solidFill>
                  <a:srgbClr val="0073AE"/>
                </a:solidFill>
                <a:sym typeface="Symbol" pitchFamily="18" charset="2"/>
              </a:rPr>
              <a:t>C</a:t>
            </a:r>
            <a:r>
              <a:rPr lang="en-US" sz="2800" b="1">
                <a:solidFill>
                  <a:srgbClr val="0073AE"/>
                </a:solidFill>
              </a:rPr>
              <a:t>)</a:t>
            </a:r>
          </a:p>
          <a:p>
            <a:r>
              <a:rPr lang="en-US" sz="2800" b="1">
                <a:solidFill>
                  <a:srgbClr val="0073AE"/>
                </a:solidFill>
              </a:rPr>
              <a:t> without Heating the Bottom Layers (&lt;400</a:t>
            </a:r>
            <a:r>
              <a:rPr lang="en-US" sz="2800" b="1">
                <a:solidFill>
                  <a:srgbClr val="0073AE"/>
                </a:solidFill>
                <a:sym typeface="Symbol" pitchFamily="18" charset="2"/>
              </a:rPr>
              <a:t>°C</a:t>
            </a:r>
            <a:r>
              <a:rPr lang="en-US" sz="2800" b="1">
                <a:solidFill>
                  <a:srgbClr val="0073AE"/>
                </a:solidFill>
              </a:rPr>
              <a:t>)</a:t>
            </a:r>
            <a:r>
              <a:rPr lang="en-US"/>
              <a:t>  </a:t>
            </a:r>
            <a:r>
              <a:rPr lang="en-US" sz="2800" b="1">
                <a:solidFill>
                  <a:srgbClr val="009900"/>
                </a:solidFill>
              </a:rPr>
              <a:t>!!!</a:t>
            </a:r>
          </a:p>
        </p:txBody>
      </p:sp>
      <p:sp>
        <p:nvSpPr>
          <p:cNvPr id="203779" name="Footer Placeholder 3"/>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endParaRPr lang="en-US" sz="1000">
              <a:solidFill>
                <a:srgbClr val="0073AE"/>
              </a:solidFill>
              <a:latin typeface="Arial Narrow" pitchFamily="34" charset="0"/>
            </a:endParaRPr>
          </a:p>
        </p:txBody>
      </p:sp>
      <p:pic>
        <p:nvPicPr>
          <p:cNvPr id="203780" name="Picture 65"/>
          <p:cNvPicPr>
            <a:picLocks noChangeAspect="1" noChangeArrowheads="1"/>
          </p:cNvPicPr>
          <p:nvPr/>
        </p:nvPicPr>
        <p:blipFill>
          <a:blip r:embed="rId3"/>
          <a:srcRect/>
          <a:stretch>
            <a:fillRect/>
          </a:stretch>
        </p:blipFill>
        <p:spPr bwMode="auto">
          <a:xfrm>
            <a:off x="652463" y="2774950"/>
            <a:ext cx="8315325" cy="3619500"/>
          </a:xfrm>
          <a:prstGeom prst="rect">
            <a:avLst/>
          </a:prstGeom>
          <a:noFill/>
          <a:ln w="9525">
            <a:noFill/>
            <a:miter lim="800000"/>
            <a:headEnd/>
            <a:tailEnd/>
          </a:ln>
        </p:spPr>
      </p:pic>
      <p:pic>
        <p:nvPicPr>
          <p:cNvPr id="203781" name="Picture 63"/>
          <p:cNvPicPr>
            <a:picLocks noChangeAspect="1" noChangeArrowheads="1"/>
          </p:cNvPicPr>
          <p:nvPr/>
        </p:nvPicPr>
        <p:blipFill>
          <a:blip r:embed="rId4"/>
          <a:srcRect/>
          <a:stretch>
            <a:fillRect/>
          </a:stretch>
        </p:blipFill>
        <p:spPr bwMode="auto">
          <a:xfrm>
            <a:off x="2630488" y="1654175"/>
            <a:ext cx="5153025" cy="1228725"/>
          </a:xfrm>
          <a:prstGeom prst="rect">
            <a:avLst/>
          </a:prstGeom>
          <a:noFill/>
          <a:ln w="9525">
            <a:noFill/>
            <a:miter lim="800000"/>
            <a:headEnd/>
            <a:tailEnd/>
          </a:ln>
        </p:spPr>
      </p:pic>
      <p:sp>
        <p:nvSpPr>
          <p:cNvPr id="203782" name="Text Box 7"/>
          <p:cNvSpPr txBox="1">
            <a:spLocks noChangeArrowheads="1"/>
          </p:cNvSpPr>
          <p:nvPr/>
        </p:nvSpPr>
        <p:spPr bwMode="auto">
          <a:xfrm>
            <a:off x="7724775" y="2944813"/>
            <a:ext cx="1419225" cy="366712"/>
          </a:xfrm>
          <a:prstGeom prst="rect">
            <a:avLst/>
          </a:prstGeom>
          <a:noFill/>
          <a:ln w="9525">
            <a:noFill/>
            <a:miter lim="800000"/>
            <a:headEnd/>
            <a:tailEnd/>
          </a:ln>
        </p:spPr>
        <p:txBody>
          <a:bodyPr>
            <a:spAutoFit/>
          </a:bodyPr>
          <a:lstStyle/>
          <a:p>
            <a:pPr>
              <a:spcBef>
                <a:spcPct val="50000"/>
              </a:spcBef>
            </a:pPr>
            <a:r>
              <a:rPr lang="en-US" b="1" i="1">
                <a:solidFill>
                  <a:srgbClr val="FF3300"/>
                </a:solidFill>
              </a:rPr>
              <a:t>&gt;1000</a:t>
            </a:r>
            <a:r>
              <a:rPr lang="en-US" b="1" i="1">
                <a:solidFill>
                  <a:srgbClr val="FF3300"/>
                </a:solidFill>
                <a:sym typeface="Symbol" pitchFamily="18" charset="2"/>
              </a:rPr>
              <a:t>°C</a:t>
            </a:r>
            <a:endParaRPr lang="en-US" b="1" i="1">
              <a:solidFill>
                <a:srgbClr val="FF3300"/>
              </a:solidFill>
            </a:endParaRPr>
          </a:p>
        </p:txBody>
      </p:sp>
      <p:sp>
        <p:nvSpPr>
          <p:cNvPr id="203783" name="Text Box 8"/>
          <p:cNvSpPr txBox="1">
            <a:spLocks noChangeArrowheads="1"/>
          </p:cNvSpPr>
          <p:nvPr/>
        </p:nvSpPr>
        <p:spPr bwMode="auto">
          <a:xfrm>
            <a:off x="7864475" y="4545013"/>
            <a:ext cx="1279525" cy="809625"/>
          </a:xfrm>
          <a:prstGeom prst="rect">
            <a:avLst/>
          </a:prstGeom>
          <a:noFill/>
          <a:ln w="9525">
            <a:noFill/>
            <a:miter lim="800000"/>
            <a:headEnd/>
            <a:tailEnd/>
          </a:ln>
        </p:spPr>
        <p:txBody>
          <a:bodyPr>
            <a:spAutoFit/>
          </a:bodyPr>
          <a:lstStyle/>
          <a:p>
            <a:pPr>
              <a:spcBef>
                <a:spcPct val="50000"/>
              </a:spcBef>
            </a:pPr>
            <a:r>
              <a:rPr lang="en-US" sz="2000" b="1" i="1">
                <a:solidFill>
                  <a:srgbClr val="009900"/>
                </a:solidFill>
              </a:rPr>
              <a:t>&lt;400</a:t>
            </a:r>
            <a:r>
              <a:rPr lang="en-US" sz="2000" b="1" i="1">
                <a:solidFill>
                  <a:srgbClr val="009900"/>
                </a:solidFill>
                <a:sym typeface="Symbol" pitchFamily="18" charset="2"/>
              </a:rPr>
              <a:t>°C</a:t>
            </a:r>
            <a:endParaRPr lang="en-US" sz="2000" b="1" i="1">
              <a:solidFill>
                <a:srgbClr val="009900"/>
              </a:solidFill>
            </a:endParaRPr>
          </a:p>
          <a:p>
            <a:pPr>
              <a:spcBef>
                <a:spcPct val="50000"/>
              </a:spcBef>
            </a:pPr>
            <a:endParaRPr lang="en-US"/>
          </a:p>
        </p:txBody>
      </p:sp>
      <p:sp>
        <p:nvSpPr>
          <p:cNvPr id="203784" name="Text Box 9"/>
          <p:cNvSpPr txBox="1">
            <a:spLocks noChangeArrowheads="1"/>
          </p:cNvSpPr>
          <p:nvPr/>
        </p:nvSpPr>
        <p:spPr bwMode="auto">
          <a:xfrm>
            <a:off x="7483475" y="4113213"/>
            <a:ext cx="336550" cy="1098550"/>
          </a:xfrm>
          <a:prstGeom prst="rect">
            <a:avLst/>
          </a:prstGeom>
          <a:noFill/>
          <a:ln w="9525">
            <a:noFill/>
            <a:miter lim="800000"/>
            <a:headEnd/>
            <a:tailEnd/>
          </a:ln>
        </p:spPr>
        <p:txBody>
          <a:bodyPr>
            <a:spAutoFit/>
          </a:bodyPr>
          <a:lstStyle/>
          <a:p>
            <a:pPr>
              <a:spcBef>
                <a:spcPct val="50000"/>
              </a:spcBef>
            </a:pPr>
            <a:r>
              <a:rPr lang="en-US" sz="6600">
                <a:solidFill>
                  <a:srgbClr val="009900"/>
                </a:solidFill>
              </a:rPr>
              <a:t>}</a:t>
            </a:r>
          </a:p>
        </p:txBody>
      </p:sp>
      <p:sp>
        <p:nvSpPr>
          <p:cNvPr id="203785" name="Rectangle 10"/>
          <p:cNvSpPr>
            <a:spLocks noChangeArrowheads="1"/>
          </p:cNvSpPr>
          <p:nvPr/>
        </p:nvSpPr>
        <p:spPr bwMode="auto">
          <a:xfrm>
            <a:off x="7451725" y="2817813"/>
            <a:ext cx="322263" cy="519112"/>
          </a:xfrm>
          <a:prstGeom prst="rect">
            <a:avLst/>
          </a:prstGeom>
          <a:noFill/>
          <a:ln w="9525">
            <a:noFill/>
            <a:miter lim="800000"/>
            <a:headEnd/>
            <a:tailEnd/>
          </a:ln>
        </p:spPr>
        <p:txBody>
          <a:bodyPr wrap="none">
            <a:spAutoFit/>
          </a:bodyPr>
          <a:lstStyle/>
          <a:p>
            <a:r>
              <a:rPr lang="en-US" sz="2800" b="1">
                <a:solidFill>
                  <a:srgbClr val="FF3300"/>
                </a:solidFill>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ChangeArrowheads="1"/>
          </p:cNvSpPr>
          <p:nvPr>
            <p:ph type="title" idx="4294967295"/>
          </p:nvPr>
        </p:nvSpPr>
        <p:spPr/>
        <p:txBody>
          <a:bodyPr/>
          <a:lstStyle/>
          <a:p>
            <a:r>
              <a:rPr lang="en-US" sz="3600" smtClean="0"/>
              <a:t>Process Window Set to Avoid Damage </a:t>
            </a:r>
          </a:p>
        </p:txBody>
      </p:sp>
      <p:pic>
        <p:nvPicPr>
          <p:cNvPr id="205826" name="Picture 22"/>
          <p:cNvPicPr>
            <a:picLocks noChangeAspect="1" noChangeArrowheads="1"/>
          </p:cNvPicPr>
          <p:nvPr/>
        </p:nvPicPr>
        <p:blipFill>
          <a:blip r:embed="rId3"/>
          <a:srcRect/>
          <a:stretch>
            <a:fillRect/>
          </a:stretch>
        </p:blipFill>
        <p:spPr bwMode="auto">
          <a:xfrm>
            <a:off x="444500" y="1630363"/>
            <a:ext cx="8154988" cy="4022725"/>
          </a:xfrm>
          <a:prstGeom prst="rect">
            <a:avLst/>
          </a:prstGeom>
          <a:noFill/>
          <a:ln w="9525">
            <a:noFill/>
            <a:miter lim="800000"/>
            <a:headEnd/>
            <a:tailEnd/>
          </a:ln>
        </p:spPr>
      </p:pic>
      <p:sp>
        <p:nvSpPr>
          <p:cNvPr id="205827" name="Rectangle 23"/>
          <p:cNvSpPr>
            <a:spLocks noChangeArrowheads="1"/>
          </p:cNvSpPr>
          <p:nvPr/>
        </p:nvSpPr>
        <p:spPr bwMode="auto">
          <a:xfrm>
            <a:off x="442913" y="5713413"/>
            <a:ext cx="8183562" cy="403225"/>
          </a:xfrm>
          <a:prstGeom prst="rect">
            <a:avLst/>
          </a:prstGeom>
          <a:noFill/>
          <a:ln w="9525">
            <a:noFill/>
            <a:miter lim="800000"/>
            <a:headEnd/>
            <a:tailEnd/>
          </a:ln>
        </p:spPr>
        <p:txBody>
          <a:bodyPr anchor="ctr">
            <a:spAutoFit/>
          </a:bodyPr>
          <a:lstStyle/>
          <a:p>
            <a:pPr>
              <a:lnSpc>
                <a:spcPct val="80000"/>
              </a:lnSpc>
            </a:pPr>
            <a:r>
              <a:rPr lang="en-US" altLang="ja-JP" sz="1200">
                <a:ea typeface="MS PGothic" pitchFamily="34" charset="-128"/>
              </a:rPr>
              <a:t>Temperature variation at the 20 nm thick Si source/drain region in the upper active layer during laser annealing. </a:t>
            </a:r>
          </a:p>
          <a:p>
            <a:pPr>
              <a:lnSpc>
                <a:spcPct val="90000"/>
              </a:lnSpc>
            </a:pPr>
            <a:r>
              <a:rPr lang="en-US" altLang="ja-JP" sz="1200">
                <a:ea typeface="MS PGothic" pitchFamily="34" charset="-128"/>
              </a:rPr>
              <a:t>Note that the shield layers are very effective in preventing any large thermal excursions in the lower layers</a:t>
            </a:r>
            <a:endParaRPr lang="en-US" altLang="ja-JP">
              <a:ea typeface="MS PGothic"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ChangeArrowheads="1"/>
          </p:cNvSpPr>
          <p:nvPr>
            <p:ph type="title" idx="4294967295"/>
          </p:nvPr>
        </p:nvSpPr>
        <p:spPr/>
        <p:txBody>
          <a:bodyPr/>
          <a:lstStyle/>
          <a:p>
            <a:pPr algn="l"/>
            <a:r>
              <a:rPr lang="en-US" smtClean="0"/>
              <a:t>Agenda:</a:t>
            </a:r>
          </a:p>
        </p:txBody>
      </p:sp>
      <p:sp>
        <p:nvSpPr>
          <p:cNvPr id="207874" name="Rectangle 3"/>
          <p:cNvSpPr>
            <a:spLocks noGrp="1" noChangeArrowheads="1"/>
          </p:cNvSpPr>
          <p:nvPr>
            <p:ph type="body" idx="4294967295"/>
          </p:nvPr>
        </p:nvSpPr>
        <p:spPr>
          <a:xfrm>
            <a:off x="174625" y="1651000"/>
            <a:ext cx="8736013" cy="4678363"/>
          </a:xfrm>
        </p:spPr>
        <p:txBody>
          <a:bodyPr/>
          <a:lstStyle/>
          <a:p>
            <a:pPr>
              <a:lnSpc>
                <a:spcPct val="120000"/>
              </a:lnSpc>
            </a:pPr>
            <a:r>
              <a:rPr lang="en-US" sz="2800" smtClean="0">
                <a:solidFill>
                  <a:srgbClr val="66CCFF"/>
                </a:solidFill>
              </a:rPr>
              <a:t>Monolithic 3D – the emerging path for the next 				generation technology driver</a:t>
            </a:r>
            <a:r>
              <a:rPr lang="en-US" sz="2800" smtClean="0"/>
              <a:t> </a:t>
            </a:r>
          </a:p>
          <a:p>
            <a:pPr>
              <a:lnSpc>
                <a:spcPct val="120000"/>
              </a:lnSpc>
            </a:pPr>
            <a:r>
              <a:rPr lang="en-US" sz="2800" smtClean="0">
                <a:solidFill>
                  <a:srgbClr val="66CCFF"/>
                </a:solidFill>
              </a:rPr>
              <a:t>The thermal challenge and solution - for the 				fabrication of monolithic 3D IC </a:t>
            </a:r>
          </a:p>
          <a:p>
            <a:pPr>
              <a:lnSpc>
                <a:spcPct val="120000"/>
              </a:lnSpc>
            </a:pPr>
            <a:r>
              <a:rPr lang="en-US" sz="2800" smtClean="0"/>
              <a:t>The thermal challenge and solution - for the 				operation of monolithic 3D IC </a:t>
            </a:r>
          </a:p>
          <a:p>
            <a:pPr>
              <a:lnSpc>
                <a:spcPct val="120000"/>
              </a:lnSpc>
            </a:pPr>
            <a:endParaRPr lang="en-US" sz="2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4"/>
          <p:cNvSpPr>
            <a:spLocks noGrp="1" noChangeArrowheads="1"/>
          </p:cNvSpPr>
          <p:nvPr>
            <p:ph type="ctrTitle"/>
          </p:nvPr>
        </p:nvSpPr>
        <p:spPr/>
        <p:txBody>
          <a:bodyPr/>
          <a:lstStyle/>
          <a:p>
            <a:r>
              <a:rPr lang="en-US" smtClean="0"/>
              <a:t>Semiconductor Industry is Facing</a:t>
            </a:r>
            <a:br>
              <a:rPr lang="en-US" smtClean="0"/>
            </a:br>
            <a:r>
              <a:rPr lang="en-US" sz="2800" smtClean="0"/>
              <a:t>an</a:t>
            </a:r>
            <a:r>
              <a:rPr lang="en-US" smtClean="0"/>
              <a:t/>
            </a:r>
            <a:br>
              <a:rPr lang="en-US" smtClean="0"/>
            </a:br>
            <a:r>
              <a:rPr lang="en-US" smtClean="0"/>
              <a:t> Inflection Point</a:t>
            </a:r>
          </a:p>
        </p:txBody>
      </p:sp>
      <p:sp>
        <p:nvSpPr>
          <p:cNvPr id="25602" name="Rectangle 5"/>
          <p:cNvSpPr>
            <a:spLocks noGrp="1" noChangeArrowheads="1"/>
          </p:cNvSpPr>
          <p:nvPr>
            <p:ph type="subTitle" idx="1"/>
          </p:nvPr>
        </p:nvSpPr>
        <p:spPr>
          <a:xfrm>
            <a:off x="739775" y="3986213"/>
            <a:ext cx="7675563" cy="1752600"/>
          </a:xfrm>
        </p:spPr>
        <p:txBody>
          <a:bodyPr/>
          <a:lstStyle/>
          <a:p>
            <a:r>
              <a:rPr lang="en-US" smtClean="0"/>
              <a:t>Dimensional Scaling has reached Diminishing Returns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ChangeArrowheads="1"/>
          </p:cNvSpPr>
          <p:nvPr>
            <p:ph type="title"/>
          </p:nvPr>
        </p:nvSpPr>
        <p:spPr/>
        <p:txBody>
          <a:bodyPr/>
          <a:lstStyle/>
          <a:p>
            <a:r>
              <a:rPr lang="en-US" sz="3600" smtClean="0"/>
              <a:t>The Operational Thermal Challenge </a:t>
            </a:r>
          </a:p>
        </p:txBody>
      </p:sp>
      <p:sp>
        <p:nvSpPr>
          <p:cNvPr id="209922" name="Rectangle 3"/>
          <p:cNvSpPr>
            <a:spLocks noGrp="1" noChangeArrowheads="1"/>
          </p:cNvSpPr>
          <p:nvPr>
            <p:ph type="body" idx="1"/>
          </p:nvPr>
        </p:nvSpPr>
        <p:spPr/>
        <p:txBody>
          <a:bodyPr/>
          <a:lstStyle/>
          <a:p>
            <a:r>
              <a:rPr lang="en-US" smtClean="0"/>
              <a:t>Upper tier transistors are fully surrounded by oxide and have no thermal path to remove operational heat away</a:t>
            </a:r>
          </a:p>
        </p:txBody>
      </p:sp>
      <p:grpSp>
        <p:nvGrpSpPr>
          <p:cNvPr id="209933" name="Group 13"/>
          <p:cNvGrpSpPr>
            <a:grpSpLocks/>
          </p:cNvGrpSpPr>
          <p:nvPr/>
        </p:nvGrpSpPr>
        <p:grpSpPr bwMode="auto">
          <a:xfrm>
            <a:off x="0" y="2624138"/>
            <a:ext cx="9144000" cy="4233862"/>
            <a:chOff x="0" y="1653"/>
            <a:chExt cx="5760" cy="2667"/>
          </a:xfrm>
        </p:grpSpPr>
        <p:grpSp>
          <p:nvGrpSpPr>
            <p:cNvPr id="209931" name="Group 11"/>
            <p:cNvGrpSpPr>
              <a:grpSpLocks/>
            </p:cNvGrpSpPr>
            <p:nvPr/>
          </p:nvGrpSpPr>
          <p:grpSpPr bwMode="auto">
            <a:xfrm>
              <a:off x="0" y="1653"/>
              <a:ext cx="5760" cy="2667"/>
              <a:chOff x="0" y="1653"/>
              <a:chExt cx="5760" cy="2667"/>
            </a:xfrm>
          </p:grpSpPr>
          <p:pic>
            <p:nvPicPr>
              <p:cNvPr id="209923" name="Picture 4"/>
              <p:cNvPicPr>
                <a:picLocks noChangeAspect="1" noChangeArrowheads="1"/>
              </p:cNvPicPr>
              <p:nvPr/>
            </p:nvPicPr>
            <p:blipFill>
              <a:blip r:embed="rId3"/>
              <a:srcRect/>
              <a:stretch>
                <a:fillRect/>
              </a:stretch>
            </p:blipFill>
            <p:spPr bwMode="auto">
              <a:xfrm>
                <a:off x="0" y="1653"/>
                <a:ext cx="4110" cy="2667"/>
              </a:xfrm>
              <a:prstGeom prst="rect">
                <a:avLst/>
              </a:prstGeom>
              <a:noFill/>
              <a:ln w="9525">
                <a:noFill/>
                <a:miter lim="800000"/>
                <a:headEnd/>
                <a:tailEnd/>
              </a:ln>
            </p:spPr>
          </p:pic>
          <p:sp>
            <p:nvSpPr>
              <p:cNvPr id="209924" name="Text Box 5"/>
              <p:cNvSpPr txBox="1">
                <a:spLocks noChangeArrowheads="1"/>
              </p:cNvSpPr>
              <p:nvPr/>
            </p:nvSpPr>
            <p:spPr bwMode="auto">
              <a:xfrm>
                <a:off x="4180" y="3521"/>
                <a:ext cx="1580" cy="404"/>
              </a:xfrm>
              <a:prstGeom prst="rect">
                <a:avLst/>
              </a:prstGeom>
              <a:noFill/>
              <a:ln w="9525">
                <a:noFill/>
                <a:miter lim="800000"/>
                <a:headEnd/>
                <a:tailEnd/>
              </a:ln>
            </p:spPr>
            <p:txBody>
              <a:bodyPr wrap="none">
                <a:spAutoFit/>
              </a:bodyPr>
              <a:lstStyle/>
              <a:p>
                <a:r>
                  <a:rPr lang="en-US"/>
                  <a:t>Good Heat Conduction</a:t>
                </a:r>
              </a:p>
              <a:p>
                <a:r>
                  <a:rPr lang="en-US"/>
                  <a:t>~100 W/mK</a:t>
                </a:r>
              </a:p>
            </p:txBody>
          </p:sp>
          <p:sp>
            <p:nvSpPr>
              <p:cNvPr id="209925" name="Rectangle 6"/>
              <p:cNvSpPr>
                <a:spLocks noChangeArrowheads="1"/>
              </p:cNvSpPr>
              <p:nvPr/>
            </p:nvSpPr>
            <p:spPr bwMode="auto">
              <a:xfrm>
                <a:off x="4188" y="2486"/>
                <a:ext cx="1572" cy="404"/>
              </a:xfrm>
              <a:prstGeom prst="rect">
                <a:avLst/>
              </a:prstGeom>
              <a:noFill/>
              <a:ln w="9525">
                <a:noFill/>
                <a:miter lim="800000"/>
                <a:headEnd/>
                <a:tailEnd/>
              </a:ln>
            </p:spPr>
            <p:txBody>
              <a:bodyPr>
                <a:spAutoFit/>
              </a:bodyPr>
              <a:lstStyle/>
              <a:p>
                <a:r>
                  <a:rPr lang="en-US"/>
                  <a:t>Poor Heat Conduction</a:t>
                </a:r>
              </a:p>
              <a:p>
                <a:r>
                  <a:rPr lang="en-US"/>
                  <a:t>~1 W/mK</a:t>
                </a:r>
              </a:p>
            </p:txBody>
          </p:sp>
          <p:sp>
            <p:nvSpPr>
              <p:cNvPr id="209926" name="Line 7"/>
              <p:cNvSpPr>
                <a:spLocks noChangeShapeType="1"/>
              </p:cNvSpPr>
              <p:nvPr/>
            </p:nvSpPr>
            <p:spPr bwMode="auto">
              <a:xfrm flipH="1">
                <a:off x="3738" y="3822"/>
                <a:ext cx="324" cy="90"/>
              </a:xfrm>
              <a:prstGeom prst="line">
                <a:avLst/>
              </a:prstGeom>
              <a:noFill/>
              <a:ln w="9525">
                <a:solidFill>
                  <a:schemeClr val="tx1"/>
                </a:solidFill>
                <a:round/>
                <a:headEnd/>
                <a:tailEnd type="triangle" w="med" len="med"/>
              </a:ln>
            </p:spPr>
            <p:txBody>
              <a:bodyPr/>
              <a:lstStyle/>
              <a:p>
                <a:endParaRPr lang="en-US"/>
              </a:p>
            </p:txBody>
          </p:sp>
          <p:sp>
            <p:nvSpPr>
              <p:cNvPr id="209927" name="Line 8"/>
              <p:cNvSpPr>
                <a:spLocks noChangeShapeType="1"/>
              </p:cNvSpPr>
              <p:nvPr/>
            </p:nvSpPr>
            <p:spPr bwMode="auto">
              <a:xfrm flipH="1">
                <a:off x="3666" y="2688"/>
                <a:ext cx="450" cy="342"/>
              </a:xfrm>
              <a:prstGeom prst="line">
                <a:avLst/>
              </a:prstGeom>
              <a:noFill/>
              <a:ln w="9525">
                <a:solidFill>
                  <a:schemeClr val="tx1"/>
                </a:solidFill>
                <a:round/>
                <a:headEnd/>
                <a:tailEnd type="triangle" w="med" len="med"/>
              </a:ln>
            </p:spPr>
            <p:txBody>
              <a:bodyPr/>
              <a:lstStyle/>
              <a:p>
                <a:endParaRPr lang="en-US"/>
              </a:p>
            </p:txBody>
          </p:sp>
          <p:sp>
            <p:nvSpPr>
              <p:cNvPr id="209928" name="Line 9"/>
              <p:cNvSpPr>
                <a:spLocks noChangeShapeType="1"/>
              </p:cNvSpPr>
              <p:nvPr/>
            </p:nvSpPr>
            <p:spPr bwMode="auto">
              <a:xfrm flipH="1">
                <a:off x="3708" y="2610"/>
                <a:ext cx="396" cy="0"/>
              </a:xfrm>
              <a:prstGeom prst="line">
                <a:avLst/>
              </a:prstGeom>
              <a:noFill/>
              <a:ln w="9525">
                <a:solidFill>
                  <a:schemeClr val="tx1"/>
                </a:solidFill>
                <a:round/>
                <a:headEnd/>
                <a:tailEnd type="triangle" w="med" len="med"/>
              </a:ln>
            </p:spPr>
            <p:txBody>
              <a:bodyPr/>
              <a:lstStyle/>
              <a:p>
                <a:endParaRPr lang="en-US"/>
              </a:p>
            </p:txBody>
          </p:sp>
          <p:sp>
            <p:nvSpPr>
              <p:cNvPr id="209930" name="Rectangle 10"/>
              <p:cNvSpPr>
                <a:spLocks noChangeArrowheads="1"/>
              </p:cNvSpPr>
              <p:nvPr/>
            </p:nvSpPr>
            <p:spPr bwMode="auto">
              <a:xfrm>
                <a:off x="0" y="3043"/>
                <a:ext cx="1185" cy="636"/>
              </a:xfrm>
              <a:prstGeom prst="rect">
                <a:avLst/>
              </a:prstGeom>
              <a:solidFill>
                <a:schemeClr val="bg1"/>
              </a:solidFill>
              <a:ln w="9525">
                <a:noFill/>
                <a:miter lim="800000"/>
                <a:headEnd/>
                <a:tailEnd/>
              </a:ln>
              <a:effectLst/>
            </p:spPr>
            <p:txBody>
              <a:bodyPr wrap="none" anchor="ctr"/>
              <a:lstStyle/>
              <a:p>
                <a:endParaRPr lang="en-US"/>
              </a:p>
            </p:txBody>
          </p:sp>
        </p:grpSp>
        <p:sp>
          <p:nvSpPr>
            <p:cNvPr id="209932" name="Rectangle 12"/>
            <p:cNvSpPr>
              <a:spLocks noChangeArrowheads="1"/>
            </p:cNvSpPr>
            <p:nvPr/>
          </p:nvSpPr>
          <p:spPr bwMode="auto">
            <a:xfrm>
              <a:off x="978" y="3027"/>
              <a:ext cx="408" cy="511"/>
            </a:xfrm>
            <a:prstGeom prst="rect">
              <a:avLst/>
            </a:prstGeom>
            <a:solidFill>
              <a:schemeClr val="bg1"/>
            </a:solidFill>
            <a:ln w="9525">
              <a:no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ChangeArrowheads="1"/>
          </p:cNvSpPr>
          <p:nvPr>
            <p:ph type="title"/>
          </p:nvPr>
        </p:nvSpPr>
        <p:spPr/>
        <p:txBody>
          <a:bodyPr/>
          <a:lstStyle/>
          <a:p>
            <a:r>
              <a:rPr lang="en-US" smtClean="0"/>
              <a:t>The Solution</a:t>
            </a:r>
          </a:p>
        </p:txBody>
      </p:sp>
      <p:sp>
        <p:nvSpPr>
          <p:cNvPr id="211970" name="Rectangle 3"/>
          <p:cNvSpPr>
            <a:spLocks noGrp="1" noChangeArrowheads="1"/>
          </p:cNvSpPr>
          <p:nvPr>
            <p:ph type="body" idx="1"/>
          </p:nvPr>
        </p:nvSpPr>
        <p:spPr/>
        <p:txBody>
          <a:bodyPr/>
          <a:lstStyle/>
          <a:p>
            <a:r>
              <a:rPr lang="en-US" sz="2800" smtClean="0"/>
              <a:t>Use Power Delivery (Vdd, Vss) Network (“PDN”) also for heat removal</a:t>
            </a:r>
          </a:p>
          <a:p>
            <a:r>
              <a:rPr lang="en-US" sz="2800" smtClean="0"/>
              <a:t>Add heat spreader to smooth out hot spots</a:t>
            </a:r>
          </a:p>
          <a:p>
            <a:r>
              <a:rPr lang="en-US" sz="2800" smtClean="0"/>
              <a:t>Add thermally conducting yet electrically non-conducting contacts to problem areas such as transmission gates</a:t>
            </a:r>
          </a:p>
          <a:p>
            <a:endParaRPr lang="en-US" sz="2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
          <p:cNvSpPr>
            <a:spLocks noGrp="1" noChangeArrowheads="1"/>
          </p:cNvSpPr>
          <p:nvPr>
            <p:ph type="title" idx="4294967295"/>
          </p:nvPr>
        </p:nvSpPr>
        <p:spPr>
          <a:xfrm>
            <a:off x="231775" y="1525588"/>
            <a:ext cx="8734425" cy="1635125"/>
          </a:xfrm>
        </p:spPr>
        <p:txBody>
          <a:bodyPr lIns="0" tIns="0" rIns="0" bIns="0" anchor="b"/>
          <a:lstStyle/>
          <a:p>
            <a:pPr eaLnBrk="1"/>
            <a:r>
              <a:rPr lang="en-US" sz="3000" smtClean="0">
                <a:solidFill>
                  <a:srgbClr val="0000FF"/>
                </a:solidFill>
                <a:latin typeface="Gill Sans"/>
                <a:ea typeface="Gill Sans"/>
                <a:cs typeface="Gill Sans"/>
                <a:sym typeface="Gill Sans"/>
              </a:rPr>
              <a:t>Cooling Three-Dimensional Integrated Circuits using</a:t>
            </a:r>
            <a:br>
              <a:rPr lang="en-US" sz="3000" smtClean="0">
                <a:solidFill>
                  <a:srgbClr val="0000FF"/>
                </a:solidFill>
                <a:latin typeface="Gill Sans"/>
                <a:ea typeface="Gill Sans"/>
                <a:cs typeface="Gill Sans"/>
                <a:sym typeface="Gill Sans"/>
              </a:rPr>
            </a:br>
            <a:r>
              <a:rPr lang="en-US" sz="3000" smtClean="0">
                <a:solidFill>
                  <a:srgbClr val="0000FF"/>
                </a:solidFill>
                <a:latin typeface="Gill Sans"/>
                <a:ea typeface="Gill Sans"/>
                <a:cs typeface="Gill Sans"/>
                <a:sym typeface="Gill Sans"/>
              </a:rPr>
              <a:t> Power Delivery Networks (PDNs)</a:t>
            </a:r>
            <a:endParaRPr lang="en-US" sz="3000" smtClean="0">
              <a:solidFill>
                <a:srgbClr val="0000FF"/>
              </a:solidFill>
            </a:endParaRPr>
          </a:p>
        </p:txBody>
      </p:sp>
      <p:sp>
        <p:nvSpPr>
          <p:cNvPr id="214018" name="Rectangle 2"/>
          <p:cNvSpPr>
            <a:spLocks noGrp="1" noChangeArrowheads="1"/>
          </p:cNvSpPr>
          <p:nvPr>
            <p:ph type="body" idx="4294967295"/>
          </p:nvPr>
        </p:nvSpPr>
        <p:spPr>
          <a:xfrm>
            <a:off x="893763" y="4027488"/>
            <a:ext cx="7358062" cy="795337"/>
          </a:xfrm>
        </p:spPr>
        <p:txBody>
          <a:bodyPr lIns="0" tIns="0" rIns="0" bIns="0"/>
          <a:lstStyle/>
          <a:p>
            <a:pPr marL="0" indent="0" defTabSz="584200" eaLnBrk="1">
              <a:buFont typeface="Wingdings" pitchFamily="2" charset="2"/>
              <a:buNone/>
            </a:pPr>
            <a:r>
              <a:rPr lang="en-US" sz="2600" smtClean="0">
                <a:latin typeface="Gill Sans"/>
                <a:ea typeface="Gill Sans"/>
                <a:cs typeface="Gill Sans"/>
                <a:sym typeface="Gill Sans"/>
              </a:rPr>
              <a:t>Hai Wei, Tony Wu, Deepak Sekar</a:t>
            </a:r>
            <a:r>
              <a:rPr lang="en-US" sz="2600" baseline="30000" smtClean="0">
                <a:latin typeface="Gill Sans"/>
                <a:ea typeface="Gill Sans"/>
                <a:cs typeface="Gill Sans"/>
                <a:sym typeface="Gill Sans"/>
              </a:rPr>
              <a:t>+</a:t>
            </a:r>
            <a:r>
              <a:rPr lang="en-US" sz="2600" smtClean="0">
                <a:latin typeface="Gill Sans"/>
                <a:ea typeface="Gill Sans"/>
                <a:cs typeface="Gill Sans"/>
                <a:sym typeface="Gill Sans"/>
              </a:rPr>
              <a:t>, Brian Cronquist*, Roger Fabian Pease, Subhasish Mitra</a:t>
            </a:r>
            <a:endParaRPr lang="en-US" smtClean="0"/>
          </a:p>
        </p:txBody>
      </p:sp>
      <p:sp>
        <p:nvSpPr>
          <p:cNvPr id="214019" name="Rectangle 3"/>
          <p:cNvSpPr>
            <a:spLocks/>
          </p:cNvSpPr>
          <p:nvPr/>
        </p:nvSpPr>
        <p:spPr bwMode="auto">
          <a:xfrm>
            <a:off x="893763" y="5251450"/>
            <a:ext cx="7358062" cy="793750"/>
          </a:xfrm>
          <a:prstGeom prst="rect">
            <a:avLst/>
          </a:prstGeom>
          <a:noFill/>
          <a:ln w="9525">
            <a:noFill/>
            <a:miter lim="800000"/>
            <a:headEnd/>
            <a:tailEnd/>
          </a:ln>
        </p:spPr>
        <p:txBody>
          <a:bodyPr lIns="0" tIns="0" rIns="0" bIns="0"/>
          <a:lstStyle/>
          <a:p>
            <a:pPr algn="ctr" defTabSz="411163" hangingPunct="0"/>
            <a:r>
              <a:rPr lang="en-US" sz="2500">
                <a:solidFill>
                  <a:srgbClr val="339933"/>
                </a:solidFill>
                <a:latin typeface="Gill Sans"/>
                <a:ea typeface="Gill Sans"/>
                <a:cs typeface="Gill Sans"/>
                <a:sym typeface="Gill Sans"/>
              </a:rPr>
              <a:t>Stanford University, </a:t>
            </a:r>
            <a:r>
              <a:rPr lang="en-US" sz="2500">
                <a:solidFill>
                  <a:srgbClr val="339933"/>
                </a:solidFill>
                <a:latin typeface="Gill Sans"/>
                <a:ea typeface="Helvetica Light"/>
                <a:cs typeface="Helvetica Light"/>
                <a:sym typeface="Gill Sans"/>
              </a:rPr>
              <a:t>Rambus</a:t>
            </a:r>
            <a:r>
              <a:rPr lang="en-US" sz="2500" baseline="30000">
                <a:solidFill>
                  <a:srgbClr val="339933"/>
                </a:solidFill>
                <a:latin typeface="Gill Sans"/>
                <a:ea typeface="Helvetica Light"/>
                <a:cs typeface="Helvetica Light"/>
                <a:sym typeface="Gill Sans"/>
              </a:rPr>
              <a:t>+</a:t>
            </a:r>
            <a:r>
              <a:rPr lang="en-US" sz="2500">
                <a:solidFill>
                  <a:srgbClr val="339933"/>
                </a:solidFill>
                <a:latin typeface="Gill Sans"/>
                <a:ea typeface="Helvetica Light"/>
                <a:cs typeface="Helvetica Light"/>
                <a:sym typeface="Gill Sans"/>
              </a:rPr>
              <a:t>, Monolithic 3D Inc.*</a:t>
            </a:r>
            <a:endParaRPr lang="en-US" sz="3000">
              <a:solidFill>
                <a:srgbClr val="339933"/>
              </a:solidFill>
              <a:latin typeface="Helvetica Light"/>
              <a:ea typeface="Helvetica Light"/>
              <a:cs typeface="Helvetica Light"/>
              <a:sym typeface="Helvetica Light"/>
            </a:endParaRPr>
          </a:p>
        </p:txBody>
      </p:sp>
      <p:sp>
        <p:nvSpPr>
          <p:cNvPr id="214020" name="Rectangle 4"/>
          <p:cNvSpPr>
            <a:spLocks/>
          </p:cNvSpPr>
          <p:nvPr/>
        </p:nvSpPr>
        <p:spPr bwMode="auto">
          <a:xfrm>
            <a:off x="4602163" y="6505575"/>
            <a:ext cx="171450" cy="268288"/>
          </a:xfrm>
          <a:prstGeom prst="rect">
            <a:avLst/>
          </a:prstGeom>
          <a:noFill/>
          <a:ln w="9525">
            <a:noFill/>
            <a:miter lim="800000"/>
            <a:headEnd/>
            <a:tailEnd/>
          </a:ln>
        </p:spPr>
        <p:txBody>
          <a:bodyPr lIns="0" tIns="0" rIns="0" bIns="0"/>
          <a:lstStyle/>
          <a:p>
            <a:pPr algn="ctr" defTabSz="411163" hangingPunct="0"/>
            <a:fld id="{0C3E1FA3-BC92-4F02-BDDC-3EFABDC0106B}" type="slidenum">
              <a:rPr lang="en-US" sz="1300">
                <a:solidFill>
                  <a:srgbClr val="FFFFFF"/>
                </a:solidFill>
                <a:latin typeface="Helvetica Light"/>
                <a:ea typeface="Helvetica Light"/>
                <a:cs typeface="Helvetica Light"/>
                <a:sym typeface="Helvetica Light"/>
              </a:rPr>
              <a:pPr algn="ctr" defTabSz="411163" hangingPunct="0"/>
              <a:t>52</a:t>
            </a:fld>
            <a:endParaRPr lang="en-US" sz="3000">
              <a:solidFill>
                <a:srgbClr val="FFFFFF"/>
              </a:solidFill>
              <a:latin typeface="Helvetica Light"/>
              <a:ea typeface="Helvetica Light"/>
              <a:cs typeface="Helvetica Light"/>
              <a:sym typeface="Helvetica Light"/>
            </a:endParaRPr>
          </a:p>
        </p:txBody>
      </p:sp>
      <p:sp>
        <p:nvSpPr>
          <p:cNvPr id="214021" name="Rectangle 6"/>
          <p:cNvSpPr>
            <a:spLocks noChangeArrowheads="1"/>
          </p:cNvSpPr>
          <p:nvPr/>
        </p:nvSpPr>
        <p:spPr bwMode="auto">
          <a:xfrm>
            <a:off x="2390775" y="574675"/>
            <a:ext cx="4222750" cy="701675"/>
          </a:xfrm>
          <a:prstGeom prst="rect">
            <a:avLst/>
          </a:prstGeom>
          <a:noFill/>
          <a:ln w="9525">
            <a:noFill/>
            <a:miter lim="800000"/>
            <a:headEnd/>
            <a:tailEnd/>
          </a:ln>
        </p:spPr>
        <p:txBody>
          <a:bodyPr wrap="none">
            <a:spAutoFit/>
          </a:bodyPr>
          <a:lstStyle/>
          <a:p>
            <a:r>
              <a:rPr lang="en-US" sz="4000">
                <a:solidFill>
                  <a:srgbClr val="0073AE"/>
                </a:solidFill>
              </a:rPr>
              <a:t>IEDM 2012 Paper</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idx="4294967295"/>
          </p:nvPr>
        </p:nvSpPr>
        <p:spPr>
          <a:xfrm>
            <a:off x="457200" y="185738"/>
            <a:ext cx="8229600" cy="1143000"/>
          </a:xfrm>
        </p:spPr>
        <p:txBody>
          <a:bodyPr/>
          <a:lstStyle/>
          <a:p>
            <a:pPr eaLnBrk="1" hangingPunct="1"/>
            <a:r>
              <a:rPr lang="en-US" sz="2800" b="1" smtClean="0">
                <a:latin typeface="Helvetica (Headings)"/>
              </a:rPr>
              <a:t>Monolithic 3D Heat Removal Architecture (</a:t>
            </a:r>
            <a:r>
              <a:rPr lang="en-US" sz="2000" b="1" smtClean="0">
                <a:latin typeface="Helvetica (Headings)"/>
              </a:rPr>
              <a:t>Achievable with Monolithic 3D vertical interconnect density)</a:t>
            </a:r>
          </a:p>
        </p:txBody>
      </p:sp>
      <p:sp>
        <p:nvSpPr>
          <p:cNvPr id="216066" name="Content Placeholder 2"/>
          <p:cNvSpPr>
            <a:spLocks noGrp="1"/>
          </p:cNvSpPr>
          <p:nvPr>
            <p:ph idx="4294967295"/>
          </p:nvPr>
        </p:nvSpPr>
        <p:spPr>
          <a:xfrm>
            <a:off x="179388" y="4265613"/>
            <a:ext cx="4683125" cy="1873250"/>
          </a:xfrm>
          <a:ln>
            <a:solidFill>
              <a:schemeClr val="tx1"/>
            </a:solidFill>
          </a:ln>
        </p:spPr>
        <p:txBody>
          <a:bodyPr/>
          <a:lstStyle/>
          <a:p>
            <a:pPr algn="just" eaLnBrk="1" hangingPunct="1">
              <a:spcBef>
                <a:spcPct val="0"/>
              </a:spcBef>
            </a:pPr>
            <a:r>
              <a:rPr lang="en-US" sz="1600" b="1" smtClean="0"/>
              <a:t>Global power grid shared among multiple device layers, local power grid for each device layer</a:t>
            </a:r>
          </a:p>
          <a:p>
            <a:pPr algn="just" eaLnBrk="1" hangingPunct="1">
              <a:spcBef>
                <a:spcPct val="0"/>
              </a:spcBef>
            </a:pPr>
            <a:r>
              <a:rPr lang="en-US" sz="1600" b="1" smtClean="0"/>
              <a:t>Local V</a:t>
            </a:r>
            <a:r>
              <a:rPr lang="en-US" sz="1600" b="1" baseline="-25000" smtClean="0"/>
              <a:t>DD</a:t>
            </a:r>
            <a:r>
              <a:rPr lang="en-US" sz="1600" b="1" smtClean="0"/>
              <a:t> grid architecture shown above</a:t>
            </a:r>
          </a:p>
          <a:p>
            <a:pPr algn="just" eaLnBrk="1" hangingPunct="1">
              <a:spcBef>
                <a:spcPct val="0"/>
              </a:spcBef>
            </a:pPr>
            <a:r>
              <a:rPr lang="en-US" sz="1600" b="1" smtClean="0"/>
              <a:t>Optimize all cells in library to have low thermal resistance to V</a:t>
            </a:r>
            <a:r>
              <a:rPr lang="en-US" sz="1600" b="1" baseline="-25000" smtClean="0"/>
              <a:t>DD</a:t>
            </a:r>
            <a:r>
              <a:rPr lang="en-US" sz="1600" b="1" smtClean="0"/>
              <a:t>/V</a:t>
            </a:r>
            <a:r>
              <a:rPr lang="en-US" sz="1600" b="1" baseline="-25000" smtClean="0"/>
              <a:t>SS</a:t>
            </a:r>
            <a:r>
              <a:rPr lang="en-US" sz="1600" b="1" smtClean="0"/>
              <a:t> lines (local heat sink)</a:t>
            </a:r>
          </a:p>
        </p:txBody>
      </p:sp>
      <p:pic>
        <p:nvPicPr>
          <p:cNvPr id="216067" name="Picture 2"/>
          <p:cNvPicPr>
            <a:picLocks noChangeAspect="1" noChangeArrowheads="1"/>
          </p:cNvPicPr>
          <p:nvPr/>
        </p:nvPicPr>
        <p:blipFill>
          <a:blip r:embed="rId3"/>
          <a:srcRect/>
          <a:stretch>
            <a:fillRect/>
          </a:stretch>
        </p:blipFill>
        <p:spPr bwMode="auto">
          <a:xfrm>
            <a:off x="306388" y="1616075"/>
            <a:ext cx="3886200" cy="2543175"/>
          </a:xfrm>
          <a:prstGeom prst="rect">
            <a:avLst/>
          </a:prstGeom>
          <a:noFill/>
          <a:ln w="9525">
            <a:noFill/>
            <a:miter lim="800000"/>
            <a:headEnd/>
            <a:tailEnd/>
          </a:ln>
        </p:spPr>
      </p:pic>
      <p:cxnSp>
        <p:nvCxnSpPr>
          <p:cNvPr id="59" name="Straight Arrow Connector 58"/>
          <p:cNvCxnSpPr/>
          <p:nvPr/>
        </p:nvCxnSpPr>
        <p:spPr>
          <a:xfrm>
            <a:off x="914400" y="1981200"/>
            <a:ext cx="2133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16069" name="TextBox 59"/>
          <p:cNvSpPr txBox="1">
            <a:spLocks noChangeArrowheads="1"/>
          </p:cNvSpPr>
          <p:nvPr/>
        </p:nvSpPr>
        <p:spPr bwMode="auto">
          <a:xfrm>
            <a:off x="1905000" y="1611313"/>
            <a:ext cx="1219200" cy="369887"/>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x</a:t>
            </a:r>
          </a:p>
        </p:txBody>
      </p:sp>
      <p:sp>
        <p:nvSpPr>
          <p:cNvPr id="216070" name="TextBox 62"/>
          <p:cNvSpPr txBox="1">
            <a:spLocks noChangeArrowheads="1"/>
          </p:cNvSpPr>
          <p:nvPr/>
        </p:nvSpPr>
        <p:spPr bwMode="auto">
          <a:xfrm>
            <a:off x="214313" y="3016250"/>
            <a:ext cx="1219200" cy="366713"/>
          </a:xfrm>
          <a:prstGeom prst="rect">
            <a:avLst/>
          </a:prstGeom>
          <a:noFill/>
          <a:ln w="9525">
            <a:noFill/>
            <a:miter lim="800000"/>
            <a:headEnd/>
            <a:tailEnd/>
          </a:ln>
        </p:spPr>
        <p:txBody>
          <a:bodyPr>
            <a:spAutoFit/>
          </a:bodyPr>
          <a:lstStyle/>
          <a:p>
            <a:r>
              <a:rPr lang="en-US" b="1">
                <a:solidFill>
                  <a:srgbClr val="000000"/>
                </a:solidFill>
                <a:latin typeface="Arial Narrow" pitchFamily="34" charset="0"/>
              </a:rPr>
              <a:t>p</a:t>
            </a:r>
            <a:r>
              <a:rPr lang="en-US" b="1" baseline="-25000">
                <a:solidFill>
                  <a:srgbClr val="000000"/>
                </a:solidFill>
                <a:latin typeface="Arial Narrow" pitchFamily="34" charset="0"/>
              </a:rPr>
              <a:t>y</a:t>
            </a:r>
          </a:p>
        </p:txBody>
      </p:sp>
      <p:sp>
        <p:nvSpPr>
          <p:cNvPr id="216071" name="Footer Placeholder 6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r>
              <a:rPr lang="en-US" sz="1000">
                <a:solidFill>
                  <a:srgbClr val="0073AE"/>
                </a:solidFill>
              </a:rPr>
              <a:t>Patented and Patent Pending Technology</a:t>
            </a:r>
          </a:p>
        </p:txBody>
      </p:sp>
      <p:grpSp>
        <p:nvGrpSpPr>
          <p:cNvPr id="216072" name="Group 1"/>
          <p:cNvGrpSpPr>
            <a:grpSpLocks/>
          </p:cNvGrpSpPr>
          <p:nvPr/>
        </p:nvGrpSpPr>
        <p:grpSpPr bwMode="auto">
          <a:xfrm>
            <a:off x="4946650" y="4252913"/>
            <a:ext cx="3502025" cy="2068512"/>
            <a:chOff x="5120639" y="4260358"/>
            <a:chExt cx="3813868" cy="2597637"/>
          </a:xfrm>
        </p:grpSpPr>
        <p:pic>
          <p:nvPicPr>
            <p:cNvPr id="216276" name="Picture 2"/>
            <p:cNvPicPr>
              <a:picLocks noChangeAspect="1" noChangeArrowheads="1"/>
            </p:cNvPicPr>
            <p:nvPr/>
          </p:nvPicPr>
          <p:blipFill>
            <a:blip r:embed="rId4"/>
            <a:srcRect/>
            <a:stretch>
              <a:fillRect/>
            </a:stretch>
          </p:blipFill>
          <p:spPr bwMode="auto">
            <a:xfrm>
              <a:off x="5120639" y="4260358"/>
              <a:ext cx="3621023" cy="2597637"/>
            </a:xfrm>
            <a:prstGeom prst="rect">
              <a:avLst/>
            </a:prstGeom>
            <a:noFill/>
            <a:ln w="9525">
              <a:noFill/>
              <a:miter lim="800000"/>
              <a:headEnd/>
              <a:tailEnd/>
            </a:ln>
          </p:spPr>
        </p:pic>
        <p:sp>
          <p:nvSpPr>
            <p:cNvPr id="216277" name="TextBox 345"/>
            <p:cNvSpPr txBox="1">
              <a:spLocks noChangeArrowheads="1"/>
            </p:cNvSpPr>
            <p:nvPr/>
          </p:nvSpPr>
          <p:spPr bwMode="auto">
            <a:xfrm>
              <a:off x="6967063" y="4932195"/>
              <a:ext cx="1967444"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Without Power Grid</a:t>
              </a:r>
              <a:endParaRPr lang="zh-CN" altLang="en-US" sz="1400">
                <a:solidFill>
                  <a:srgbClr val="000000"/>
                </a:solidFill>
                <a:ea typeface="SimSun" pitchFamily="2" charset="-122"/>
              </a:endParaRPr>
            </a:p>
          </p:txBody>
        </p:sp>
        <p:sp>
          <p:nvSpPr>
            <p:cNvPr id="216278" name="TextBox 346"/>
            <p:cNvSpPr txBox="1">
              <a:spLocks noChangeArrowheads="1"/>
            </p:cNvSpPr>
            <p:nvPr/>
          </p:nvSpPr>
          <p:spPr bwMode="auto">
            <a:xfrm>
              <a:off x="6593629" y="5649884"/>
              <a:ext cx="1680453" cy="382768"/>
            </a:xfrm>
            <a:prstGeom prst="rect">
              <a:avLst/>
            </a:prstGeom>
            <a:noFill/>
            <a:ln w="9525">
              <a:noFill/>
              <a:miter lim="800000"/>
              <a:headEnd/>
              <a:tailEnd/>
            </a:ln>
          </p:spPr>
          <p:txBody>
            <a:bodyPr>
              <a:spAutoFit/>
            </a:bodyPr>
            <a:lstStyle/>
            <a:p>
              <a:r>
                <a:rPr lang="en-US" altLang="zh-CN" sz="1400">
                  <a:solidFill>
                    <a:srgbClr val="000000"/>
                  </a:solidFill>
                  <a:ea typeface="SimSun" pitchFamily="2" charset="-122"/>
                </a:rPr>
                <a:t>With Power Grid</a:t>
              </a:r>
              <a:endParaRPr lang="zh-CN" altLang="en-US" sz="1400">
                <a:solidFill>
                  <a:srgbClr val="000000"/>
                </a:solidFill>
                <a:ea typeface="SimSun" pitchFamily="2" charset="-122"/>
              </a:endParaRPr>
            </a:p>
          </p:txBody>
        </p:sp>
      </p:grpSp>
      <p:grpSp>
        <p:nvGrpSpPr>
          <p:cNvPr id="216073" name="Group 220"/>
          <p:cNvGrpSpPr>
            <a:grpSpLocks/>
          </p:cNvGrpSpPr>
          <p:nvPr/>
        </p:nvGrpSpPr>
        <p:grpSpPr bwMode="auto">
          <a:xfrm>
            <a:off x="4195763" y="1743075"/>
            <a:ext cx="4533900" cy="2517775"/>
            <a:chOff x="2643" y="1098"/>
            <a:chExt cx="2856" cy="1586"/>
          </a:xfrm>
        </p:grpSpPr>
        <p:sp>
          <p:nvSpPr>
            <p:cNvPr id="265" name="Rectangle 264"/>
            <p:cNvSpPr/>
            <p:nvPr/>
          </p:nvSpPr>
          <p:spPr>
            <a:xfrm>
              <a:off x="2687" y="1548"/>
              <a:ext cx="2750" cy="76"/>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16077" name="Trapezoid 293"/>
            <p:cNvGrpSpPr>
              <a:grpSpLocks/>
            </p:cNvGrpSpPr>
            <p:nvPr/>
          </p:nvGrpSpPr>
          <p:grpSpPr bwMode="auto">
            <a:xfrm>
              <a:off x="3760" y="1536"/>
              <a:ext cx="295" cy="138"/>
              <a:chOff x="5967984" y="2438400"/>
              <a:chExt cx="469392" cy="219456"/>
            </a:xfrm>
          </p:grpSpPr>
          <p:pic>
            <p:nvPicPr>
              <p:cNvPr id="216274" name="Trapezoid 293"/>
              <p:cNvPicPr>
                <a:picLocks noChangeArrowheads="1"/>
              </p:cNvPicPr>
              <p:nvPr/>
            </p:nvPicPr>
            <p:blipFill>
              <a:blip r:embed="rId5"/>
              <a:srcRect/>
              <a:stretch>
                <a:fillRect/>
              </a:stretch>
            </p:blipFill>
            <p:spPr bwMode="auto">
              <a:xfrm>
                <a:off x="5967984" y="2438400"/>
                <a:ext cx="469392" cy="219456"/>
              </a:xfrm>
              <a:prstGeom prst="rect">
                <a:avLst/>
              </a:prstGeom>
              <a:noFill/>
              <a:ln w="9525">
                <a:noFill/>
                <a:miter lim="800000"/>
                <a:headEnd/>
                <a:tailEnd/>
              </a:ln>
            </p:spPr>
          </p:pic>
          <p:sp>
            <p:nvSpPr>
              <p:cNvPr id="216275" name="Text Box 18"/>
              <p:cNvSpPr txBox="1">
                <a:spLocks noChangeArrowheads="1"/>
              </p:cNvSpPr>
              <p:nvPr/>
            </p:nvSpPr>
            <p:spPr bwMode="auto">
              <a:xfrm rot="10800000">
                <a:off x="6030482"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216078" name="Trapezoid 294"/>
            <p:cNvGrpSpPr>
              <a:grpSpLocks/>
            </p:cNvGrpSpPr>
            <p:nvPr/>
          </p:nvGrpSpPr>
          <p:grpSpPr bwMode="auto">
            <a:xfrm>
              <a:off x="4101" y="1536"/>
              <a:ext cx="292" cy="138"/>
              <a:chOff x="6510528" y="2438400"/>
              <a:chExt cx="463296" cy="219456"/>
            </a:xfrm>
          </p:grpSpPr>
          <p:pic>
            <p:nvPicPr>
              <p:cNvPr id="216272" name="Trapezoid 294"/>
              <p:cNvPicPr>
                <a:picLocks noChangeArrowheads="1"/>
              </p:cNvPicPr>
              <p:nvPr/>
            </p:nvPicPr>
            <p:blipFill>
              <a:blip r:embed="rId6"/>
              <a:srcRect/>
              <a:stretch>
                <a:fillRect/>
              </a:stretch>
            </p:blipFill>
            <p:spPr bwMode="auto">
              <a:xfrm>
                <a:off x="6510528" y="2438400"/>
                <a:ext cx="463296" cy="219456"/>
              </a:xfrm>
              <a:prstGeom prst="rect">
                <a:avLst/>
              </a:prstGeom>
              <a:noFill/>
              <a:ln w="9525">
                <a:noFill/>
                <a:miter lim="800000"/>
                <a:headEnd/>
                <a:tailEnd/>
              </a:ln>
            </p:spPr>
          </p:pic>
          <p:sp>
            <p:nvSpPr>
              <p:cNvPr id="216273" name="Text Box 21"/>
              <p:cNvSpPr txBox="1">
                <a:spLocks noChangeArrowheads="1"/>
              </p:cNvSpPr>
              <p:nvPr/>
            </p:nvSpPr>
            <p:spPr bwMode="auto">
              <a:xfrm rot="10800000">
                <a:off x="6569481"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38" name="Rectangle 57"/>
            <p:cNvSpPr/>
            <p:nvPr/>
          </p:nvSpPr>
          <p:spPr bwMode="auto">
            <a:xfrm flipH="1">
              <a:off x="3178" y="1718"/>
              <a:ext cx="120" cy="15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39" name="Rectangle 53"/>
            <p:cNvSpPr/>
            <p:nvPr/>
          </p:nvSpPr>
          <p:spPr bwMode="auto">
            <a:xfrm>
              <a:off x="4771" y="1836"/>
              <a:ext cx="678" cy="5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0" name="Rectangle 54"/>
            <p:cNvSpPr/>
            <p:nvPr/>
          </p:nvSpPr>
          <p:spPr bwMode="auto">
            <a:xfrm flipH="1">
              <a:off x="4771" y="1876"/>
              <a:ext cx="72" cy="116"/>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1" name="Rectangle 55"/>
            <p:cNvSpPr/>
            <p:nvPr/>
          </p:nvSpPr>
          <p:spPr bwMode="auto">
            <a:xfrm>
              <a:off x="2660" y="1706"/>
              <a:ext cx="112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2" name="Rectangle 56"/>
            <p:cNvSpPr/>
            <p:nvPr/>
          </p:nvSpPr>
          <p:spPr bwMode="auto">
            <a:xfrm>
              <a:off x="4398" y="1699"/>
              <a:ext cx="347" cy="4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3" name="Rectangle 58"/>
            <p:cNvSpPr/>
            <p:nvPr/>
          </p:nvSpPr>
          <p:spPr bwMode="auto">
            <a:xfrm>
              <a:off x="4817" y="1699"/>
              <a:ext cx="239"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4" name="Rectangle 61"/>
            <p:cNvSpPr/>
            <p:nvPr/>
          </p:nvSpPr>
          <p:spPr bwMode="auto">
            <a:xfrm>
              <a:off x="3050" y="1849"/>
              <a:ext cx="140" cy="30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5" name="Rectangle 62"/>
            <p:cNvSpPr/>
            <p:nvPr/>
          </p:nvSpPr>
          <p:spPr bwMode="auto">
            <a:xfrm>
              <a:off x="2923" y="1823"/>
              <a:ext cx="361" cy="5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6" name="Rectangle 59"/>
            <p:cNvSpPr/>
            <p:nvPr/>
          </p:nvSpPr>
          <p:spPr bwMode="auto">
            <a:xfrm>
              <a:off x="3363" y="1824"/>
              <a:ext cx="214" cy="51"/>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247" name="Rectangle 65"/>
            <p:cNvSpPr/>
            <p:nvPr/>
          </p:nvSpPr>
          <p:spPr bwMode="auto">
            <a:xfrm>
              <a:off x="3669" y="1925"/>
              <a:ext cx="888"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cxnSp>
          <p:nvCxnSpPr>
            <p:cNvPr id="248" name="Straight Arrow Connector 247"/>
            <p:cNvCxnSpPr/>
            <p:nvPr/>
          </p:nvCxnSpPr>
          <p:spPr>
            <a:xfrm>
              <a:off x="3518" y="2360"/>
              <a:ext cx="2" cy="17"/>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2711" y="2147"/>
              <a:ext cx="2758" cy="339"/>
            </a:xfrm>
            <a:prstGeom prst="rect">
              <a:avLst/>
            </a:prstGeom>
            <a:solidFill>
              <a:schemeClr val="tx1">
                <a:lumMod val="50000"/>
                <a:lumOff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0" name="Rectangle 249"/>
            <p:cNvSpPr/>
            <p:nvPr/>
          </p:nvSpPr>
          <p:spPr>
            <a:xfrm>
              <a:off x="4406" y="2142"/>
              <a:ext cx="276" cy="73"/>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1" name="Rectangle 250"/>
            <p:cNvSpPr/>
            <p:nvPr/>
          </p:nvSpPr>
          <p:spPr>
            <a:xfrm>
              <a:off x="4945" y="2142"/>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2" name="Rectangle 251"/>
            <p:cNvSpPr/>
            <p:nvPr/>
          </p:nvSpPr>
          <p:spPr>
            <a:xfrm>
              <a:off x="2993" y="2147"/>
              <a:ext cx="274"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3" name="Rectangle 252"/>
            <p:cNvSpPr/>
            <p:nvPr/>
          </p:nvSpPr>
          <p:spPr>
            <a:xfrm>
              <a:off x="3532" y="2147"/>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54" name="Rectangle 253"/>
            <p:cNvSpPr/>
            <p:nvPr/>
          </p:nvSpPr>
          <p:spPr>
            <a:xfrm>
              <a:off x="4676" y="19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16128" name="Trapezoid 254"/>
            <p:cNvGrpSpPr>
              <a:grpSpLocks/>
            </p:cNvGrpSpPr>
            <p:nvPr/>
          </p:nvGrpSpPr>
          <p:grpSpPr bwMode="auto">
            <a:xfrm>
              <a:off x="2707" y="2131"/>
              <a:ext cx="292" cy="227"/>
              <a:chOff x="4297680" y="3383280"/>
              <a:chExt cx="463296" cy="359664"/>
            </a:xfrm>
          </p:grpSpPr>
          <p:pic>
            <p:nvPicPr>
              <p:cNvPr id="216270" name="Trapezoid 254"/>
              <p:cNvPicPr>
                <a:picLocks noChangeArrowheads="1"/>
              </p:cNvPicPr>
              <p:nvPr/>
            </p:nvPicPr>
            <p:blipFill>
              <a:blip r:embed="rId7"/>
              <a:srcRect/>
              <a:stretch>
                <a:fillRect/>
              </a:stretch>
            </p:blipFill>
            <p:spPr bwMode="auto">
              <a:xfrm>
                <a:off x="4297680" y="3383280"/>
                <a:ext cx="463296" cy="359664"/>
              </a:xfrm>
              <a:prstGeom prst="rect">
                <a:avLst/>
              </a:prstGeom>
              <a:noFill/>
              <a:ln w="9525">
                <a:noFill/>
                <a:miter lim="800000"/>
                <a:headEnd/>
                <a:tailEnd/>
              </a:ln>
            </p:spPr>
          </p:pic>
          <p:sp>
            <p:nvSpPr>
              <p:cNvPr id="216271" name="Text Box 73"/>
              <p:cNvSpPr txBox="1">
                <a:spLocks noChangeArrowheads="1"/>
              </p:cNvSpPr>
              <p:nvPr/>
            </p:nvSpPr>
            <p:spPr bwMode="auto">
              <a:xfrm rot="10800000">
                <a:off x="4389169" y="3401041"/>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58" name="Rectangle 257"/>
            <p:cNvSpPr/>
            <p:nvPr/>
          </p:nvSpPr>
          <p:spPr>
            <a:xfrm>
              <a:off x="3254" y="1995"/>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0" name="Rectangle 259"/>
            <p:cNvSpPr/>
            <p:nvPr/>
          </p:nvSpPr>
          <p:spPr>
            <a:xfrm>
              <a:off x="3322" y="1998"/>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1" name="Rectangle 260"/>
            <p:cNvSpPr/>
            <p:nvPr/>
          </p:nvSpPr>
          <p:spPr>
            <a:xfrm>
              <a:off x="4746" y="1992"/>
              <a:ext cx="138" cy="100"/>
            </a:xfrm>
            <a:prstGeom prst="rect">
              <a:avLst/>
            </a:prstGeom>
            <a:solidFill>
              <a:srgbClr val="99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264" name="Straight Arrow Connector 263"/>
            <p:cNvCxnSpPr/>
            <p:nvPr/>
          </p:nvCxnSpPr>
          <p:spPr>
            <a:xfrm>
              <a:off x="3495" y="1671"/>
              <a:ext cx="2" cy="16"/>
            </a:xfrm>
            <a:prstGeom prst="straightConnector1">
              <a:avLst/>
            </a:prstGeom>
            <a:ln w="12700">
              <a:noFill/>
              <a:tailEnd type="arrow"/>
            </a:ln>
            <a:effectLst/>
            <a:scene3d>
              <a:camera prst="orthographicFront">
                <a:rot lat="0" lon="0" rev="0"/>
              </a:camera>
              <a:lightRig rig="contrasting" dir="t">
                <a:rot lat="0" lon="0" rev="1500000"/>
              </a:lightRig>
            </a:scene3d>
            <a:sp3d prstMaterial="metal">
              <a:bevelT w="88900" h="88900"/>
            </a:sp3d>
          </p:spPr>
          <p:style>
            <a:lnRef idx="1">
              <a:schemeClr val="accent1"/>
            </a:lnRef>
            <a:fillRef idx="0">
              <a:schemeClr val="accent1"/>
            </a:fillRef>
            <a:effectRef idx="0">
              <a:schemeClr val="accent1"/>
            </a:effectRef>
            <a:fontRef idx="minor">
              <a:schemeClr val="tx1"/>
            </a:fontRef>
          </p:style>
        </p:cxnSp>
        <p:sp>
          <p:nvSpPr>
            <p:cNvPr id="266" name="Rectangle 265"/>
            <p:cNvSpPr/>
            <p:nvPr/>
          </p:nvSpPr>
          <p:spPr>
            <a:xfrm>
              <a:off x="4383" y="1543"/>
              <a:ext cx="276"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7" name="Rectangle 266"/>
            <p:cNvSpPr/>
            <p:nvPr/>
          </p:nvSpPr>
          <p:spPr>
            <a:xfrm>
              <a:off x="4922" y="1543"/>
              <a:ext cx="274" cy="72"/>
            </a:xfrm>
            <a:prstGeom prst="rect">
              <a:avLst/>
            </a:prstGeom>
            <a:solidFill>
              <a:schemeClr val="bg1">
                <a:lumMod val="75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8" name="Rectangle 267"/>
            <p:cNvSpPr/>
            <p:nvPr/>
          </p:nvSpPr>
          <p:spPr>
            <a:xfrm>
              <a:off x="2969" y="1548"/>
              <a:ext cx="275"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69" name="Rectangle 268"/>
            <p:cNvSpPr/>
            <p:nvPr/>
          </p:nvSpPr>
          <p:spPr>
            <a:xfrm>
              <a:off x="3509" y="1548"/>
              <a:ext cx="273" cy="71"/>
            </a:xfrm>
            <a:prstGeom prst="rect">
              <a:avLst/>
            </a:prstGeom>
            <a:solidFill>
              <a:schemeClr val="bg2">
                <a:lumMod val="50000"/>
              </a:schemeClr>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0" name="Rectangle 269"/>
            <p:cNvSpPr/>
            <p:nvPr/>
          </p:nvSpPr>
          <p:spPr>
            <a:xfrm>
              <a:off x="4653" y="1392"/>
              <a:ext cx="274"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16154" name="Trapezoid 270"/>
            <p:cNvGrpSpPr>
              <a:grpSpLocks/>
            </p:cNvGrpSpPr>
            <p:nvPr/>
          </p:nvGrpSpPr>
          <p:grpSpPr bwMode="auto">
            <a:xfrm>
              <a:off x="2684" y="1532"/>
              <a:ext cx="292" cy="139"/>
              <a:chOff x="4261104" y="2432304"/>
              <a:chExt cx="463296" cy="219456"/>
            </a:xfrm>
          </p:grpSpPr>
          <p:pic>
            <p:nvPicPr>
              <p:cNvPr id="216268" name="Trapezoid 270"/>
              <p:cNvPicPr>
                <a:picLocks noChangeArrowheads="1"/>
              </p:cNvPicPr>
              <p:nvPr/>
            </p:nvPicPr>
            <p:blipFill>
              <a:blip r:embed="rId6"/>
              <a:srcRect/>
              <a:stretch>
                <a:fillRect/>
              </a:stretch>
            </p:blipFill>
            <p:spPr bwMode="auto">
              <a:xfrm>
                <a:off x="4261104" y="2432304"/>
                <a:ext cx="463296" cy="219456"/>
              </a:xfrm>
              <a:prstGeom prst="rect">
                <a:avLst/>
              </a:prstGeom>
              <a:noFill/>
              <a:ln w="9525">
                <a:noFill/>
                <a:miter lim="800000"/>
                <a:headEnd/>
                <a:tailEnd/>
              </a:ln>
            </p:spPr>
          </p:pic>
          <p:sp>
            <p:nvSpPr>
              <p:cNvPr id="216269" name="Text Box 101"/>
              <p:cNvSpPr txBox="1">
                <a:spLocks noChangeArrowheads="1"/>
              </p:cNvSpPr>
              <p:nvPr/>
            </p:nvSpPr>
            <p:spPr bwMode="auto">
              <a:xfrm rot="10800000">
                <a:off x="4320196" y="2450055"/>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74" name="Rectangle 273"/>
            <p:cNvSpPr/>
            <p:nvPr/>
          </p:nvSpPr>
          <p:spPr>
            <a:xfrm>
              <a:off x="3230" y="1396"/>
              <a:ext cx="275" cy="152"/>
            </a:xfrm>
            <a:prstGeom prst="rect">
              <a:avLst/>
            </a:prstGeom>
            <a:solidFill>
              <a:srgbClr val="33CC3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76" name="Rectangle 37"/>
            <p:cNvSpPr>
              <a:spLocks noChangeArrowheads="1"/>
            </p:cNvSpPr>
            <p:nvPr/>
          </p:nvSpPr>
          <p:spPr bwMode="auto">
            <a:xfrm>
              <a:off x="2679" y="1624"/>
              <a:ext cx="2784" cy="75"/>
            </a:xfrm>
            <a:prstGeom prst="rect">
              <a:avLst/>
            </a:prstGeom>
            <a:solidFill>
              <a:srgbClr val="99CCFF"/>
            </a:solidFill>
            <a:ln w="9525">
              <a:no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sz="1600">
                <a:solidFill>
                  <a:prstClr val="black"/>
                </a:solidFill>
              </a:endParaRPr>
            </a:p>
          </p:txBody>
        </p:sp>
        <p:sp>
          <p:nvSpPr>
            <p:cNvPr id="277" name="Rectangle 276"/>
            <p:cNvSpPr/>
            <p:nvPr/>
          </p:nvSpPr>
          <p:spPr>
            <a:xfrm>
              <a:off x="3299" y="1399"/>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3" name="Rectangle 57"/>
            <p:cNvSpPr/>
            <p:nvPr/>
          </p:nvSpPr>
          <p:spPr bwMode="auto">
            <a:xfrm flipH="1">
              <a:off x="4023" y="1237"/>
              <a:ext cx="135" cy="738"/>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solidFill>
                  <a:prstClr val="white"/>
                </a:solidFill>
              </a:endParaRPr>
            </a:p>
          </p:txBody>
        </p:sp>
        <p:grpSp>
          <p:nvGrpSpPr>
            <p:cNvPr id="216167" name="Trapezoid 295"/>
            <p:cNvGrpSpPr>
              <a:grpSpLocks/>
            </p:cNvGrpSpPr>
            <p:nvPr/>
          </p:nvGrpSpPr>
          <p:grpSpPr bwMode="auto">
            <a:xfrm>
              <a:off x="3798" y="2135"/>
              <a:ext cx="615" cy="227"/>
              <a:chOff x="6028944" y="3389376"/>
              <a:chExt cx="975360" cy="359664"/>
            </a:xfrm>
          </p:grpSpPr>
          <p:pic>
            <p:nvPicPr>
              <p:cNvPr id="216266" name="Trapezoid 295"/>
              <p:cNvPicPr>
                <a:picLocks noChangeArrowheads="1"/>
              </p:cNvPicPr>
              <p:nvPr/>
            </p:nvPicPr>
            <p:blipFill>
              <a:blip r:embed="rId8"/>
              <a:srcRect/>
              <a:stretch>
                <a:fillRect/>
              </a:stretch>
            </p:blipFill>
            <p:spPr bwMode="auto">
              <a:xfrm>
                <a:off x="6028944" y="3389376"/>
                <a:ext cx="975360" cy="359664"/>
              </a:xfrm>
              <a:prstGeom prst="rect">
                <a:avLst/>
              </a:prstGeom>
              <a:noFill/>
              <a:ln w="9525">
                <a:noFill/>
                <a:miter lim="800000"/>
                <a:headEnd/>
                <a:tailEnd/>
              </a:ln>
            </p:spPr>
          </p:pic>
          <p:sp>
            <p:nvSpPr>
              <p:cNvPr id="216267" name="Text Box 119"/>
              <p:cNvSpPr txBox="1">
                <a:spLocks noChangeArrowheads="1"/>
              </p:cNvSpPr>
              <p:nvPr/>
            </p:nvSpPr>
            <p:spPr bwMode="auto">
              <a:xfrm rot="10800000">
                <a:off x="6120185" y="3407597"/>
                <a:ext cx="796871" cy="303207"/>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216168" name="Trapezoid 296"/>
            <p:cNvGrpSpPr>
              <a:grpSpLocks/>
            </p:cNvGrpSpPr>
            <p:nvPr/>
          </p:nvGrpSpPr>
          <p:grpSpPr bwMode="auto">
            <a:xfrm>
              <a:off x="5192" y="1536"/>
              <a:ext cx="292" cy="138"/>
              <a:chOff x="8241792" y="2438400"/>
              <a:chExt cx="463296" cy="219456"/>
            </a:xfrm>
          </p:grpSpPr>
          <p:pic>
            <p:nvPicPr>
              <p:cNvPr id="216264" name="Trapezoid 296"/>
              <p:cNvPicPr>
                <a:picLocks noChangeArrowheads="1"/>
              </p:cNvPicPr>
              <p:nvPr/>
            </p:nvPicPr>
            <p:blipFill>
              <a:blip r:embed="rId6"/>
              <a:srcRect/>
              <a:stretch>
                <a:fillRect/>
              </a:stretch>
            </p:blipFill>
            <p:spPr bwMode="auto">
              <a:xfrm>
                <a:off x="8241792" y="2438400"/>
                <a:ext cx="463296" cy="219456"/>
              </a:xfrm>
              <a:prstGeom prst="rect">
                <a:avLst/>
              </a:prstGeom>
              <a:noFill/>
              <a:ln w="9525">
                <a:noFill/>
                <a:miter lim="800000"/>
                <a:headEnd/>
                <a:tailEnd/>
              </a:ln>
            </p:spPr>
          </p:pic>
          <p:sp>
            <p:nvSpPr>
              <p:cNvPr id="216265" name="Text Box 122"/>
              <p:cNvSpPr txBox="1">
                <a:spLocks noChangeArrowheads="1"/>
              </p:cNvSpPr>
              <p:nvPr/>
            </p:nvSpPr>
            <p:spPr bwMode="auto">
              <a:xfrm rot="10800000">
                <a:off x="8300498" y="2456611"/>
                <a:ext cx="349922" cy="16913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grpSp>
          <p:nvGrpSpPr>
            <p:cNvPr id="216169" name="Trapezoid 297"/>
            <p:cNvGrpSpPr>
              <a:grpSpLocks/>
            </p:cNvGrpSpPr>
            <p:nvPr/>
          </p:nvGrpSpPr>
          <p:grpSpPr bwMode="auto">
            <a:xfrm>
              <a:off x="5207" y="2139"/>
              <a:ext cx="292" cy="227"/>
              <a:chOff x="8266176" y="3395472"/>
              <a:chExt cx="463296" cy="359664"/>
            </a:xfrm>
          </p:grpSpPr>
          <p:pic>
            <p:nvPicPr>
              <p:cNvPr id="216262" name="Trapezoid 297"/>
              <p:cNvPicPr>
                <a:picLocks noChangeArrowheads="1"/>
              </p:cNvPicPr>
              <p:nvPr/>
            </p:nvPicPr>
            <p:blipFill>
              <a:blip r:embed="rId9"/>
              <a:srcRect/>
              <a:stretch>
                <a:fillRect/>
              </a:stretch>
            </p:blipFill>
            <p:spPr bwMode="auto">
              <a:xfrm>
                <a:off x="8266176" y="3395472"/>
                <a:ext cx="463296" cy="359664"/>
              </a:xfrm>
              <a:prstGeom prst="rect">
                <a:avLst/>
              </a:prstGeom>
              <a:noFill/>
              <a:ln w="9525">
                <a:noFill/>
                <a:miter lim="800000"/>
                <a:headEnd/>
                <a:tailEnd/>
              </a:ln>
            </p:spPr>
          </p:pic>
          <p:sp>
            <p:nvSpPr>
              <p:cNvPr id="216263" name="Text Box 125"/>
              <p:cNvSpPr txBox="1">
                <a:spLocks noChangeArrowheads="1"/>
              </p:cNvSpPr>
              <p:nvPr/>
            </p:nvSpPr>
            <p:spPr bwMode="auto">
              <a:xfrm rot="10800000">
                <a:off x="8359106" y="3414152"/>
                <a:ext cx="285564" cy="272648"/>
              </a:xfrm>
              <a:prstGeom prst="rect">
                <a:avLst/>
              </a:prstGeom>
              <a:noFill/>
              <a:ln w="9525">
                <a:noFill/>
                <a:miter lim="800000"/>
                <a:headEnd/>
                <a:tailEnd/>
              </a:ln>
            </p:spPr>
            <p:txBody>
              <a:bodyPr rot="10800000" anchor="ctr"/>
              <a:lstStyle/>
              <a:p>
                <a:pPr algn="ctr"/>
                <a:endParaRPr lang="en-US">
                  <a:solidFill>
                    <a:srgbClr val="FFFFFF"/>
                  </a:solidFill>
                  <a:latin typeface="Arial Narrow" pitchFamily="34" charset="0"/>
                </a:endParaRPr>
              </a:p>
            </p:txBody>
          </p:sp>
        </p:grpSp>
        <p:sp>
          <p:nvSpPr>
            <p:cNvPr id="299" name="Rectangle 61"/>
            <p:cNvSpPr/>
            <p:nvPr/>
          </p:nvSpPr>
          <p:spPr bwMode="auto">
            <a:xfrm>
              <a:off x="3637" y="1918"/>
              <a:ext cx="125" cy="231"/>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0" name="Rectangle 61"/>
            <p:cNvSpPr/>
            <p:nvPr/>
          </p:nvSpPr>
          <p:spPr bwMode="auto">
            <a:xfrm>
              <a:off x="4467" y="1932"/>
              <a:ext cx="139" cy="213"/>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1" name="Rectangle 65"/>
            <p:cNvSpPr/>
            <p:nvPr/>
          </p:nvSpPr>
          <p:spPr bwMode="auto">
            <a:xfrm>
              <a:off x="3587" y="1239"/>
              <a:ext cx="889" cy="5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2" name="Rectangle 61"/>
            <p:cNvSpPr/>
            <p:nvPr/>
          </p:nvSpPr>
          <p:spPr bwMode="auto">
            <a:xfrm>
              <a:off x="3585" y="1250"/>
              <a:ext cx="141" cy="300"/>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3" name="Rectangle 61"/>
            <p:cNvSpPr/>
            <p:nvPr/>
          </p:nvSpPr>
          <p:spPr bwMode="auto">
            <a:xfrm>
              <a:off x="4415" y="1247"/>
              <a:ext cx="140" cy="299"/>
            </a:xfrm>
            <a:prstGeom prst="rect">
              <a:avLst/>
            </a:prstGeom>
            <a:solidFill>
              <a:srgbClr val="0070C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4" name="Rectangle 53"/>
            <p:cNvSpPr/>
            <p:nvPr/>
          </p:nvSpPr>
          <p:spPr bwMode="auto">
            <a:xfrm>
              <a:off x="2694" y="1373"/>
              <a:ext cx="443" cy="53"/>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5" name="Rectangle 54"/>
            <p:cNvSpPr/>
            <p:nvPr/>
          </p:nvSpPr>
          <p:spPr bwMode="auto">
            <a:xfrm flipH="1">
              <a:off x="3067" y="1372"/>
              <a:ext cx="84" cy="17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6" name="Rectangle 57"/>
            <p:cNvSpPr/>
            <p:nvPr/>
          </p:nvSpPr>
          <p:spPr bwMode="auto">
            <a:xfrm flipH="1">
              <a:off x="3317" y="1134"/>
              <a:ext cx="99" cy="26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7" name="Rectangle 55"/>
            <p:cNvSpPr/>
            <p:nvPr/>
          </p:nvSpPr>
          <p:spPr bwMode="auto">
            <a:xfrm>
              <a:off x="2728" y="1111"/>
              <a:ext cx="1126"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8" name="Rectangle 56"/>
            <p:cNvSpPr/>
            <p:nvPr/>
          </p:nvSpPr>
          <p:spPr bwMode="auto">
            <a:xfrm>
              <a:off x="4802" y="1245"/>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09" name="Rectangle 58"/>
            <p:cNvSpPr/>
            <p:nvPr/>
          </p:nvSpPr>
          <p:spPr bwMode="auto">
            <a:xfrm>
              <a:off x="4421" y="1112"/>
              <a:ext cx="702" cy="58"/>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sp>
          <p:nvSpPr>
            <p:cNvPr id="311" name="Right Arrow 310"/>
            <p:cNvSpPr/>
            <p:nvPr/>
          </p:nvSpPr>
          <p:spPr>
            <a:xfrm>
              <a:off x="3425" y="1538"/>
              <a:ext cx="255" cy="8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nvGrpSpPr>
            <p:cNvPr id="216204" name="Group 313"/>
            <p:cNvGrpSpPr>
              <a:grpSpLocks/>
            </p:cNvGrpSpPr>
            <p:nvPr/>
          </p:nvGrpSpPr>
          <p:grpSpPr bwMode="auto">
            <a:xfrm>
              <a:off x="3122" y="1549"/>
              <a:ext cx="490" cy="255"/>
              <a:chOff x="2971800" y="4301480"/>
              <a:chExt cx="1447800" cy="538454"/>
            </a:xfrm>
          </p:grpSpPr>
          <p:sp>
            <p:nvSpPr>
              <p:cNvPr id="312" name="Rectangle 31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3" name="Rectangle 31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216205" name="Group 314"/>
            <p:cNvGrpSpPr>
              <a:grpSpLocks/>
            </p:cNvGrpSpPr>
            <p:nvPr/>
          </p:nvGrpSpPr>
          <p:grpSpPr bwMode="auto">
            <a:xfrm>
              <a:off x="4554" y="1544"/>
              <a:ext cx="491" cy="254"/>
              <a:chOff x="2971800" y="4301480"/>
              <a:chExt cx="1447800" cy="538454"/>
            </a:xfrm>
          </p:grpSpPr>
          <p:sp>
            <p:nvSpPr>
              <p:cNvPr id="316" name="Rectangle 315"/>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17" name="Rectangle 316"/>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216206" name="Group 317"/>
            <p:cNvGrpSpPr>
              <a:grpSpLocks/>
            </p:cNvGrpSpPr>
            <p:nvPr/>
          </p:nvGrpSpPr>
          <p:grpSpPr bwMode="auto">
            <a:xfrm>
              <a:off x="3156" y="2146"/>
              <a:ext cx="491" cy="255"/>
              <a:chOff x="2971800" y="4301480"/>
              <a:chExt cx="1447800" cy="538454"/>
            </a:xfrm>
          </p:grpSpPr>
          <p:sp>
            <p:nvSpPr>
              <p:cNvPr id="319" name="Rectangle 318"/>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0" name="Rectangle 319"/>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grpSp>
          <p:nvGrpSpPr>
            <p:cNvPr id="216207" name="Group 320"/>
            <p:cNvGrpSpPr>
              <a:grpSpLocks/>
            </p:cNvGrpSpPr>
            <p:nvPr/>
          </p:nvGrpSpPr>
          <p:grpSpPr bwMode="auto">
            <a:xfrm>
              <a:off x="4570" y="2146"/>
              <a:ext cx="490" cy="255"/>
              <a:chOff x="2971800" y="4301480"/>
              <a:chExt cx="1447800" cy="538454"/>
            </a:xfrm>
          </p:grpSpPr>
          <p:sp>
            <p:nvSpPr>
              <p:cNvPr id="322" name="Rectangle 321"/>
              <p:cNvSpPr/>
              <p:nvPr/>
            </p:nvSpPr>
            <p:spPr>
              <a:xfrm>
                <a:off x="2971800" y="4301480"/>
                <a:ext cx="727782"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sp>
            <p:nvSpPr>
              <p:cNvPr id="323" name="Rectangle 322"/>
              <p:cNvSpPr/>
              <p:nvPr/>
            </p:nvSpPr>
            <p:spPr>
              <a:xfrm flipH="1">
                <a:off x="3699582" y="4301480"/>
                <a:ext cx="720018" cy="538454"/>
              </a:xfrm>
              <a:prstGeom prst="rect">
                <a:avLst/>
              </a:prstGeom>
              <a:gradFill flip="none" rotWithShape="1">
                <a:gsLst>
                  <a:gs pos="0">
                    <a:srgbClr val="FF0000"/>
                  </a:gs>
                  <a:gs pos="33000">
                    <a:srgbClr val="FFC000">
                      <a:alpha val="9000"/>
                    </a:srgbClr>
                  </a:gs>
                  <a:gs pos="100000">
                    <a:srgbClr val="FFFF00">
                      <a:alpha val="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808080">
                      <a:lumMod val="60000"/>
                      <a:lumOff val="40000"/>
                    </a:srgbClr>
                  </a:solidFill>
                </a:endParaRPr>
              </a:p>
            </p:txBody>
          </p:sp>
        </p:grpSp>
        <p:sp>
          <p:nvSpPr>
            <p:cNvPr id="324" name="Right Arrow 323"/>
            <p:cNvSpPr>
              <a:spLocks noChangeArrowheads="1"/>
            </p:cNvSpPr>
            <p:nvPr/>
          </p:nvSpPr>
          <p:spPr bwMode="auto">
            <a:xfrm rot="-5400000">
              <a:off x="3570"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5" name="Right Arrow 324"/>
            <p:cNvSpPr/>
            <p:nvPr/>
          </p:nvSpPr>
          <p:spPr>
            <a:xfrm>
              <a:off x="3706" y="1228"/>
              <a:ext cx="255" cy="8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26" name="Right Arrow 325"/>
            <p:cNvSpPr>
              <a:spLocks noChangeArrowheads="1"/>
            </p:cNvSpPr>
            <p:nvPr/>
          </p:nvSpPr>
          <p:spPr bwMode="auto">
            <a:xfrm rot="5400000">
              <a:off x="4014" y="1716"/>
              <a:ext cx="122" cy="133"/>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27" name="Right Arrow 326"/>
            <p:cNvSpPr>
              <a:spLocks noChangeArrowheads="1"/>
            </p:cNvSpPr>
            <p:nvPr/>
          </p:nvSpPr>
          <p:spPr bwMode="auto">
            <a:xfrm rot="10800000">
              <a:off x="4470" y="1542"/>
              <a:ext cx="255" cy="82"/>
            </a:xfrm>
            <a:prstGeom prst="rightArrow">
              <a:avLst>
                <a:gd name="adj1" fmla="val 50000"/>
                <a:gd name="adj2" fmla="val 7973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28" name="Right Arrow 327"/>
            <p:cNvSpPr>
              <a:spLocks noChangeArrowheads="1"/>
            </p:cNvSpPr>
            <p:nvPr/>
          </p:nvSpPr>
          <p:spPr bwMode="auto">
            <a:xfrm rot="-5400000">
              <a:off x="4399" y="1361"/>
              <a:ext cx="161" cy="131"/>
            </a:xfrm>
            <a:prstGeom prst="rightArrow">
              <a:avLst>
                <a:gd name="adj1" fmla="val 50000"/>
                <a:gd name="adj2" fmla="val 31510"/>
              </a:avLst>
            </a:prstGeom>
            <a:solidFill>
              <a:srgbClr val="FF0000"/>
            </a:solidFill>
            <a:ln w="25400" algn="ctr">
              <a:noFill/>
              <a:miter lim="800000"/>
              <a:headEnd/>
              <a:tailEnd/>
            </a:ln>
          </p:spPr>
          <p:txBody>
            <a:bodyPr vert="eaVert" anchor="ctr"/>
            <a:lstStyle/>
            <a:p>
              <a:pPr algn="ctr">
                <a:defRPr/>
              </a:pPr>
              <a:endParaRPr lang="zh-CN" altLang="en-US">
                <a:solidFill>
                  <a:prstClr val="white"/>
                </a:solidFill>
                <a:latin typeface="+mn-lt"/>
                <a:cs typeface="+mn-cs"/>
              </a:endParaRPr>
            </a:p>
          </p:txBody>
        </p:sp>
        <p:sp>
          <p:nvSpPr>
            <p:cNvPr id="329" name="Right Arrow 328"/>
            <p:cNvSpPr>
              <a:spLocks noChangeArrowheads="1"/>
            </p:cNvSpPr>
            <p:nvPr/>
          </p:nvSpPr>
          <p:spPr bwMode="auto">
            <a:xfrm rot="10800000">
              <a:off x="4196" y="1228"/>
              <a:ext cx="254" cy="83"/>
            </a:xfrm>
            <a:prstGeom prst="rightArrow">
              <a:avLst>
                <a:gd name="adj1" fmla="val 50000"/>
                <a:gd name="adj2" fmla="val 78461"/>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330" name="Right Arrow 329"/>
            <p:cNvSpPr>
              <a:spLocks noChangeArrowheads="1"/>
            </p:cNvSpPr>
            <p:nvPr/>
          </p:nvSpPr>
          <p:spPr bwMode="auto">
            <a:xfrm rot="5400000">
              <a:off x="3637" y="1935"/>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1" name="Right Arrow 330"/>
            <p:cNvSpPr>
              <a:spLocks noChangeArrowheads="1"/>
            </p:cNvSpPr>
            <p:nvPr/>
          </p:nvSpPr>
          <p:spPr bwMode="auto">
            <a:xfrm rot="5400000">
              <a:off x="4468" y="1937"/>
              <a:ext cx="122" cy="134"/>
            </a:xfrm>
            <a:prstGeom prst="rightArrow">
              <a:avLst>
                <a:gd name="adj1" fmla="val 50000"/>
                <a:gd name="adj2" fmla="val 34745"/>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332" name="Right Arrow 331"/>
            <p:cNvSpPr/>
            <p:nvPr/>
          </p:nvSpPr>
          <p:spPr>
            <a:xfrm>
              <a:off x="3473" y="2140"/>
              <a:ext cx="193" cy="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3" name="Right Arrow 332"/>
            <p:cNvSpPr>
              <a:spLocks noChangeArrowheads="1"/>
            </p:cNvSpPr>
            <p:nvPr/>
          </p:nvSpPr>
          <p:spPr bwMode="auto">
            <a:xfrm rot="10800000">
              <a:off x="4570" y="2136"/>
              <a:ext cx="193" cy="84"/>
            </a:xfrm>
            <a:prstGeom prst="rightArrow">
              <a:avLst>
                <a:gd name="adj1" fmla="val 50000"/>
                <a:gd name="adj2" fmla="val 79832"/>
              </a:avLst>
            </a:prstGeom>
            <a:solidFill>
              <a:srgbClr val="FF0000"/>
            </a:solidFill>
            <a:ln w="25400" algn="ctr">
              <a:noFill/>
              <a:miter lim="800000"/>
              <a:headEnd/>
              <a:tailEnd/>
            </a:ln>
          </p:spPr>
          <p:txBody>
            <a:bodyPr rot="10800000" anchor="ctr"/>
            <a:lstStyle/>
            <a:p>
              <a:pPr algn="ctr">
                <a:defRPr/>
              </a:pPr>
              <a:endParaRPr lang="zh-CN" altLang="en-US">
                <a:solidFill>
                  <a:prstClr val="white"/>
                </a:solidFill>
                <a:latin typeface="+mn-lt"/>
                <a:cs typeface="+mn-cs"/>
              </a:endParaRPr>
            </a:p>
          </p:txBody>
        </p:sp>
        <p:sp>
          <p:nvSpPr>
            <p:cNvPr id="216218" name="TextBox 333"/>
            <p:cNvSpPr txBox="1">
              <a:spLocks noChangeArrowheads="1"/>
            </p:cNvSpPr>
            <p:nvPr/>
          </p:nvSpPr>
          <p:spPr bwMode="auto">
            <a:xfrm>
              <a:off x="2643" y="1156"/>
              <a:ext cx="817" cy="404"/>
            </a:xfrm>
            <a:prstGeom prst="rect">
              <a:avLst/>
            </a:prstGeom>
            <a:noFill/>
            <a:ln w="9525">
              <a:noFill/>
              <a:miter lim="800000"/>
              <a:headEnd/>
              <a:tailEnd/>
            </a:ln>
          </p:spPr>
          <p:txBody>
            <a:bodyPr>
              <a:spAutoFit/>
            </a:bodyPr>
            <a:lstStyle/>
            <a:p>
              <a:r>
                <a:rPr lang="en-US" altLang="zh-CN">
                  <a:solidFill>
                    <a:srgbClr val="000000"/>
                  </a:solidFill>
                  <a:ea typeface="SimSun" pitchFamily="2" charset="-122"/>
                </a:rPr>
                <a:t>Signal wire</a:t>
              </a:r>
              <a:endParaRPr lang="zh-CN" altLang="en-US">
                <a:solidFill>
                  <a:srgbClr val="000000"/>
                </a:solidFill>
                <a:ea typeface="SimSun" pitchFamily="2" charset="-122"/>
              </a:endParaRPr>
            </a:p>
          </p:txBody>
        </p:sp>
        <p:cxnSp>
          <p:nvCxnSpPr>
            <p:cNvPr id="336" name="Straight Arrow Connector 335"/>
            <p:cNvCxnSpPr>
              <a:endCxn id="0" idx="2"/>
            </p:cNvCxnSpPr>
            <p:nvPr/>
          </p:nvCxnSpPr>
          <p:spPr>
            <a:xfrm flipV="1">
              <a:off x="2881" y="1167"/>
              <a:ext cx="408" cy="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0" idx="3"/>
            </p:cNvCxnSpPr>
            <p:nvPr/>
          </p:nvCxnSpPr>
          <p:spPr>
            <a:xfrm>
              <a:off x="3038" y="1337"/>
              <a:ext cx="119" cy="1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9" name="Right Arrow 338"/>
            <p:cNvSpPr>
              <a:spLocks noChangeArrowheads="1"/>
            </p:cNvSpPr>
            <p:nvPr/>
          </p:nvSpPr>
          <p:spPr bwMode="auto">
            <a:xfrm rot="5400000">
              <a:off x="3511" y="2178"/>
              <a:ext cx="222" cy="539"/>
            </a:xfrm>
            <a:prstGeom prst="rightArrow">
              <a:avLst>
                <a:gd name="adj1" fmla="val 50000"/>
                <a:gd name="adj2" fmla="val 50000"/>
              </a:avLst>
            </a:prstGeom>
            <a:solidFill>
              <a:srgbClr val="FF0000"/>
            </a:solidFill>
            <a:ln w="25400" algn="ctr">
              <a:noFill/>
              <a:miter lim="800000"/>
              <a:headEnd/>
              <a:tailEnd/>
            </a:ln>
          </p:spPr>
          <p:txBody>
            <a:bodyPr rot="10800000" vert="eaVert" anchor="ctr"/>
            <a:lstStyle/>
            <a:p>
              <a:pPr algn="ctr">
                <a:defRPr/>
              </a:pPr>
              <a:endParaRPr lang="zh-CN" altLang="en-US">
                <a:solidFill>
                  <a:prstClr val="white"/>
                </a:solidFill>
                <a:latin typeface="+mn-lt"/>
                <a:cs typeface="+mn-cs"/>
              </a:endParaRPr>
            </a:p>
          </p:txBody>
        </p:sp>
        <p:sp>
          <p:nvSpPr>
            <p:cNvPr id="216222" name="TextBox 339"/>
            <p:cNvSpPr txBox="1">
              <a:spLocks noChangeArrowheads="1"/>
            </p:cNvSpPr>
            <p:nvPr/>
          </p:nvSpPr>
          <p:spPr bwMode="auto">
            <a:xfrm>
              <a:off x="3813" y="2453"/>
              <a:ext cx="716" cy="231"/>
            </a:xfrm>
            <a:prstGeom prst="rect">
              <a:avLst/>
            </a:prstGeom>
            <a:noFill/>
            <a:ln w="9525">
              <a:noFill/>
              <a:miter lim="800000"/>
              <a:headEnd/>
              <a:tailEnd/>
            </a:ln>
          </p:spPr>
          <p:txBody>
            <a:bodyPr wrap="none">
              <a:spAutoFit/>
            </a:bodyPr>
            <a:lstStyle/>
            <a:p>
              <a:r>
                <a:rPr lang="en-US" altLang="zh-CN">
                  <a:solidFill>
                    <a:srgbClr val="000000"/>
                  </a:solidFill>
                  <a:ea typeface="SimSun" pitchFamily="2" charset="-122"/>
                </a:rPr>
                <a:t>Heat sink</a:t>
              </a:r>
              <a:endParaRPr lang="zh-CN" altLang="en-US">
                <a:solidFill>
                  <a:srgbClr val="000000"/>
                </a:solidFill>
                <a:ea typeface="SimSun" pitchFamily="2" charset="-122"/>
              </a:endParaRPr>
            </a:p>
          </p:txBody>
        </p:sp>
        <p:sp>
          <p:nvSpPr>
            <p:cNvPr id="2" name="Rectangle 276"/>
            <p:cNvSpPr/>
            <p:nvPr/>
          </p:nvSpPr>
          <p:spPr>
            <a:xfrm>
              <a:off x="4714" y="1401"/>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76"/>
            <p:cNvSpPr/>
            <p:nvPr/>
          </p:nvSpPr>
          <p:spPr>
            <a:xfrm>
              <a:off x="4746" y="1993"/>
              <a:ext cx="137" cy="101"/>
            </a:xfrm>
            <a:prstGeom prst="rect">
              <a:avLst/>
            </a:prstGeom>
            <a:solidFill>
              <a:srgbClr val="9966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216229" name="Rectangle 56"/>
            <p:cNvGrpSpPr>
              <a:grpSpLocks/>
            </p:cNvGrpSpPr>
            <p:nvPr/>
          </p:nvGrpSpPr>
          <p:grpSpPr bwMode="auto">
            <a:xfrm rot="-5400000">
              <a:off x="3278" y="1877"/>
              <a:ext cx="172" cy="48"/>
              <a:chOff x="7424928" y="1950720"/>
              <a:chExt cx="579120" cy="109728"/>
            </a:xfrm>
          </p:grpSpPr>
          <p:pic>
            <p:nvPicPr>
              <p:cNvPr id="216236"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216237" name="Text Box 213"/>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sp>
          <p:nvSpPr>
            <p:cNvPr id="5" name="Rectangle 56"/>
            <p:cNvSpPr/>
            <p:nvPr/>
          </p:nvSpPr>
          <p:spPr bwMode="auto">
            <a:xfrm>
              <a:off x="4687" y="1240"/>
              <a:ext cx="347" cy="4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solidFill>
                  <a:prstClr val="white"/>
                </a:solidFill>
              </a:endParaRPr>
            </a:p>
          </p:txBody>
        </p:sp>
        <p:grpSp>
          <p:nvGrpSpPr>
            <p:cNvPr id="216233" name="Rectangle 56"/>
            <p:cNvGrpSpPr>
              <a:grpSpLocks/>
            </p:cNvGrpSpPr>
            <p:nvPr/>
          </p:nvGrpSpPr>
          <p:grpSpPr bwMode="auto">
            <a:xfrm rot="-5400000">
              <a:off x="4699" y="1299"/>
              <a:ext cx="145" cy="59"/>
              <a:chOff x="7424928" y="1950720"/>
              <a:chExt cx="579120" cy="109728"/>
            </a:xfrm>
          </p:grpSpPr>
          <p:pic>
            <p:nvPicPr>
              <p:cNvPr id="216234" name="Rectangle 56"/>
              <p:cNvPicPr>
                <a:picLocks noChangeArrowheads="1"/>
              </p:cNvPicPr>
              <p:nvPr/>
            </p:nvPicPr>
            <p:blipFill>
              <a:blip r:embed="rId10"/>
              <a:srcRect/>
              <a:stretch>
                <a:fillRect/>
              </a:stretch>
            </p:blipFill>
            <p:spPr bwMode="auto">
              <a:xfrm>
                <a:off x="7424928" y="1950720"/>
                <a:ext cx="579120" cy="109728"/>
              </a:xfrm>
              <a:prstGeom prst="rect">
                <a:avLst/>
              </a:prstGeom>
              <a:noFill/>
              <a:ln w="9525">
                <a:noFill/>
                <a:miter lim="800000"/>
                <a:headEnd/>
                <a:tailEnd/>
              </a:ln>
            </p:spPr>
          </p:pic>
          <p:sp>
            <p:nvSpPr>
              <p:cNvPr id="216235" name="Text Box 219"/>
              <p:cNvSpPr txBox="1">
                <a:spLocks noChangeArrowheads="1"/>
              </p:cNvSpPr>
              <p:nvPr/>
            </p:nvSpPr>
            <p:spPr bwMode="auto">
              <a:xfrm>
                <a:off x="7441159" y="1968434"/>
                <a:ext cx="550984" cy="77675"/>
              </a:xfrm>
              <a:prstGeom prst="rect">
                <a:avLst/>
              </a:prstGeom>
              <a:noFill/>
              <a:ln w="9525">
                <a:noFill/>
                <a:miter lim="800000"/>
                <a:headEnd/>
                <a:tailEnd/>
              </a:ln>
            </p:spPr>
            <p:txBody>
              <a:bodyPr vert="eaVert" anchor="ctr"/>
              <a:lstStyle/>
              <a:p>
                <a:pPr algn="ctr"/>
                <a:endParaRPr lang="en-US" sz="1600">
                  <a:solidFill>
                    <a:srgbClr val="FFFFFF"/>
                  </a:solidFill>
                  <a:latin typeface="Arial Narrow" pitchFamily="34" charset="0"/>
                </a:endParaRPr>
              </a:p>
            </p:txBody>
          </p:sp>
        </p:gr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idx="4294967295"/>
          </p:nvPr>
        </p:nvSpPr>
        <p:spPr>
          <a:xfrm>
            <a:off x="266700" y="274638"/>
            <a:ext cx="8696325" cy="1143000"/>
          </a:xfrm>
        </p:spPr>
        <p:txBody>
          <a:bodyPr/>
          <a:lstStyle/>
          <a:p>
            <a:r>
              <a:rPr lang="en-US" smtClean="0"/>
              <a:t>Power Delivery (Vdd, Vss) Network Provide effective Heat Removal Path</a:t>
            </a:r>
          </a:p>
        </p:txBody>
      </p:sp>
      <p:pic>
        <p:nvPicPr>
          <p:cNvPr id="218114" name="Picture 4"/>
          <p:cNvPicPr>
            <a:picLocks noChangeAspect="1" noChangeArrowheads="1"/>
          </p:cNvPicPr>
          <p:nvPr/>
        </p:nvPicPr>
        <p:blipFill>
          <a:blip r:embed="rId3"/>
          <a:srcRect/>
          <a:stretch>
            <a:fillRect/>
          </a:stretch>
        </p:blipFill>
        <p:spPr bwMode="auto">
          <a:xfrm>
            <a:off x="255588" y="1731963"/>
            <a:ext cx="4356100" cy="2517775"/>
          </a:xfrm>
          <a:prstGeom prst="rect">
            <a:avLst/>
          </a:prstGeom>
          <a:noFill/>
          <a:ln w="9525">
            <a:noFill/>
            <a:miter lim="800000"/>
            <a:headEnd/>
            <a:tailEnd/>
          </a:ln>
        </p:spPr>
      </p:pic>
      <p:pic>
        <p:nvPicPr>
          <p:cNvPr id="218115" name="Picture 5"/>
          <p:cNvPicPr>
            <a:picLocks noChangeAspect="1" noChangeArrowheads="1"/>
          </p:cNvPicPr>
          <p:nvPr/>
        </p:nvPicPr>
        <p:blipFill>
          <a:blip r:embed="rId4"/>
          <a:srcRect/>
          <a:stretch>
            <a:fillRect/>
          </a:stretch>
        </p:blipFill>
        <p:spPr bwMode="auto">
          <a:xfrm>
            <a:off x="0" y="4329113"/>
            <a:ext cx="3632200" cy="2528887"/>
          </a:xfrm>
          <a:prstGeom prst="rect">
            <a:avLst/>
          </a:prstGeom>
          <a:noFill/>
          <a:ln w="9525">
            <a:noFill/>
            <a:miter lim="800000"/>
            <a:headEnd/>
            <a:tailEnd/>
          </a:ln>
        </p:spPr>
      </p:pic>
      <p:pic>
        <p:nvPicPr>
          <p:cNvPr id="218116" name="Picture 8"/>
          <p:cNvPicPr>
            <a:picLocks noChangeAspect="1" noChangeArrowheads="1"/>
          </p:cNvPicPr>
          <p:nvPr/>
        </p:nvPicPr>
        <p:blipFill>
          <a:blip r:embed="rId5"/>
          <a:srcRect/>
          <a:stretch>
            <a:fillRect/>
          </a:stretch>
        </p:blipFill>
        <p:spPr bwMode="auto">
          <a:xfrm>
            <a:off x="4957763" y="1701800"/>
            <a:ext cx="3540125"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ChangeArrowheads="1"/>
          </p:cNvSpPr>
          <p:nvPr>
            <p:ph type="title"/>
          </p:nvPr>
        </p:nvSpPr>
        <p:spPr/>
        <p:txBody>
          <a:bodyPr/>
          <a:lstStyle/>
          <a:p>
            <a:r>
              <a:rPr lang="en-US" smtClean="0"/>
              <a:t>Heat Spreader</a:t>
            </a:r>
          </a:p>
        </p:txBody>
      </p:sp>
      <p:sp>
        <p:nvSpPr>
          <p:cNvPr id="220162" name="Rectangle 3"/>
          <p:cNvSpPr>
            <a:spLocks noGrp="1" noChangeArrowheads="1"/>
          </p:cNvSpPr>
          <p:nvPr>
            <p:ph type="body" idx="1"/>
          </p:nvPr>
        </p:nvSpPr>
        <p:spPr/>
        <p:txBody>
          <a:bodyPr/>
          <a:lstStyle/>
          <a:p>
            <a:r>
              <a:rPr lang="en-US" smtClean="0"/>
              <a:t>Heat spreader requirements</a:t>
            </a:r>
          </a:p>
          <a:p>
            <a:pPr lvl="1"/>
            <a:r>
              <a:rPr lang="en-US" smtClean="0">
                <a:cs typeface="Arial" charset="0"/>
              </a:rPr>
              <a:t>Low heat resistance to 2</a:t>
            </a:r>
            <a:r>
              <a:rPr lang="en-US" baseline="30000" smtClean="0">
                <a:cs typeface="Arial" charset="0"/>
              </a:rPr>
              <a:t>nd</a:t>
            </a:r>
            <a:r>
              <a:rPr lang="en-US" smtClean="0">
                <a:cs typeface="Arial" charset="0"/>
              </a:rPr>
              <a:t> tier silicon but electrically isolated</a:t>
            </a:r>
          </a:p>
          <a:p>
            <a:pPr lvl="1"/>
            <a:r>
              <a:rPr lang="en-US" smtClean="0">
                <a:cs typeface="Arial" charset="0"/>
              </a:rPr>
              <a:t>Very good heat conduction</a:t>
            </a:r>
          </a:p>
          <a:p>
            <a:r>
              <a:rPr lang="en-US" smtClean="0"/>
              <a:t>Other uses for heat spreader</a:t>
            </a:r>
          </a:p>
          <a:p>
            <a:pPr lvl="1"/>
            <a:r>
              <a:rPr lang="en-US" smtClean="0">
                <a:cs typeface="Arial" charset="0"/>
              </a:rPr>
              <a:t>Deliver power – “ground plane”</a:t>
            </a:r>
          </a:p>
          <a:p>
            <a:pPr lvl="1"/>
            <a:r>
              <a:rPr lang="en-US" smtClean="0">
                <a:cs typeface="Arial" charset="0"/>
              </a:rPr>
              <a:t>EMI isolation of 2</a:t>
            </a:r>
            <a:r>
              <a:rPr lang="en-US" baseline="30000" smtClean="0">
                <a:cs typeface="Arial" charset="0"/>
              </a:rPr>
              <a:t>nd</a:t>
            </a:r>
            <a:r>
              <a:rPr lang="en-US" smtClean="0">
                <a:cs typeface="Arial" charset="0"/>
              </a:rPr>
              <a:t> tier from 1</a:t>
            </a:r>
            <a:r>
              <a:rPr lang="en-US" baseline="30000" smtClean="0">
                <a:cs typeface="Arial" charset="0"/>
              </a:rPr>
              <a:t>st</a:t>
            </a:r>
            <a:r>
              <a:rPr lang="en-US" smtClean="0">
                <a:cs typeface="Arial" charset="0"/>
              </a:rPr>
              <a:t> tier</a:t>
            </a:r>
          </a:p>
          <a:p>
            <a:pPr lvl="1"/>
            <a:r>
              <a:rPr lang="en-US" smtClean="0">
                <a:cs typeface="Arial" charset="0"/>
              </a:rPr>
              <a:t>Protect existing metal from the laser annealing process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ChangeArrowheads="1"/>
          </p:cNvSpPr>
          <p:nvPr>
            <p:ph type="title"/>
          </p:nvPr>
        </p:nvSpPr>
        <p:spPr/>
        <p:txBody>
          <a:bodyPr/>
          <a:lstStyle/>
          <a:p>
            <a:r>
              <a:rPr lang="en-US" sz="3600" smtClean="0"/>
              <a:t>Heat Conducting Electrically Isolative Contacts</a:t>
            </a:r>
          </a:p>
        </p:txBody>
      </p:sp>
      <p:sp>
        <p:nvSpPr>
          <p:cNvPr id="222210" name="Rectangle 3"/>
          <p:cNvSpPr>
            <a:spLocks noGrp="1" noChangeArrowheads="1"/>
          </p:cNvSpPr>
          <p:nvPr>
            <p:ph type="body" idx="1"/>
          </p:nvPr>
        </p:nvSpPr>
        <p:spPr/>
        <p:txBody>
          <a:bodyPr/>
          <a:lstStyle/>
          <a:p>
            <a:r>
              <a:rPr lang="en-US" smtClean="0"/>
              <a:t>For transistor with no connection to the power network </a:t>
            </a:r>
          </a:p>
        </p:txBody>
      </p:sp>
      <p:pic>
        <p:nvPicPr>
          <p:cNvPr id="222211" name="Picture 4"/>
          <p:cNvPicPr>
            <a:picLocks noChangeAspect="1" noChangeArrowheads="1"/>
          </p:cNvPicPr>
          <p:nvPr/>
        </p:nvPicPr>
        <p:blipFill>
          <a:blip r:embed="rId3"/>
          <a:srcRect/>
          <a:stretch>
            <a:fillRect/>
          </a:stretch>
        </p:blipFill>
        <p:spPr bwMode="auto">
          <a:xfrm>
            <a:off x="5424488" y="2324100"/>
            <a:ext cx="3476625" cy="4533900"/>
          </a:xfrm>
          <a:prstGeom prst="rect">
            <a:avLst/>
          </a:prstGeom>
          <a:noFill/>
          <a:ln w="9525">
            <a:noFill/>
            <a:miter lim="800000"/>
            <a:headEnd/>
            <a:tailEnd/>
          </a:ln>
        </p:spPr>
      </p:pic>
      <p:grpSp>
        <p:nvGrpSpPr>
          <p:cNvPr id="222212" name="Group 10"/>
          <p:cNvGrpSpPr>
            <a:grpSpLocks/>
          </p:cNvGrpSpPr>
          <p:nvPr/>
        </p:nvGrpSpPr>
        <p:grpSpPr bwMode="auto">
          <a:xfrm>
            <a:off x="1900238" y="2476500"/>
            <a:ext cx="2357437" cy="1981200"/>
            <a:chOff x="1179" y="1560"/>
            <a:chExt cx="1485" cy="1248"/>
          </a:xfrm>
        </p:grpSpPr>
        <p:pic>
          <p:nvPicPr>
            <p:cNvPr id="222217" name="Picture 5"/>
            <p:cNvPicPr>
              <a:picLocks noChangeAspect="1" noChangeArrowheads="1"/>
            </p:cNvPicPr>
            <p:nvPr/>
          </p:nvPicPr>
          <p:blipFill>
            <a:blip r:embed="rId4"/>
            <a:srcRect/>
            <a:stretch>
              <a:fillRect/>
            </a:stretch>
          </p:blipFill>
          <p:spPr bwMode="auto">
            <a:xfrm>
              <a:off x="1179" y="1560"/>
              <a:ext cx="1182" cy="1248"/>
            </a:xfrm>
            <a:prstGeom prst="rect">
              <a:avLst/>
            </a:prstGeom>
            <a:noFill/>
            <a:ln w="9525">
              <a:noFill/>
              <a:miter lim="800000"/>
              <a:headEnd/>
              <a:tailEnd/>
            </a:ln>
          </p:spPr>
        </p:pic>
        <p:sp>
          <p:nvSpPr>
            <p:cNvPr id="222218" name="Rectangle 7"/>
            <p:cNvSpPr>
              <a:spLocks noChangeArrowheads="1"/>
            </p:cNvSpPr>
            <p:nvPr/>
          </p:nvSpPr>
          <p:spPr bwMode="auto">
            <a:xfrm>
              <a:off x="1704" y="1782"/>
              <a:ext cx="960" cy="444"/>
            </a:xfrm>
            <a:prstGeom prst="rect">
              <a:avLst/>
            </a:prstGeom>
            <a:solidFill>
              <a:schemeClr val="bg1"/>
            </a:solidFill>
            <a:ln w="9525">
              <a:solidFill>
                <a:schemeClr val="bg1"/>
              </a:solidFill>
              <a:miter lim="800000"/>
              <a:headEnd/>
              <a:tailEnd/>
            </a:ln>
          </p:spPr>
          <p:txBody>
            <a:bodyPr wrap="none" anchor="ctr"/>
            <a:lstStyle/>
            <a:p>
              <a:endParaRPr lang="en-US"/>
            </a:p>
          </p:txBody>
        </p:sp>
      </p:grpSp>
      <p:grpSp>
        <p:nvGrpSpPr>
          <p:cNvPr id="222213" name="Group 9"/>
          <p:cNvGrpSpPr>
            <a:grpSpLocks/>
          </p:cNvGrpSpPr>
          <p:nvPr/>
        </p:nvGrpSpPr>
        <p:grpSpPr bwMode="auto">
          <a:xfrm>
            <a:off x="1890713" y="4595813"/>
            <a:ext cx="2290762" cy="1590675"/>
            <a:chOff x="1191" y="2895"/>
            <a:chExt cx="1443" cy="1002"/>
          </a:xfrm>
        </p:grpSpPr>
        <p:pic>
          <p:nvPicPr>
            <p:cNvPr id="222215" name="Picture 6"/>
            <p:cNvPicPr>
              <a:picLocks noChangeAspect="1" noChangeArrowheads="1"/>
            </p:cNvPicPr>
            <p:nvPr/>
          </p:nvPicPr>
          <p:blipFill>
            <a:blip r:embed="rId5"/>
            <a:srcRect/>
            <a:stretch>
              <a:fillRect/>
            </a:stretch>
          </p:blipFill>
          <p:spPr bwMode="auto">
            <a:xfrm>
              <a:off x="1191" y="2895"/>
              <a:ext cx="1230" cy="1002"/>
            </a:xfrm>
            <a:prstGeom prst="rect">
              <a:avLst/>
            </a:prstGeom>
            <a:noFill/>
            <a:ln w="9525">
              <a:noFill/>
              <a:miter lim="800000"/>
              <a:headEnd/>
              <a:tailEnd/>
            </a:ln>
          </p:spPr>
        </p:pic>
        <p:sp>
          <p:nvSpPr>
            <p:cNvPr id="222216" name="Rectangle 8"/>
            <p:cNvSpPr>
              <a:spLocks noChangeArrowheads="1"/>
            </p:cNvSpPr>
            <p:nvPr/>
          </p:nvSpPr>
          <p:spPr bwMode="auto">
            <a:xfrm>
              <a:off x="1674" y="3138"/>
              <a:ext cx="960" cy="312"/>
            </a:xfrm>
            <a:prstGeom prst="rect">
              <a:avLst/>
            </a:prstGeom>
            <a:solidFill>
              <a:schemeClr val="bg1"/>
            </a:solidFill>
            <a:ln w="9525">
              <a:solidFill>
                <a:schemeClr val="bg1"/>
              </a:solidFill>
              <a:miter lim="800000"/>
              <a:headEnd/>
              <a:tailEnd/>
            </a:ln>
          </p:spPr>
          <p:txBody>
            <a:bodyPr wrap="none" anchor="ctr"/>
            <a:lstStyle/>
            <a:p>
              <a:endParaRPr lang="en-US"/>
            </a:p>
          </p:txBody>
        </p:sp>
      </p:grpSp>
      <p:sp>
        <p:nvSpPr>
          <p:cNvPr id="222214" name="Text Box 11"/>
          <p:cNvSpPr txBox="1">
            <a:spLocks noChangeArrowheads="1"/>
          </p:cNvSpPr>
          <p:nvPr/>
        </p:nvSpPr>
        <p:spPr bwMode="auto">
          <a:xfrm>
            <a:off x="276225" y="4160838"/>
            <a:ext cx="1882775" cy="641350"/>
          </a:xfrm>
          <a:prstGeom prst="rect">
            <a:avLst/>
          </a:prstGeom>
          <a:noFill/>
          <a:ln w="9525">
            <a:noFill/>
            <a:miter lim="800000"/>
            <a:headEnd/>
            <a:tailEnd/>
          </a:ln>
        </p:spPr>
        <p:txBody>
          <a:bodyPr>
            <a:spAutoFit/>
          </a:bodyPr>
          <a:lstStyle/>
          <a:p>
            <a:r>
              <a:rPr lang="en-US"/>
              <a:t>Reverse bias diode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p:nvPr>
        </p:nvSpPr>
        <p:spPr/>
        <p:txBody>
          <a:bodyPr/>
          <a:lstStyle/>
          <a:p>
            <a:r>
              <a:rPr lang="en-US" smtClean="0"/>
              <a:t>Summary</a:t>
            </a:r>
          </a:p>
        </p:txBody>
      </p:sp>
      <p:sp>
        <p:nvSpPr>
          <p:cNvPr id="224258" name="Rectangle 3"/>
          <p:cNvSpPr>
            <a:spLocks noGrp="1" noChangeArrowheads="1"/>
          </p:cNvSpPr>
          <p:nvPr>
            <p:ph type="body" idx="1"/>
          </p:nvPr>
        </p:nvSpPr>
        <p:spPr>
          <a:xfrm>
            <a:off x="390525" y="1943100"/>
            <a:ext cx="8229600" cy="4678363"/>
          </a:xfrm>
        </p:spPr>
        <p:txBody>
          <a:bodyPr/>
          <a:lstStyle/>
          <a:p>
            <a:r>
              <a:rPr lang="en-US" smtClean="0"/>
              <a:t>Monolithic 3D is now practical and well positioned to keep Moore’s Law alive for many years</a:t>
            </a:r>
          </a:p>
          <a:p>
            <a:r>
              <a:rPr lang="en-US" smtClean="0"/>
              <a:t>Multiple paths to process mono-crystal transistors over copper interconnect</a:t>
            </a:r>
          </a:p>
          <a:p>
            <a:r>
              <a:rPr lang="en-US" smtClean="0"/>
              <a:t>Effective options to remove heat from upper tier transistors within monolithic 3D IC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p:nvPr>
        </p:nvSpPr>
        <p:spPr/>
        <p:txBody>
          <a:bodyPr/>
          <a:lstStyle/>
          <a:p>
            <a:r>
              <a:rPr lang="en-US" smtClean="0"/>
              <a:t>Back Ups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idx="4294967295"/>
          </p:nvPr>
        </p:nvSpPr>
        <p:spPr>
          <a:xfrm>
            <a:off x="446088" y="211138"/>
            <a:ext cx="8620125" cy="1143000"/>
          </a:xfrm>
        </p:spPr>
        <p:txBody>
          <a:bodyPr/>
          <a:lstStyle/>
          <a:p>
            <a:r>
              <a:rPr lang="en-US" sz="3600" smtClean="0"/>
              <a:t>Monolithic 3D Provides an </a:t>
            </a:r>
            <a:br>
              <a:rPr lang="en-US" sz="3600" smtClean="0"/>
            </a:br>
            <a:r>
              <a:rPr lang="en-US" sz="3600" smtClean="0"/>
              <a:t>Attractive Path to…</a:t>
            </a:r>
          </a:p>
        </p:txBody>
      </p:sp>
      <p:sp>
        <p:nvSpPr>
          <p:cNvPr id="228354" name="Content Placeholder 2"/>
          <p:cNvSpPr>
            <a:spLocks noGrp="1"/>
          </p:cNvSpPr>
          <p:nvPr>
            <p:ph idx="4294967295"/>
          </p:nvPr>
        </p:nvSpPr>
        <p:spPr>
          <a:xfrm>
            <a:off x="4470400" y="1738313"/>
            <a:ext cx="5726113" cy="4524375"/>
          </a:xfrm>
        </p:spPr>
        <p:txBody>
          <a:bodyPr/>
          <a:lstStyle/>
          <a:p>
            <a:pPr>
              <a:lnSpc>
                <a:spcPct val="150000"/>
              </a:lnSpc>
              <a:spcBef>
                <a:spcPct val="0"/>
              </a:spcBef>
              <a:buFont typeface="Wingdings" pitchFamily="2" charset="2"/>
              <a:buBlip>
                <a:blip r:embed="rId3"/>
              </a:buBlip>
            </a:pPr>
            <a:r>
              <a:rPr lang="en-US" sz="1800" u="sng" smtClean="0">
                <a:latin typeface="Arial Narrow" pitchFamily="34" charset="0"/>
              </a:rPr>
              <a:t>3D-CMOS</a:t>
            </a:r>
            <a:r>
              <a:rPr lang="en-US" sz="1800" smtClean="0">
                <a:latin typeface="Arial Narrow" pitchFamily="34" charset="0"/>
              </a:rPr>
              <a:t>: Monolithic 3D Logic Technology</a:t>
            </a:r>
          </a:p>
          <a:p>
            <a:pPr>
              <a:lnSpc>
                <a:spcPct val="150000"/>
              </a:lnSpc>
              <a:spcBef>
                <a:spcPct val="0"/>
              </a:spcBef>
              <a:buFont typeface="Wingdings" pitchFamily="2" charset="2"/>
              <a:buBlip>
                <a:blip r:embed="rId3"/>
              </a:buBlip>
            </a:pPr>
            <a:r>
              <a:rPr lang="en-US" sz="1800" u="sng" smtClean="0">
                <a:latin typeface="Arial Narrow" pitchFamily="34" charset="0"/>
              </a:rPr>
              <a:t>3D-FPGA</a:t>
            </a:r>
            <a:r>
              <a:rPr lang="en-US" sz="1800" smtClean="0">
                <a:latin typeface="Arial Narrow" pitchFamily="34" charset="0"/>
              </a:rPr>
              <a:t>: Monolithic 3D Programmable Logic</a:t>
            </a:r>
          </a:p>
          <a:p>
            <a:pPr>
              <a:lnSpc>
                <a:spcPct val="150000"/>
              </a:lnSpc>
              <a:spcBef>
                <a:spcPct val="0"/>
              </a:spcBef>
              <a:buFont typeface="Wingdings" pitchFamily="2" charset="2"/>
              <a:buBlip>
                <a:blip r:embed="rId3"/>
              </a:buBlip>
            </a:pPr>
            <a:r>
              <a:rPr lang="en-US" sz="1800" u="sng" smtClean="0">
                <a:latin typeface="Arial Narrow" pitchFamily="34" charset="0"/>
              </a:rPr>
              <a:t>3D-GateArray</a:t>
            </a:r>
            <a:r>
              <a:rPr lang="en-US" sz="1800" smtClean="0">
                <a:latin typeface="Arial Narrow" pitchFamily="34" charset="0"/>
              </a:rPr>
              <a:t>: Monolithic 3D Gate Array</a:t>
            </a:r>
          </a:p>
          <a:p>
            <a:pPr>
              <a:lnSpc>
                <a:spcPct val="150000"/>
              </a:lnSpc>
              <a:spcBef>
                <a:spcPct val="0"/>
              </a:spcBef>
              <a:buFont typeface="Wingdings" pitchFamily="2" charset="2"/>
              <a:buBlip>
                <a:blip r:embed="rId3"/>
              </a:buBlip>
            </a:pPr>
            <a:r>
              <a:rPr lang="en-US" sz="1800" u="sng" smtClean="0">
                <a:latin typeface="Arial Narrow" pitchFamily="34" charset="0"/>
              </a:rPr>
              <a:t>3D-Repair</a:t>
            </a:r>
            <a:r>
              <a:rPr lang="en-US" sz="1800" smtClean="0">
                <a:latin typeface="Arial Narrow" pitchFamily="34" charset="0"/>
              </a:rPr>
              <a:t>: Yield recovery for high-density chips</a:t>
            </a:r>
          </a:p>
          <a:p>
            <a:pPr>
              <a:lnSpc>
                <a:spcPct val="150000"/>
              </a:lnSpc>
              <a:spcBef>
                <a:spcPct val="0"/>
              </a:spcBef>
              <a:buFont typeface="Wingdings" pitchFamily="2" charset="2"/>
              <a:buBlip>
                <a:blip r:embed="rId3"/>
              </a:buBlip>
            </a:pPr>
            <a:endParaRPr lang="en-US" sz="500" smtClean="0">
              <a:latin typeface="Arial Narrow" pitchFamily="34" charset="0"/>
            </a:endParaRPr>
          </a:p>
          <a:p>
            <a:pPr>
              <a:lnSpc>
                <a:spcPct val="150000"/>
              </a:lnSpc>
              <a:spcBef>
                <a:spcPct val="0"/>
              </a:spcBef>
              <a:buFont typeface="Wingdings" pitchFamily="2" charset="2"/>
              <a:buBlip>
                <a:blip r:embed="rId3"/>
              </a:buBlip>
            </a:pPr>
            <a:r>
              <a:rPr lang="en-US" sz="1800" u="sng" smtClean="0">
                <a:latin typeface="Arial Narrow" pitchFamily="34" charset="0"/>
              </a:rPr>
              <a:t>3D-DRAM</a:t>
            </a:r>
            <a:r>
              <a:rPr lang="en-US" sz="1800" smtClean="0">
                <a:latin typeface="Arial Narrow" pitchFamily="34" charset="0"/>
              </a:rPr>
              <a:t>: Monolithic 3D DRAM</a:t>
            </a:r>
          </a:p>
          <a:p>
            <a:pPr>
              <a:lnSpc>
                <a:spcPct val="150000"/>
              </a:lnSpc>
              <a:spcBef>
                <a:spcPct val="0"/>
              </a:spcBef>
              <a:buFont typeface="Wingdings" pitchFamily="2" charset="2"/>
              <a:buBlip>
                <a:blip r:embed="rId3"/>
              </a:buBlip>
            </a:pPr>
            <a:r>
              <a:rPr lang="en-US" sz="1800" u="sng" smtClean="0">
                <a:latin typeface="Arial Narrow" pitchFamily="34" charset="0"/>
              </a:rPr>
              <a:t>3D-RRAM</a:t>
            </a:r>
            <a:r>
              <a:rPr lang="en-US" sz="1800" smtClean="0">
                <a:latin typeface="Arial Narrow" pitchFamily="34" charset="0"/>
              </a:rPr>
              <a:t>: Monolithic 3D RRAM</a:t>
            </a:r>
          </a:p>
          <a:p>
            <a:pPr>
              <a:lnSpc>
                <a:spcPct val="150000"/>
              </a:lnSpc>
              <a:spcBef>
                <a:spcPct val="0"/>
              </a:spcBef>
              <a:buFont typeface="Wingdings" pitchFamily="2" charset="2"/>
              <a:buBlip>
                <a:blip r:embed="rId3"/>
              </a:buBlip>
            </a:pPr>
            <a:r>
              <a:rPr lang="en-US" sz="1800" u="sng" smtClean="0">
                <a:latin typeface="Arial Narrow" pitchFamily="34" charset="0"/>
              </a:rPr>
              <a:t>3D-Flash</a:t>
            </a:r>
            <a:r>
              <a:rPr lang="en-US" sz="1800" smtClean="0">
                <a:latin typeface="Arial Narrow" pitchFamily="34" charset="0"/>
              </a:rPr>
              <a:t>: Monolithic 3D Flash Memory</a:t>
            </a:r>
          </a:p>
          <a:p>
            <a:pPr>
              <a:lnSpc>
                <a:spcPct val="150000"/>
              </a:lnSpc>
              <a:spcBef>
                <a:spcPct val="0"/>
              </a:spcBef>
              <a:buFont typeface="Wingdings" pitchFamily="2" charset="2"/>
              <a:buBlip>
                <a:blip r:embed="rId3"/>
              </a:buBlip>
            </a:pPr>
            <a:endParaRPr lang="en-US" sz="500" smtClean="0">
              <a:latin typeface="Arial Narrow" pitchFamily="34" charset="0"/>
            </a:endParaRPr>
          </a:p>
          <a:p>
            <a:pPr>
              <a:lnSpc>
                <a:spcPct val="150000"/>
              </a:lnSpc>
              <a:spcBef>
                <a:spcPct val="0"/>
              </a:spcBef>
              <a:buFont typeface="Wingdings" pitchFamily="2" charset="2"/>
              <a:buBlip>
                <a:blip r:embed="rId3"/>
              </a:buBlip>
            </a:pPr>
            <a:endParaRPr lang="en-US" sz="500" smtClean="0">
              <a:latin typeface="Arial Narrow" pitchFamily="34" charset="0"/>
            </a:endParaRPr>
          </a:p>
          <a:p>
            <a:pPr>
              <a:lnSpc>
                <a:spcPct val="150000"/>
              </a:lnSpc>
              <a:spcBef>
                <a:spcPct val="0"/>
              </a:spcBef>
              <a:buFont typeface="Wingdings" pitchFamily="2" charset="2"/>
              <a:buBlip>
                <a:blip r:embed="rId3"/>
              </a:buBlip>
            </a:pPr>
            <a:r>
              <a:rPr lang="en-US" sz="1800" u="sng" smtClean="0">
                <a:latin typeface="Arial Narrow" pitchFamily="34" charset="0"/>
              </a:rPr>
              <a:t>3D-Imagers</a:t>
            </a:r>
            <a:r>
              <a:rPr lang="en-US" sz="1800" smtClean="0">
                <a:latin typeface="Arial Narrow" pitchFamily="34" charset="0"/>
              </a:rPr>
              <a:t>: Monolithic 3D Image Sensor</a:t>
            </a:r>
          </a:p>
          <a:p>
            <a:pPr>
              <a:lnSpc>
                <a:spcPct val="150000"/>
              </a:lnSpc>
              <a:spcBef>
                <a:spcPct val="0"/>
              </a:spcBef>
              <a:buFont typeface="Wingdings" pitchFamily="2" charset="2"/>
              <a:buBlip>
                <a:blip r:embed="rId3"/>
              </a:buBlip>
            </a:pPr>
            <a:r>
              <a:rPr lang="en-US" sz="1800" u="sng" smtClean="0">
                <a:latin typeface="Arial Narrow" pitchFamily="34" charset="0"/>
              </a:rPr>
              <a:t>3D-MicroDisplay</a:t>
            </a:r>
            <a:r>
              <a:rPr lang="en-US" sz="1800" smtClean="0">
                <a:latin typeface="Arial Narrow" pitchFamily="34" charset="0"/>
              </a:rPr>
              <a:t>: Monolithic 3D Display</a:t>
            </a:r>
          </a:p>
          <a:p>
            <a:pPr>
              <a:lnSpc>
                <a:spcPct val="150000"/>
              </a:lnSpc>
              <a:spcBef>
                <a:spcPct val="0"/>
              </a:spcBef>
              <a:buFont typeface="Wingdings" pitchFamily="2" charset="2"/>
              <a:buBlip>
                <a:blip r:embed="rId3"/>
              </a:buBlip>
            </a:pPr>
            <a:r>
              <a:rPr lang="en-US" sz="1800" u="sng" smtClean="0">
                <a:latin typeface="Arial Narrow" pitchFamily="34" charset="0"/>
              </a:rPr>
              <a:t>3D-LED</a:t>
            </a:r>
            <a:r>
              <a:rPr lang="en-US" sz="1800" smtClean="0">
                <a:latin typeface="Arial Narrow" pitchFamily="34" charset="0"/>
              </a:rPr>
              <a:t>: Monolithic 3D LED</a:t>
            </a:r>
          </a:p>
        </p:txBody>
      </p:sp>
      <p:sp>
        <p:nvSpPr>
          <p:cNvPr id="8" name="Rectangle 7"/>
          <p:cNvSpPr/>
          <p:nvPr/>
        </p:nvSpPr>
        <p:spPr>
          <a:xfrm>
            <a:off x="446564" y="1795940"/>
            <a:ext cx="2339166" cy="1147762"/>
          </a:xfrm>
          <a:prstGeom prst="rect">
            <a:avLst/>
          </a:prstGeom>
          <a:gradFill flip="none" rotWithShape="1">
            <a:gsLst>
              <a:gs pos="0">
                <a:srgbClr val="92D050">
                  <a:shade val="30000"/>
                  <a:satMod val="115000"/>
                </a:srgbClr>
              </a:gs>
              <a:gs pos="13000">
                <a:srgbClr val="92D050">
                  <a:shade val="67500"/>
                  <a:satMod val="115000"/>
                </a:srgbClr>
              </a:gs>
              <a:gs pos="100000">
                <a:srgbClr val="92D050">
                  <a:shade val="100000"/>
                  <a:satMod val="115000"/>
                </a:srgbClr>
              </a:gs>
            </a:gsLst>
            <a:lin ang="10800000" scaled="1"/>
            <a:tileRect/>
          </a:gradFill>
          <a:ln>
            <a:noFill/>
          </a:ln>
          <a:effectLst>
            <a:glow rad="63500">
              <a:schemeClr val="accent2">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70C0"/>
                </a:solidFill>
                <a:latin typeface="Arial Narrow" pitchFamily="34" charset="0"/>
              </a:rPr>
              <a:t>Monolithic 3D Integration with Ion-Cut Technology</a:t>
            </a:r>
          </a:p>
        </p:txBody>
      </p:sp>
      <p:sp>
        <p:nvSpPr>
          <p:cNvPr id="9" name="Left Brace 8"/>
          <p:cNvSpPr/>
          <p:nvPr/>
        </p:nvSpPr>
        <p:spPr>
          <a:xfrm>
            <a:off x="2702437" y="1676400"/>
            <a:ext cx="381000" cy="4648200"/>
          </a:xfrm>
          <a:prstGeom prst="leftBrace">
            <a:avLst/>
          </a:prstGeom>
          <a:ln>
            <a:solidFill>
              <a:schemeClr val="bg2">
                <a:lumMod val="75000"/>
              </a:schemeClr>
            </a:solidFill>
          </a:ln>
          <a:scene3d>
            <a:camera prst="obliqueBottomLeft"/>
            <a:lightRig rig="threePt" dir="t"/>
          </a:scene3d>
        </p:spPr>
        <p:style>
          <a:lnRef idx="3">
            <a:schemeClr val="accent5"/>
          </a:lnRef>
          <a:fillRef idx="0">
            <a:schemeClr val="accent5"/>
          </a:fillRef>
          <a:effectRef idx="2">
            <a:schemeClr val="accent5"/>
          </a:effectRef>
          <a:fontRef idx="minor">
            <a:schemeClr val="tx1"/>
          </a:fontRef>
        </p:style>
        <p:txBody>
          <a:bodyPr anchor="ctr"/>
          <a:lstStyle/>
          <a:p>
            <a:pPr algn="ctr">
              <a:defRPr/>
            </a:pPr>
            <a:endParaRPr lang="en-US" sz="1600"/>
          </a:p>
        </p:txBody>
      </p:sp>
      <p:sp>
        <p:nvSpPr>
          <p:cNvPr id="228359" name="TextBox 17"/>
          <p:cNvSpPr txBox="1">
            <a:spLocks noChangeArrowheads="1"/>
          </p:cNvSpPr>
          <p:nvPr/>
        </p:nvSpPr>
        <p:spPr bwMode="auto">
          <a:xfrm>
            <a:off x="520700" y="3441700"/>
            <a:ext cx="1862138" cy="1016000"/>
          </a:xfrm>
          <a:prstGeom prst="rect">
            <a:avLst/>
          </a:prstGeom>
          <a:noFill/>
          <a:ln w="9525">
            <a:noFill/>
            <a:miter lim="800000"/>
            <a:headEnd/>
            <a:tailEnd/>
          </a:ln>
        </p:spPr>
        <p:txBody>
          <a:bodyPr>
            <a:spAutoFit/>
          </a:bodyPr>
          <a:lstStyle/>
          <a:p>
            <a:pPr algn="ctr"/>
            <a:r>
              <a:rPr lang="en-US" sz="2000" b="1">
                <a:solidFill>
                  <a:srgbClr val="0070C0"/>
                </a:solidFill>
                <a:latin typeface="Arial Narrow" pitchFamily="34" charset="0"/>
              </a:rPr>
              <a:t>Can be applied to many market segments</a:t>
            </a:r>
          </a:p>
        </p:txBody>
      </p:sp>
      <p:graphicFrame>
        <p:nvGraphicFramePr>
          <p:cNvPr id="3" name="Diagram 2"/>
          <p:cNvGraphicFramePr/>
          <p:nvPr/>
        </p:nvGraphicFramePr>
        <p:xfrm>
          <a:off x="2254102" y="1488558"/>
          <a:ext cx="3125972" cy="47616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Footer Placeholder 1"/>
          <p:cNvSpPr>
            <a:spLocks noGrp="1"/>
          </p:cNvSpPr>
          <p:nvPr>
            <p:ph type="ftr" sz="quarter" idx="10"/>
          </p:nvPr>
        </p:nvSpPr>
        <p:spPr/>
        <p:txBody>
          <a:bodyPr/>
          <a:lstStyle/>
          <a:p>
            <a:pPr>
              <a:defRPr/>
            </a:pPr>
            <a:r>
              <a:rPr lang="en-US" dirty="0" err="1"/>
              <a:t>MonolithIC</a:t>
            </a:r>
            <a:r>
              <a:rPr lang="en-US" dirty="0"/>
              <a:t> 3D</a:t>
            </a:r>
            <a:r>
              <a:rPr lang="en-US" dirty="0">
                <a:sym typeface="Symbol" pitchFamily="18" charset="2"/>
              </a:rPr>
              <a:t></a:t>
            </a:r>
            <a:r>
              <a:rPr lang="en-US" dirty="0"/>
              <a:t> Inc. Patents Pending</a:t>
            </a:r>
          </a:p>
        </p:txBody>
      </p:sp>
      <p:sp>
        <p:nvSpPr>
          <p:cNvPr id="11" name="Slide Number Placeholder 2"/>
          <p:cNvSpPr>
            <a:spLocks noGrp="1"/>
          </p:cNvSpPr>
          <p:nvPr>
            <p:ph type="sldNum" sz="quarter" idx="11"/>
          </p:nvPr>
        </p:nvSpPr>
        <p:spPr/>
        <p:txBody>
          <a:bodyPr/>
          <a:lstStyle/>
          <a:p>
            <a:pPr>
              <a:defRPr/>
            </a:pPr>
            <a:fld id="{CAAF76B8-DE82-42D2-AA4F-578ECBC60752}" type="slidenum">
              <a:rPr lang="en-US"/>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80975" y="417513"/>
            <a:ext cx="8839200" cy="1143000"/>
          </a:xfrm>
        </p:spPr>
        <p:txBody>
          <a:bodyPr/>
          <a:lstStyle/>
          <a:p>
            <a:r>
              <a:rPr lang="en-US" sz="3200" b="1" smtClean="0">
                <a:latin typeface="Arial Narrow" pitchFamily="34" charset="0"/>
              </a:rPr>
              <a:t>The Current 2D-IC is Facing Escalating Challenges - I</a:t>
            </a:r>
          </a:p>
        </p:txBody>
      </p:sp>
      <p:sp>
        <p:nvSpPr>
          <p:cNvPr id="27650" name="Rectangle 3"/>
          <p:cNvSpPr>
            <a:spLocks noGrp="1" noChangeArrowheads="1"/>
          </p:cNvSpPr>
          <p:nvPr>
            <p:ph type="body" idx="4294967295"/>
          </p:nvPr>
        </p:nvSpPr>
        <p:spPr>
          <a:xfrm>
            <a:off x="428625" y="1590675"/>
            <a:ext cx="8229600" cy="4678363"/>
          </a:xfrm>
        </p:spPr>
        <p:txBody>
          <a:bodyPr/>
          <a:lstStyle/>
          <a:p>
            <a:r>
              <a:rPr lang="en-US" smtClean="0"/>
              <a:t>On-chip interconnect is</a:t>
            </a:r>
          </a:p>
          <a:p>
            <a:pPr lvl="1"/>
            <a:r>
              <a:rPr lang="en-US" smtClean="0">
                <a:cs typeface="Arial" charset="0"/>
              </a:rPr>
              <a:t>Dominating device power consumption</a:t>
            </a:r>
          </a:p>
          <a:p>
            <a:pPr lvl="1"/>
            <a:r>
              <a:rPr lang="en-US" smtClean="0">
                <a:cs typeface="Arial" charset="0"/>
              </a:rPr>
              <a:t>Dominating device performance</a:t>
            </a:r>
          </a:p>
          <a:p>
            <a:pPr lvl="1"/>
            <a:r>
              <a:rPr lang="en-US" smtClean="0">
                <a:cs typeface="Arial" charset="0"/>
              </a:rPr>
              <a:t>Penalizing device size and cost </a:t>
            </a:r>
          </a:p>
          <a:p>
            <a:pPr>
              <a:buFont typeface="Wingdings" pitchFamily="2" charset="2"/>
              <a:buNone/>
            </a:pPr>
            <a:r>
              <a:rPr lang="en-US" smtClean="0"/>
              <a:t>	</a:t>
            </a:r>
          </a:p>
        </p:txBody>
      </p:sp>
      <p:pic>
        <p:nvPicPr>
          <p:cNvPr id="27651" name="Picture 3"/>
          <p:cNvPicPr>
            <a:picLocks noChangeAspect="1" noChangeArrowheads="1"/>
          </p:cNvPicPr>
          <p:nvPr/>
        </p:nvPicPr>
        <p:blipFill>
          <a:blip r:embed="rId3"/>
          <a:srcRect/>
          <a:stretch>
            <a:fillRect/>
          </a:stretch>
        </p:blipFill>
        <p:spPr bwMode="auto">
          <a:xfrm>
            <a:off x="0" y="3306763"/>
            <a:ext cx="9144000" cy="355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ubTitle" idx="4294967295"/>
          </p:nvPr>
        </p:nvSpPr>
        <p:spPr>
          <a:xfrm>
            <a:off x="-114300" y="1692275"/>
            <a:ext cx="9572625" cy="4791075"/>
          </a:xfrm>
        </p:spPr>
        <p:txBody>
          <a:bodyPr/>
          <a:lstStyle/>
          <a:p>
            <a:pPr marL="457200" lvl="1" indent="0">
              <a:lnSpc>
                <a:spcPct val="90000"/>
              </a:lnSpc>
              <a:buFont typeface="Wingdings" pitchFamily="2" charset="2"/>
              <a:buNone/>
              <a:defRPr/>
            </a:pPr>
            <a:r>
              <a:rPr lang="en-US" dirty="0" smtClean="0">
                <a:cs typeface="Arial" charset="0"/>
              </a:rPr>
              <a:t>II.	Reduction die size and power – doubling transistor count                               	- </a:t>
            </a:r>
            <a:r>
              <a:rPr lang="en-US" b="1" dirty="0" smtClean="0">
                <a:solidFill>
                  <a:srgbClr val="0000FF"/>
                </a:solidFill>
                <a:cs typeface="Arial" charset="0"/>
              </a:rPr>
              <a:t>Extending Moore’s law</a:t>
            </a:r>
          </a:p>
          <a:p>
            <a:pPr marL="965200" lvl="1" indent="-508000">
              <a:lnSpc>
                <a:spcPct val="90000"/>
              </a:lnSpc>
              <a:buFont typeface="Wingdings" pitchFamily="2" charset="2"/>
              <a:buNone/>
              <a:defRPr/>
            </a:pPr>
            <a:r>
              <a:rPr lang="en-US" b="1" dirty="0" smtClean="0">
                <a:solidFill>
                  <a:srgbClr val="0000FF"/>
                </a:solidFill>
                <a:cs typeface="Arial" charset="0"/>
              </a:rPr>
              <a:t> </a:t>
            </a:r>
            <a:r>
              <a:rPr lang="en-US" b="1" dirty="0" smtClean="0">
                <a:solidFill>
                  <a:srgbClr val="008000"/>
                </a:solidFill>
                <a:cs typeface="Arial" charset="0"/>
              </a:rPr>
              <a:t>Monolithic 3D is far more than just an alternative to 0.7x scaling !!!</a:t>
            </a:r>
          </a:p>
          <a:p>
            <a:pPr marL="965200" lvl="1" indent="-508000">
              <a:lnSpc>
                <a:spcPct val="90000"/>
              </a:lnSpc>
              <a:buFont typeface="Wingdings" pitchFamily="2" charset="2"/>
              <a:buNone/>
              <a:defRPr/>
            </a:pPr>
            <a:r>
              <a:rPr lang="en-US" dirty="0" smtClean="0">
                <a:cs typeface="Arial" charset="0"/>
              </a:rPr>
              <a:t>III. </a:t>
            </a:r>
            <a:r>
              <a:rPr lang="en-US" dirty="0">
                <a:cs typeface="Arial" charset="0"/>
              </a:rPr>
              <a:t>	</a:t>
            </a:r>
            <a:r>
              <a:rPr lang="en-US" dirty="0" smtClean="0">
                <a:cs typeface="Arial" charset="0"/>
              </a:rPr>
              <a:t>Significant advantages from using the same fab, design tools</a:t>
            </a:r>
          </a:p>
          <a:p>
            <a:pPr marL="965200" lvl="1" indent="-508000">
              <a:lnSpc>
                <a:spcPct val="90000"/>
              </a:lnSpc>
              <a:buFont typeface="Wingdings" pitchFamily="2" charset="2"/>
              <a:buNone/>
              <a:defRPr/>
            </a:pPr>
            <a:r>
              <a:rPr lang="en-US" dirty="0" smtClean="0">
                <a:cs typeface="Arial" charset="0"/>
              </a:rPr>
              <a:t>IV.  	Heterogeneous Integration</a:t>
            </a:r>
          </a:p>
          <a:p>
            <a:pPr marL="965200" lvl="1" indent="-508000">
              <a:lnSpc>
                <a:spcPct val="90000"/>
              </a:lnSpc>
              <a:buFont typeface="Wingdings" pitchFamily="2" charset="2"/>
              <a:buNone/>
              <a:defRPr/>
            </a:pPr>
            <a:r>
              <a:rPr lang="en-US" dirty="0" smtClean="0">
                <a:cs typeface="Arial" charset="0"/>
              </a:rPr>
              <a:t>V. 	Multiple layers Processed Simultaneously -  Huge cost reduction (</a:t>
            </a:r>
            <a:r>
              <a:rPr lang="en-US" dirty="0" err="1" smtClean="0">
                <a:cs typeface="Arial" charset="0"/>
              </a:rPr>
              <a:t>Nx</a:t>
            </a:r>
            <a:r>
              <a:rPr lang="en-US" dirty="0" smtClean="0">
                <a:cs typeface="Arial" charset="0"/>
              </a:rPr>
              <a:t>) </a:t>
            </a:r>
          </a:p>
          <a:p>
            <a:pPr marL="965200" lvl="1" indent="-508000">
              <a:lnSpc>
                <a:spcPct val="90000"/>
              </a:lnSpc>
              <a:buFont typeface="Wingdings" pitchFamily="2" charset="2"/>
              <a:buNone/>
              <a:defRPr/>
            </a:pPr>
            <a:r>
              <a:rPr lang="en-US" dirty="0" smtClean="0">
                <a:cs typeface="Arial" charset="0"/>
              </a:rPr>
              <a:t>VI.  	Logic redundancy =&gt; 100x integration made possible</a:t>
            </a:r>
          </a:p>
          <a:p>
            <a:pPr marL="965200" lvl="1" indent="-508000">
              <a:lnSpc>
                <a:spcPct val="90000"/>
              </a:lnSpc>
              <a:buFont typeface="Wingdings" pitchFamily="2" charset="2"/>
              <a:buNone/>
              <a:defRPr/>
            </a:pPr>
            <a:r>
              <a:rPr lang="en-US" dirty="0" smtClean="0">
                <a:cs typeface="Arial" charset="0"/>
              </a:rPr>
              <a:t>VII. 	Enables Modular Design</a:t>
            </a:r>
          </a:p>
          <a:p>
            <a:pPr marL="965200" lvl="1" indent="-508000">
              <a:lnSpc>
                <a:spcPct val="90000"/>
              </a:lnSpc>
              <a:buFont typeface="Wingdings" pitchFamily="2" charset="2"/>
              <a:buNone/>
              <a:defRPr/>
            </a:pPr>
            <a:r>
              <a:rPr lang="en-US" dirty="0" smtClean="0">
                <a:cs typeface="Arial" charset="0"/>
              </a:rPr>
              <a:t>VIII.	Naturally upper layers are SOI</a:t>
            </a:r>
          </a:p>
          <a:p>
            <a:pPr marL="965200" lvl="1" indent="-508000">
              <a:lnSpc>
                <a:spcPct val="90000"/>
              </a:lnSpc>
              <a:buFont typeface="Wingdings" pitchFamily="2" charset="2"/>
              <a:buNone/>
              <a:defRPr/>
            </a:pPr>
            <a:r>
              <a:rPr lang="en-US" dirty="0" smtClean="0">
                <a:cs typeface="Arial" charset="0"/>
              </a:rPr>
              <a:t>IX.	Local Interconnect above and below transistor layer</a:t>
            </a:r>
          </a:p>
          <a:p>
            <a:pPr marL="965200" lvl="1" indent="-508000">
              <a:lnSpc>
                <a:spcPct val="90000"/>
              </a:lnSpc>
              <a:buFont typeface="Wingdings" pitchFamily="2" charset="2"/>
              <a:buNone/>
              <a:defRPr/>
            </a:pPr>
            <a:r>
              <a:rPr lang="en-US" dirty="0" smtClean="0">
                <a:cs typeface="Arial" charset="0"/>
              </a:rPr>
              <a:t>X.	Re-Buffering global interconnect by upper strata</a:t>
            </a:r>
          </a:p>
          <a:p>
            <a:pPr marL="965200" lvl="1" indent="-508000">
              <a:lnSpc>
                <a:spcPct val="90000"/>
              </a:lnSpc>
              <a:buFont typeface="Wingdings" pitchFamily="2" charset="2"/>
              <a:buNone/>
              <a:defRPr/>
            </a:pPr>
            <a:r>
              <a:rPr lang="en-US" dirty="0" smtClean="0">
                <a:cs typeface="Arial" charset="0"/>
              </a:rPr>
              <a:t>XI.	Others </a:t>
            </a:r>
          </a:p>
          <a:p>
            <a:pPr marL="965200" lvl="1" indent="-508000">
              <a:lnSpc>
                <a:spcPct val="90000"/>
              </a:lnSpc>
              <a:buFont typeface="Wingdings" pitchFamily="2" charset="2"/>
              <a:buNone/>
              <a:defRPr/>
            </a:pPr>
            <a:r>
              <a:rPr lang="en-US" dirty="0" smtClean="0">
                <a:cs typeface="Arial" charset="0"/>
              </a:rPr>
              <a:t>	  </a:t>
            </a:r>
            <a:r>
              <a:rPr lang="en-US" sz="1800" dirty="0" smtClean="0">
                <a:cs typeface="Arial" charset="0"/>
              </a:rPr>
              <a:t>A. Image sensor with pixel electronics</a:t>
            </a:r>
          </a:p>
          <a:p>
            <a:pPr marL="965200" lvl="1" indent="-508000">
              <a:lnSpc>
                <a:spcPct val="90000"/>
              </a:lnSpc>
              <a:buFont typeface="Wingdings" pitchFamily="2" charset="2"/>
              <a:buNone/>
              <a:defRPr/>
            </a:pPr>
            <a:r>
              <a:rPr lang="en-US" sz="1800" dirty="0" smtClean="0">
                <a:cs typeface="Arial" charset="0"/>
              </a:rPr>
              <a:t>	  B. Micro-display</a:t>
            </a:r>
          </a:p>
          <a:p>
            <a:pPr marL="965200" lvl="1" indent="-508000">
              <a:lnSpc>
                <a:spcPct val="90000"/>
              </a:lnSpc>
              <a:defRPr/>
            </a:pPr>
            <a:endParaRPr lang="en-US" sz="1600" dirty="0" smtClean="0">
              <a:cs typeface="Arial" charset="0"/>
            </a:endParaRPr>
          </a:p>
        </p:txBody>
      </p:sp>
      <p:sp>
        <p:nvSpPr>
          <p:cNvPr id="56323" name="Text Box 4"/>
          <p:cNvSpPr txBox="1">
            <a:spLocks noChangeArrowheads="1"/>
          </p:cNvSpPr>
          <p:nvPr/>
        </p:nvSpPr>
        <p:spPr bwMode="auto">
          <a:xfrm>
            <a:off x="393700" y="511175"/>
            <a:ext cx="8329613" cy="708025"/>
          </a:xfrm>
          <a:prstGeom prst="rect">
            <a:avLst/>
          </a:prstGeom>
          <a:noFill/>
          <a:ln w="9525">
            <a:noFill/>
            <a:miter lim="800000"/>
            <a:headEnd/>
            <a:tailEnd/>
          </a:ln>
        </p:spPr>
        <p:txBody>
          <a:bodyPr>
            <a:spAutoFit/>
          </a:bodyPr>
          <a:lstStyle/>
          <a:p>
            <a:pPr algn="ctr">
              <a:defRPr/>
            </a:pPr>
            <a:r>
              <a:rPr lang="en-US" sz="4000" dirty="0">
                <a:solidFill>
                  <a:srgbClr val="0073AE"/>
                </a:solidFill>
                <a:latin typeface="+mj-lt"/>
              </a:rPr>
              <a:t>The Monolithic 3D </a:t>
            </a:r>
            <a:r>
              <a:rPr lang="en-US" sz="4000" b="1" dirty="0">
                <a:solidFill>
                  <a:srgbClr val="0073AE"/>
                </a:solidFill>
                <a:latin typeface="+mj-lt"/>
              </a:rPr>
              <a:t>Advantage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28" name="Rectangle 2"/>
          <p:cNvSpPr>
            <a:spLocks noGrp="1" noChangeArrowheads="1"/>
          </p:cNvSpPr>
          <p:nvPr>
            <p:ph type="title" idx="4294967295"/>
          </p:nvPr>
        </p:nvSpPr>
        <p:spPr>
          <a:xfrm>
            <a:off x="0" y="150813"/>
            <a:ext cx="9144000" cy="1419225"/>
          </a:xfrm>
        </p:spPr>
        <p:txBody>
          <a:bodyPr/>
          <a:lstStyle/>
          <a:p>
            <a:pPr marL="1016000" indent="-1016000"/>
            <a:r>
              <a:rPr lang="en-US" sz="2400" smtClean="0"/>
              <a:t>Reduction of Die Size &amp; Power – Doubling Transistor Count</a:t>
            </a:r>
            <a:r>
              <a:rPr lang="en-US" sz="2800" smtClean="0"/>
              <a:t>                               </a:t>
            </a:r>
            <a:r>
              <a:rPr lang="en-US" sz="2800" b="1" smtClean="0">
                <a:solidFill>
                  <a:srgbClr val="0000FF"/>
                </a:solidFill>
              </a:rPr>
              <a:t>Extending Moore’s law</a:t>
            </a:r>
            <a:br>
              <a:rPr lang="en-US" sz="2800" b="1" smtClean="0">
                <a:solidFill>
                  <a:srgbClr val="0000FF"/>
                </a:solidFill>
              </a:rPr>
            </a:br>
            <a:endParaRPr lang="en-US" sz="2800" b="1" smtClean="0">
              <a:solidFill>
                <a:srgbClr val="0000FF"/>
              </a:solidFill>
            </a:endParaRPr>
          </a:p>
        </p:txBody>
      </p:sp>
      <p:sp>
        <p:nvSpPr>
          <p:cNvPr id="217129" name="Rectangle 3"/>
          <p:cNvSpPr>
            <a:spLocks noGrp="1" noChangeArrowheads="1"/>
          </p:cNvSpPr>
          <p:nvPr>
            <p:ph type="body" idx="4294967295"/>
          </p:nvPr>
        </p:nvSpPr>
        <p:spPr>
          <a:xfrm>
            <a:off x="0" y="1733550"/>
            <a:ext cx="5543550" cy="4678363"/>
          </a:xfrm>
        </p:spPr>
        <p:txBody>
          <a:bodyPr/>
          <a:lstStyle/>
          <a:p>
            <a:r>
              <a:rPr lang="en-US" smtClean="0"/>
              <a:t>Reduction of Die Size &amp; Power</a:t>
            </a:r>
          </a:p>
          <a:p>
            <a:pPr>
              <a:buFont typeface="Wingdings" pitchFamily="2" charset="2"/>
              <a:buNone/>
            </a:pPr>
            <a:r>
              <a:rPr lang="en-US" sz="2000" smtClean="0"/>
              <a:t>IntSim v2.0 free open source &gt;600 downloads</a:t>
            </a:r>
          </a:p>
          <a:p>
            <a:endParaRPr lang="en-US" sz="1400" smtClean="0"/>
          </a:p>
        </p:txBody>
      </p:sp>
      <p:sp>
        <p:nvSpPr>
          <p:cNvPr id="217130" name="Rectangle 5"/>
          <p:cNvSpPr>
            <a:spLocks noChangeArrowheads="1"/>
          </p:cNvSpPr>
          <p:nvPr/>
        </p:nvSpPr>
        <p:spPr bwMode="auto">
          <a:xfrm>
            <a:off x="0" y="274320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7124" name="Object 36"/>
          <p:cNvGraphicFramePr>
            <a:graphicFrameLocks noChangeAspect="1"/>
          </p:cNvGraphicFramePr>
          <p:nvPr/>
        </p:nvGraphicFramePr>
        <p:xfrm>
          <a:off x="5176838" y="3248025"/>
          <a:ext cx="7932737" cy="1762125"/>
        </p:xfrm>
        <a:graphic>
          <a:graphicData uri="http://schemas.openxmlformats.org/presentationml/2006/ole">
            <p:oleObj spid="_x0000_s217124" r:id="rId4" imgW="5989455" imgH="1382060" progId="">
              <p:embed/>
            </p:oleObj>
          </a:graphicData>
        </a:graphic>
      </p:graphicFrame>
      <p:sp>
        <p:nvSpPr>
          <p:cNvPr id="217131" name="Rectangle 7"/>
          <p:cNvSpPr>
            <a:spLocks noChangeArrowheads="1"/>
          </p:cNvSpPr>
          <p:nvPr/>
        </p:nvSpPr>
        <p:spPr bwMode="auto">
          <a:xfrm>
            <a:off x="0" y="2700338"/>
            <a:ext cx="9144000" cy="0"/>
          </a:xfrm>
          <a:prstGeom prst="rect">
            <a:avLst/>
          </a:prstGeom>
          <a:noFill/>
          <a:ln w="9525">
            <a:noFill/>
            <a:miter lim="800000"/>
            <a:headEnd/>
            <a:tailEnd/>
          </a:ln>
        </p:spPr>
        <p:txBody>
          <a:bodyPr wrap="none" anchor="ctr">
            <a:spAutoFit/>
          </a:bodyPr>
          <a:lstStyle/>
          <a:p>
            <a:endParaRPr lang="en-US"/>
          </a:p>
        </p:txBody>
      </p:sp>
      <p:graphicFrame>
        <p:nvGraphicFramePr>
          <p:cNvPr id="217125" name="Object 37"/>
          <p:cNvGraphicFramePr>
            <a:graphicFrameLocks noChangeAspect="1"/>
          </p:cNvGraphicFramePr>
          <p:nvPr/>
        </p:nvGraphicFramePr>
        <p:xfrm>
          <a:off x="5495925" y="4953000"/>
          <a:ext cx="5994400" cy="1790700"/>
        </p:xfrm>
        <a:graphic>
          <a:graphicData uri="http://schemas.openxmlformats.org/presentationml/2006/ole">
            <p:oleObj spid="_x0000_s217125" r:id="rId5" imgW="4562940" imgH="1469518" progId="">
              <p:embed/>
            </p:oleObj>
          </a:graphicData>
        </a:graphic>
      </p:graphicFrame>
      <p:sp>
        <p:nvSpPr>
          <p:cNvPr id="217132" name="Rectangle 9"/>
          <p:cNvSpPr>
            <a:spLocks noChangeArrowheads="1"/>
          </p:cNvSpPr>
          <p:nvPr/>
        </p:nvSpPr>
        <p:spPr bwMode="auto">
          <a:xfrm>
            <a:off x="0" y="2847975"/>
            <a:ext cx="9144000" cy="0"/>
          </a:xfrm>
          <a:prstGeom prst="rect">
            <a:avLst/>
          </a:prstGeom>
          <a:noFill/>
          <a:ln w="9525">
            <a:noFill/>
            <a:miter lim="800000"/>
            <a:headEnd/>
            <a:tailEnd/>
          </a:ln>
        </p:spPr>
        <p:txBody>
          <a:bodyPr wrap="none" anchor="ctr">
            <a:spAutoFit/>
          </a:bodyPr>
          <a:lstStyle/>
          <a:p>
            <a:endParaRPr lang="en-US"/>
          </a:p>
        </p:txBody>
      </p:sp>
      <p:graphicFrame>
        <p:nvGraphicFramePr>
          <p:cNvPr id="217126" name="Object 38"/>
          <p:cNvGraphicFramePr>
            <a:graphicFrameLocks noChangeAspect="1"/>
          </p:cNvGraphicFramePr>
          <p:nvPr/>
        </p:nvGraphicFramePr>
        <p:xfrm>
          <a:off x="5551488" y="1638300"/>
          <a:ext cx="3592512" cy="1638300"/>
        </p:xfrm>
        <a:graphic>
          <a:graphicData uri="http://schemas.openxmlformats.org/presentationml/2006/ole">
            <p:oleObj spid="_x0000_s217126" r:id="rId6" imgW="2354197" imgH="1172591" progId="">
              <p:embed/>
            </p:oleObj>
          </a:graphicData>
        </a:graphic>
      </p:graphicFrame>
      <p:sp>
        <p:nvSpPr>
          <p:cNvPr id="217133"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7127" name="Object 39"/>
          <p:cNvGraphicFramePr>
            <a:graphicFrameLocks noChangeAspect="1"/>
          </p:cNvGraphicFramePr>
          <p:nvPr/>
        </p:nvGraphicFramePr>
        <p:xfrm>
          <a:off x="0" y="2640013"/>
          <a:ext cx="5537200" cy="3649662"/>
        </p:xfrm>
        <a:graphic>
          <a:graphicData uri="http://schemas.openxmlformats.org/presentationml/2006/ole">
            <p:oleObj spid="_x0000_s217127" r:id="rId7" imgW="2759236" imgH="1117165" progId="">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9" name="Rectangle 2"/>
          <p:cNvSpPr>
            <a:spLocks noGrp="1" noChangeArrowheads="1"/>
          </p:cNvSpPr>
          <p:nvPr>
            <p:ph type="title" idx="4294967295"/>
          </p:nvPr>
        </p:nvSpPr>
        <p:spPr/>
        <p:txBody>
          <a:bodyPr/>
          <a:lstStyle/>
          <a:p>
            <a:r>
              <a:rPr lang="en-US" smtClean="0"/>
              <a:t>IV. Heterogeneous Integration</a:t>
            </a:r>
          </a:p>
        </p:txBody>
      </p:sp>
      <p:sp>
        <p:nvSpPr>
          <p:cNvPr id="219150" name="Rectangle 3"/>
          <p:cNvSpPr>
            <a:spLocks noGrp="1" noChangeArrowheads="1"/>
          </p:cNvSpPr>
          <p:nvPr>
            <p:ph type="body" idx="4294967295"/>
          </p:nvPr>
        </p:nvSpPr>
        <p:spPr/>
        <p:txBody>
          <a:bodyPr/>
          <a:lstStyle/>
          <a:p>
            <a:r>
              <a:rPr lang="en-US" smtClean="0"/>
              <a:t>Logic, Memories, I/O on different strata</a:t>
            </a:r>
          </a:p>
          <a:p>
            <a:pPr lvl="1"/>
            <a:r>
              <a:rPr lang="en-US" smtClean="0">
                <a:cs typeface="Arial" charset="0"/>
              </a:rPr>
              <a:t>Optimized process and transistors for the function</a:t>
            </a:r>
          </a:p>
          <a:p>
            <a:pPr lvl="1"/>
            <a:r>
              <a:rPr lang="en-US" smtClean="0">
                <a:cs typeface="Arial" charset="0"/>
              </a:rPr>
              <a:t>Optimizes the number of metal layers</a:t>
            </a:r>
          </a:p>
          <a:p>
            <a:pPr lvl="1"/>
            <a:r>
              <a:rPr lang="en-US" smtClean="0">
                <a:cs typeface="Arial" charset="0"/>
              </a:rPr>
              <a:t>Optimizes the litho. (spacers, older node)</a:t>
            </a:r>
          </a:p>
          <a:p>
            <a:r>
              <a:rPr lang="en-US" smtClean="0"/>
              <a:t>Low power, high speed (sequential, combinatorial)</a:t>
            </a:r>
          </a:p>
          <a:p>
            <a:r>
              <a:rPr lang="en-US" smtClean="0"/>
              <a:t>Different crystals – E/O	</a:t>
            </a:r>
          </a:p>
          <a:p>
            <a:pPr lvl="1"/>
            <a:endParaRPr lang="en-US" smtClean="0">
              <a:cs typeface="Arial" charset="0"/>
            </a:endParaRPr>
          </a:p>
        </p:txBody>
      </p:sp>
      <p:sp>
        <p:nvSpPr>
          <p:cNvPr id="219151" name="Rectangle 4"/>
          <p:cNvSpPr>
            <a:spLocks noChangeArrowheads="1"/>
          </p:cNvSpPr>
          <p:nvPr/>
        </p:nvSpPr>
        <p:spPr bwMode="auto">
          <a:xfrm>
            <a:off x="0" y="2876550"/>
            <a:ext cx="9144000" cy="0"/>
          </a:xfrm>
          <a:prstGeom prst="rect">
            <a:avLst/>
          </a:prstGeom>
          <a:noFill/>
          <a:ln w="9525">
            <a:noFill/>
            <a:miter lim="800000"/>
            <a:headEnd/>
            <a:tailEnd/>
          </a:ln>
        </p:spPr>
        <p:txBody>
          <a:bodyPr wrap="none" anchor="ctr">
            <a:spAutoFit/>
          </a:bodyPr>
          <a:lstStyle/>
          <a:p>
            <a:endParaRPr lang="en-US"/>
          </a:p>
        </p:txBody>
      </p:sp>
      <p:graphicFrame>
        <p:nvGraphicFramePr>
          <p:cNvPr id="219148" name="Object 12"/>
          <p:cNvGraphicFramePr>
            <a:graphicFrameLocks noChangeAspect="1"/>
          </p:cNvGraphicFramePr>
          <p:nvPr/>
        </p:nvGraphicFramePr>
        <p:xfrm>
          <a:off x="3268663" y="3981450"/>
          <a:ext cx="5875337" cy="2876550"/>
        </p:xfrm>
        <a:graphic>
          <a:graphicData uri="http://schemas.openxmlformats.org/presentationml/2006/ole">
            <p:oleObj spid="_x0000_s219148" r:id="rId4" imgW="2257622" imgH="1115366" progId="">
              <p:embed/>
            </p:oleObj>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idx="4294967295"/>
          </p:nvPr>
        </p:nvSpPr>
        <p:spPr/>
        <p:txBody>
          <a:bodyPr/>
          <a:lstStyle/>
          <a:p>
            <a:r>
              <a:rPr lang="en-US" sz="3600" b="1" smtClean="0">
                <a:latin typeface="Arial Narrow" pitchFamily="34" charset="0"/>
              </a:rPr>
              <a:t>3D DRAM 3.3x Cost Advantage vs. 2D DRAM</a:t>
            </a:r>
          </a:p>
        </p:txBody>
      </p:sp>
      <p:pic>
        <p:nvPicPr>
          <p:cNvPr id="100355" name="Picture 3"/>
          <p:cNvPicPr>
            <a:picLocks noChangeAspect="1" noChangeArrowheads="1"/>
          </p:cNvPicPr>
          <p:nvPr/>
        </p:nvPicPr>
        <p:blipFill>
          <a:blip r:embed="rId3" cstate="print"/>
          <a:srcRect/>
          <a:stretch>
            <a:fillRect/>
          </a:stretch>
        </p:blipFill>
        <p:spPr bwMode="auto">
          <a:xfrm>
            <a:off x="665941" y="1676130"/>
            <a:ext cx="7744416" cy="46094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8595" name="Footer Placeholder 1"/>
          <p:cNvSpPr txBox="1">
            <a:spLocks noGrp="1"/>
          </p:cNvSpPr>
          <p:nvPr/>
        </p:nvSpPr>
        <p:spPr bwMode="auto">
          <a:xfrm>
            <a:off x="3048000" y="6435725"/>
            <a:ext cx="2895600" cy="238125"/>
          </a:xfrm>
          <a:prstGeom prst="rect">
            <a:avLst/>
          </a:prstGeom>
          <a:noFill/>
          <a:ln w="9525">
            <a:noFill/>
            <a:miter lim="800000"/>
            <a:headEnd/>
            <a:tailEnd/>
          </a:ln>
        </p:spPr>
        <p:txBody>
          <a:bodyPr/>
          <a:lstStyle/>
          <a:p>
            <a:pPr algn="ctr"/>
            <a:endParaRPr lang="en-US" sz="1000">
              <a:solidFill>
                <a:srgbClr val="0073AE"/>
              </a:solidFill>
              <a:latin typeface="Helvetica" pitchFamily="34" charset="0"/>
            </a:endParaRPr>
          </a:p>
        </p:txBody>
      </p:sp>
      <p:sp>
        <p:nvSpPr>
          <p:cNvPr id="238596" name="Slide Number Placeholder 2"/>
          <p:cNvSpPr txBox="1">
            <a:spLocks noGrp="1"/>
          </p:cNvSpPr>
          <p:nvPr/>
        </p:nvSpPr>
        <p:spPr bwMode="auto">
          <a:xfrm>
            <a:off x="7667625" y="6426200"/>
            <a:ext cx="1019175" cy="304800"/>
          </a:xfrm>
          <a:prstGeom prst="rect">
            <a:avLst/>
          </a:prstGeom>
          <a:noFill/>
          <a:ln w="9525">
            <a:noFill/>
            <a:miter lim="800000"/>
            <a:headEnd/>
            <a:tailEnd/>
          </a:ln>
        </p:spPr>
        <p:txBody>
          <a:bodyPr/>
          <a:lstStyle/>
          <a:p>
            <a:pPr algn="r">
              <a:spcBef>
                <a:spcPct val="20000"/>
              </a:spcBef>
              <a:buFont typeface="Wingdings" pitchFamily="2" charset="2"/>
              <a:buNone/>
            </a:pPr>
            <a:endParaRPr lang="en-US" sz="1000">
              <a:latin typeface="Helvetica" pitchFamily="34" charset="0"/>
            </a:endParaRPr>
          </a:p>
        </p:txBody>
      </p:sp>
      <p:graphicFrame>
        <p:nvGraphicFramePr>
          <p:cNvPr id="47133" name="Group 29"/>
          <p:cNvGraphicFramePr>
            <a:graphicFrameLocks noGrp="1"/>
          </p:cNvGraphicFramePr>
          <p:nvPr/>
        </p:nvGraphicFramePr>
        <p:xfrm>
          <a:off x="209550" y="3997325"/>
          <a:ext cx="8804275" cy="2373313"/>
        </p:xfrm>
        <a:graphic>
          <a:graphicData uri="http://schemas.openxmlformats.org/drawingml/2006/table">
            <a:tbl>
              <a:tblPr/>
              <a:tblGrid>
                <a:gridCol w="2214563"/>
                <a:gridCol w="2884487"/>
                <a:gridCol w="3705225"/>
              </a:tblGrid>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Arial Narrow"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Narrow" pitchFamily="34" charset="0"/>
                          <a:cs typeface="Arial" charset="0"/>
                        </a:rPr>
                        <a:t>Conventional stacked capacitor DRAM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Narrow" pitchFamily="34" charset="0"/>
                          <a:cs typeface="Arial" charset="0"/>
                        </a:rPr>
                        <a:t>Monolithic 3D DRAM with                          4 memory layers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Cell size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6F</a:t>
                      </a:r>
                      <a:r>
                        <a:rPr kumimoji="0" lang="en-US" sz="1800" b="1" i="0" u="none" strike="noStrike" cap="none" normalizeH="0" baseline="3000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Since non self-aligned, 7.2F</a:t>
                      </a:r>
                      <a:r>
                        <a:rPr kumimoji="0" lang="en-US" sz="1800" b="1" i="0" u="none" strike="noStrike" cap="none" normalizeH="0" baseline="30000" smtClean="0">
                          <a:ln>
                            <a:noFill/>
                          </a:ln>
                          <a:solidFill>
                            <a:srgbClr val="000000"/>
                          </a:solidFill>
                          <a:effectLst/>
                          <a:latin typeface="Arial Narrow"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Density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3.3x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Number of litho steps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26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Narrow" pitchFamily="34" charset="0"/>
                          <a:cs typeface="Arial" charset="0"/>
                        </a:rPr>
                        <a:t>(with 3 stacked cap. masks)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Arial Narrow" pitchFamily="34" charset="0"/>
                          <a:cs typeface="Arial" charset="0"/>
                        </a:rPr>
                        <a:t>~26                                                          extra masks for memory layers, but no stacked cap. masks)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238619" name="Rectangle 28"/>
          <p:cNvSpPr>
            <a:spLocks noChangeArrowheads="1"/>
          </p:cNvSpPr>
          <p:nvPr/>
        </p:nvSpPr>
        <p:spPr bwMode="auto">
          <a:xfrm>
            <a:off x="2728913" y="6462713"/>
            <a:ext cx="2727325" cy="274637"/>
          </a:xfrm>
          <a:prstGeom prst="rect">
            <a:avLst/>
          </a:prstGeom>
          <a:noFill/>
          <a:ln w="9525">
            <a:noFill/>
            <a:miter lim="800000"/>
            <a:headEnd/>
            <a:tailEnd/>
          </a:ln>
        </p:spPr>
        <p:txBody>
          <a:bodyPr wrap="none">
            <a:spAutoFit/>
          </a:bodyPr>
          <a:lstStyle/>
          <a:p>
            <a:r>
              <a:rPr lang="en-US" sz="1200">
                <a:solidFill>
                  <a:srgbClr val="0073AE"/>
                </a:solidFill>
              </a:rPr>
              <a:t>MonolithIC 3D</a:t>
            </a:r>
            <a:r>
              <a:rPr lang="en-US" sz="1200">
                <a:solidFill>
                  <a:srgbClr val="0073AE"/>
                </a:solidFill>
                <a:sym typeface="Symbol" pitchFamily="18" charset="2"/>
              </a:rPr>
              <a:t></a:t>
            </a:r>
            <a:r>
              <a:rPr lang="en-US" sz="1200">
                <a:solidFill>
                  <a:srgbClr val="0073AE"/>
                </a:solidFill>
              </a:rPr>
              <a:t> Inc. Patents Pending</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ext Box 157"/>
          <p:cNvSpPr txBox="1">
            <a:spLocks noChangeArrowheads="1"/>
          </p:cNvSpPr>
          <p:nvPr/>
        </p:nvSpPr>
        <p:spPr bwMode="auto">
          <a:xfrm>
            <a:off x="0" y="165100"/>
            <a:ext cx="8978900" cy="1190625"/>
          </a:xfrm>
          <a:prstGeom prst="rect">
            <a:avLst/>
          </a:prstGeom>
          <a:noFill/>
          <a:ln w="9525">
            <a:noFill/>
            <a:miter lim="800000"/>
            <a:headEnd/>
            <a:tailEnd/>
          </a:ln>
        </p:spPr>
        <p:txBody>
          <a:bodyPr>
            <a:spAutoFit/>
          </a:bodyPr>
          <a:lstStyle/>
          <a:p>
            <a:pPr algn="ctr"/>
            <a:r>
              <a:rPr lang="en-US" sz="3600" b="1">
                <a:solidFill>
                  <a:srgbClr val="0073AE"/>
                </a:solidFill>
                <a:latin typeface="Arial Narrow" pitchFamily="34" charset="0"/>
              </a:rPr>
              <a:t>Innovation Enabling ‘Wafer Scale Integration’ </a:t>
            </a:r>
          </a:p>
          <a:p>
            <a:pPr algn="ctr"/>
            <a:r>
              <a:rPr lang="en-US" sz="3600" b="1">
                <a:solidFill>
                  <a:srgbClr val="0073AE"/>
                </a:solidFill>
                <a:latin typeface="Arial Narrow" pitchFamily="34" charset="0"/>
              </a:rPr>
              <a:t>– 99.99% Yield with 3D Redundancy</a:t>
            </a:r>
            <a:r>
              <a:rPr lang="en-US" sz="3200" b="1">
                <a:solidFill>
                  <a:srgbClr val="0073AE"/>
                </a:solidFill>
                <a:latin typeface="Arial Narrow" pitchFamily="34" charset="0"/>
              </a:rPr>
              <a:t> </a:t>
            </a:r>
            <a:endParaRPr lang="en-US">
              <a:solidFill>
                <a:schemeClr val="tx2"/>
              </a:solidFill>
            </a:endParaRPr>
          </a:p>
        </p:txBody>
      </p:sp>
      <p:pic>
        <p:nvPicPr>
          <p:cNvPr id="240642" name="Picture 2"/>
          <p:cNvPicPr>
            <a:picLocks noChangeAspect="1" noChangeArrowheads="1"/>
          </p:cNvPicPr>
          <p:nvPr/>
        </p:nvPicPr>
        <p:blipFill>
          <a:blip r:embed="rId3"/>
          <a:srcRect/>
          <a:stretch>
            <a:fillRect/>
          </a:stretch>
        </p:blipFill>
        <p:spPr bwMode="auto">
          <a:xfrm>
            <a:off x="0" y="1874838"/>
            <a:ext cx="5514975" cy="3071812"/>
          </a:xfrm>
          <a:prstGeom prst="rect">
            <a:avLst/>
          </a:prstGeom>
          <a:noFill/>
          <a:ln w="9525">
            <a:noFill/>
            <a:miter lim="800000"/>
            <a:headEnd/>
            <a:tailEnd/>
          </a:ln>
        </p:spPr>
      </p:pic>
      <p:sp>
        <p:nvSpPr>
          <p:cNvPr id="240643" name="Rectangle 3"/>
          <p:cNvSpPr>
            <a:spLocks noChangeArrowheads="1"/>
          </p:cNvSpPr>
          <p:nvPr/>
        </p:nvSpPr>
        <p:spPr bwMode="auto">
          <a:xfrm>
            <a:off x="0" y="4851400"/>
            <a:ext cx="8788400" cy="1374775"/>
          </a:xfrm>
          <a:prstGeom prst="rect">
            <a:avLst/>
          </a:prstGeom>
          <a:noFill/>
          <a:ln w="9525">
            <a:noFill/>
            <a:miter lim="800000"/>
            <a:headEnd/>
            <a:tailEnd/>
          </a:ln>
        </p:spPr>
        <p:txBody>
          <a:bodyPr anchor="ctr">
            <a:spAutoFit/>
          </a:bodyPr>
          <a:lstStyle/>
          <a:p>
            <a:pPr>
              <a:lnSpc>
                <a:spcPct val="150000"/>
              </a:lnSpc>
              <a:buFont typeface="Wingdings" pitchFamily="2" charset="2"/>
              <a:buChar char="Ø"/>
            </a:pPr>
            <a:r>
              <a:rPr lang="en-US" sz="2000">
                <a:solidFill>
                  <a:srgbClr val="0066CC"/>
                </a:solidFill>
                <a:latin typeface="Helvetica-Light"/>
              </a:rPr>
              <a:t> </a:t>
            </a:r>
            <a:r>
              <a:rPr lang="en-US" b="1" i="1">
                <a:solidFill>
                  <a:srgbClr val="0066CC"/>
                </a:solidFill>
                <a:latin typeface="Helvetica-Light"/>
              </a:rPr>
              <a:t>Swap at logic cone granularity</a:t>
            </a:r>
          </a:p>
          <a:p>
            <a:pPr>
              <a:lnSpc>
                <a:spcPct val="150000"/>
              </a:lnSpc>
              <a:buClr>
                <a:srgbClr val="0033CC"/>
              </a:buClr>
              <a:buFont typeface="Wingdings" pitchFamily="2" charset="2"/>
              <a:buChar char="Ø"/>
            </a:pPr>
            <a:r>
              <a:rPr lang="en-US"/>
              <a:t> </a:t>
            </a:r>
            <a:r>
              <a:rPr lang="en-US" b="1" i="1">
                <a:solidFill>
                  <a:srgbClr val="0066CC"/>
                </a:solidFill>
                <a:latin typeface="Helvetica-Light"/>
              </a:rPr>
              <a:t>Negligible design and power penalty</a:t>
            </a:r>
          </a:p>
          <a:p>
            <a:pPr>
              <a:lnSpc>
                <a:spcPct val="150000"/>
              </a:lnSpc>
              <a:buFont typeface="Wingdings" pitchFamily="2" charset="2"/>
              <a:buChar char="Ø"/>
            </a:pPr>
            <a:r>
              <a:rPr lang="en-US" b="1" i="1">
                <a:solidFill>
                  <a:srgbClr val="0066CC"/>
                </a:solidFill>
                <a:latin typeface="Helvetica-Light"/>
              </a:rPr>
              <a:t> Redundant 1</a:t>
            </a:r>
            <a:r>
              <a:rPr lang="en-US" b="1" i="1">
                <a:solidFill>
                  <a:srgbClr val="0066CC"/>
                </a:solidFill>
                <a:latin typeface="Helvetica-Light"/>
                <a:sym typeface="Symbol" pitchFamily="18" charset="2"/>
              </a:rPr>
              <a:t></a:t>
            </a:r>
            <a:r>
              <a:rPr lang="en-US" b="1" i="1">
                <a:solidFill>
                  <a:srgbClr val="0066CC"/>
                </a:solidFill>
                <a:latin typeface="Helvetica-Light"/>
              </a:rPr>
              <a:t> above, no performance penalty  </a:t>
            </a:r>
          </a:p>
        </p:txBody>
      </p:sp>
      <p:sp>
        <p:nvSpPr>
          <p:cNvPr id="240644" name="Text Box 5"/>
          <p:cNvSpPr txBox="1">
            <a:spLocks noChangeArrowheads="1"/>
          </p:cNvSpPr>
          <p:nvPr/>
        </p:nvSpPr>
        <p:spPr bwMode="auto">
          <a:xfrm>
            <a:off x="5222875" y="1878013"/>
            <a:ext cx="3752850" cy="1917700"/>
          </a:xfrm>
          <a:prstGeom prst="rect">
            <a:avLst/>
          </a:prstGeom>
          <a:noFill/>
          <a:ln w="9525">
            <a:noFill/>
            <a:miter lim="800000"/>
            <a:headEnd/>
            <a:tailEnd/>
          </a:ln>
        </p:spPr>
        <p:txBody>
          <a:bodyPr>
            <a:spAutoFit/>
          </a:bodyPr>
          <a:lstStyle/>
          <a:p>
            <a:pPr>
              <a:spcBef>
                <a:spcPct val="50000"/>
              </a:spcBef>
            </a:pPr>
            <a:r>
              <a:rPr lang="en-US" sz="2400">
                <a:solidFill>
                  <a:srgbClr val="0066CC"/>
                </a:solidFill>
              </a:rPr>
              <a:t>Gene Amdahl -</a:t>
            </a:r>
            <a:r>
              <a:rPr lang="en-US" sz="2400" i="1"/>
              <a:t>“Wafer scale integration will only work with 99.99% yield, which won’t happen for </a:t>
            </a:r>
            <a:r>
              <a:rPr lang="en-US" sz="2400" b="1" i="1"/>
              <a:t>100 years</a:t>
            </a:r>
            <a:r>
              <a:rPr lang="en-US" sz="2400" i="1"/>
              <a:t>” </a:t>
            </a:r>
            <a:r>
              <a:rPr lang="en-US" sz="1600" i="1"/>
              <a:t>(Source: Wikipedia)</a:t>
            </a:r>
          </a:p>
        </p:txBody>
      </p:sp>
      <p:sp>
        <p:nvSpPr>
          <p:cNvPr id="240645" name="Text Box 6"/>
          <p:cNvSpPr txBox="1">
            <a:spLocks noChangeArrowheads="1"/>
          </p:cNvSpPr>
          <p:nvPr/>
        </p:nvSpPr>
        <p:spPr bwMode="auto">
          <a:xfrm>
            <a:off x="5429250" y="5064125"/>
            <a:ext cx="4197350" cy="1311275"/>
          </a:xfrm>
          <a:prstGeom prst="rect">
            <a:avLst/>
          </a:prstGeom>
          <a:noFill/>
          <a:ln w="9525">
            <a:noFill/>
            <a:miter lim="800000"/>
            <a:headEnd/>
            <a:tailEnd/>
          </a:ln>
        </p:spPr>
        <p:txBody>
          <a:bodyPr>
            <a:spAutoFit/>
          </a:bodyPr>
          <a:lstStyle/>
          <a:p>
            <a:pPr>
              <a:spcBef>
                <a:spcPct val="50000"/>
              </a:spcBef>
              <a:buClr>
                <a:srgbClr val="009900"/>
              </a:buClr>
              <a:buFont typeface="Wingdings" pitchFamily="2" charset="2"/>
              <a:buChar char="Ø"/>
            </a:pPr>
            <a:r>
              <a:rPr lang="en-US" sz="2000" b="1">
                <a:solidFill>
                  <a:srgbClr val="009900"/>
                </a:solidFill>
              </a:rPr>
              <a:t>Server-Farm in a Box</a:t>
            </a:r>
          </a:p>
          <a:p>
            <a:pPr>
              <a:spcBef>
                <a:spcPct val="50000"/>
              </a:spcBef>
              <a:buClr>
                <a:srgbClr val="009900"/>
              </a:buClr>
              <a:buFont typeface="Wingdings" pitchFamily="2" charset="2"/>
              <a:buChar char="Ø"/>
            </a:pPr>
            <a:r>
              <a:rPr lang="en-US" sz="2000" b="1">
                <a:solidFill>
                  <a:srgbClr val="009900"/>
                </a:solidFill>
              </a:rPr>
              <a:t>Watson in a Smart Phone</a:t>
            </a:r>
          </a:p>
          <a:p>
            <a:pPr>
              <a:spcBef>
                <a:spcPct val="50000"/>
              </a:spcBef>
              <a:buClr>
                <a:srgbClr val="009900"/>
              </a:buClr>
              <a:buFont typeface="Wingdings" pitchFamily="2" charset="2"/>
              <a:buChar char="Ø"/>
            </a:pPr>
            <a:r>
              <a:rPr lang="en-US" sz="2000" b="1">
                <a:solidFill>
                  <a:srgbClr val="009900"/>
                </a:solidFill>
              </a:rPr>
              <a:t>…</a:t>
            </a:r>
          </a:p>
        </p:txBody>
      </p:sp>
      <p:sp>
        <p:nvSpPr>
          <p:cNvPr id="240646" name="Rectangle 7"/>
          <p:cNvSpPr>
            <a:spLocks noChangeArrowheads="1"/>
          </p:cNvSpPr>
          <p:nvPr/>
        </p:nvSpPr>
        <p:spPr bwMode="auto">
          <a:xfrm>
            <a:off x="3203575" y="6453188"/>
            <a:ext cx="2727325" cy="274637"/>
          </a:xfrm>
          <a:prstGeom prst="rect">
            <a:avLst/>
          </a:prstGeom>
          <a:noFill/>
          <a:ln w="9525">
            <a:noFill/>
            <a:miter lim="800000"/>
            <a:headEnd/>
            <a:tailEnd/>
          </a:ln>
        </p:spPr>
        <p:txBody>
          <a:bodyPr wrap="none">
            <a:spAutoFit/>
          </a:bodyPr>
          <a:lstStyle/>
          <a:p>
            <a:r>
              <a:rPr lang="en-US" sz="1200">
                <a:solidFill>
                  <a:srgbClr val="0073AE"/>
                </a:solidFill>
              </a:rPr>
              <a:t>MonolithIC 3D</a:t>
            </a:r>
            <a:r>
              <a:rPr lang="en-US" sz="1200">
                <a:solidFill>
                  <a:srgbClr val="0073AE"/>
                </a:solidFill>
                <a:sym typeface="Symbol" pitchFamily="18" charset="2"/>
              </a:rPr>
              <a:t></a:t>
            </a:r>
            <a:r>
              <a:rPr lang="en-US" sz="1200">
                <a:solidFill>
                  <a:srgbClr val="0073AE"/>
                </a:solidFill>
              </a:rPr>
              <a:t> Inc. Patents Pending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idx="4294967295"/>
          </p:nvPr>
        </p:nvSpPr>
        <p:spPr/>
        <p:txBody>
          <a:bodyPr/>
          <a:lstStyle/>
          <a:p>
            <a:r>
              <a:rPr lang="en-US" sz="3600" smtClean="0"/>
              <a:t>IX. Local Interconnect - Above and Below Transistor Layer</a:t>
            </a:r>
          </a:p>
        </p:txBody>
      </p:sp>
      <p:sp>
        <p:nvSpPr>
          <p:cNvPr id="242690" name="Rectangle 3"/>
          <p:cNvSpPr>
            <a:spLocks noGrp="1" noChangeArrowheads="1"/>
          </p:cNvSpPr>
          <p:nvPr>
            <p:ph type="body" idx="4294967295"/>
          </p:nvPr>
        </p:nvSpPr>
        <p:spPr/>
        <p:txBody>
          <a:bodyPr/>
          <a:lstStyle/>
          <a:p>
            <a:r>
              <a:rPr lang="en-US" smtClean="0"/>
              <a:t>Increased complexity requires increased connectivity. Adding more metal layer increases the challenge of connecting upper layers to the transistor layer below.</a:t>
            </a:r>
          </a:p>
        </p:txBody>
      </p:sp>
      <p:pic>
        <p:nvPicPr>
          <p:cNvPr id="242691" name="Picture 4"/>
          <p:cNvPicPr>
            <a:picLocks noChangeAspect="1" noChangeArrowheads="1"/>
          </p:cNvPicPr>
          <p:nvPr/>
        </p:nvPicPr>
        <p:blipFill>
          <a:blip r:embed="rId3"/>
          <a:srcRect/>
          <a:stretch>
            <a:fillRect/>
          </a:stretch>
        </p:blipFill>
        <p:spPr bwMode="auto">
          <a:xfrm>
            <a:off x="1939925" y="2817813"/>
            <a:ext cx="7204075" cy="4040187"/>
          </a:xfrm>
          <a:prstGeom prst="rect">
            <a:avLst/>
          </a:prstGeom>
          <a:noFill/>
          <a:ln w="9525">
            <a:noFill/>
            <a:miter lim="800000"/>
            <a:headEnd/>
            <a:tailEnd/>
          </a:ln>
        </p:spPr>
      </p:pic>
      <p:sp>
        <p:nvSpPr>
          <p:cNvPr id="242692" name="Text Box 5"/>
          <p:cNvSpPr txBox="1">
            <a:spLocks noChangeArrowheads="1"/>
          </p:cNvSpPr>
          <p:nvPr/>
        </p:nvSpPr>
        <p:spPr bwMode="auto">
          <a:xfrm>
            <a:off x="2174875" y="6361113"/>
            <a:ext cx="1949450" cy="366712"/>
          </a:xfrm>
          <a:prstGeom prst="rect">
            <a:avLst/>
          </a:prstGeom>
          <a:solidFill>
            <a:schemeClr val="bg1"/>
          </a:solidFill>
          <a:ln w="9525">
            <a:noFill/>
            <a:miter lim="800000"/>
            <a:headEnd/>
            <a:tailEnd/>
          </a:ln>
        </p:spPr>
        <p:txBody>
          <a:bodyPr wrap="none">
            <a:spAutoFit/>
          </a:bodyPr>
          <a:lstStyle/>
          <a:p>
            <a:r>
              <a:rPr lang="en-US"/>
              <a:t>Intel March, 2013</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9" name="Rectangle 2"/>
          <p:cNvSpPr>
            <a:spLocks noGrp="1" noChangeArrowheads="1"/>
          </p:cNvSpPr>
          <p:nvPr>
            <p:ph type="title" idx="4294967295"/>
          </p:nvPr>
        </p:nvSpPr>
        <p:spPr>
          <a:xfrm>
            <a:off x="457200" y="274638"/>
            <a:ext cx="8686800" cy="1143000"/>
          </a:xfrm>
        </p:spPr>
        <p:txBody>
          <a:bodyPr/>
          <a:lstStyle/>
          <a:p>
            <a:pPr algn="l"/>
            <a:r>
              <a:rPr lang="en-US" sz="3600" smtClean="0"/>
              <a:t>XI.   Others </a:t>
            </a:r>
            <a:br>
              <a:rPr lang="en-US" sz="3600" smtClean="0"/>
            </a:br>
            <a:r>
              <a:rPr lang="en-US" sz="3600" smtClean="0"/>
              <a:t>	  </a:t>
            </a:r>
            <a:r>
              <a:rPr lang="en-US" sz="3200" smtClean="0"/>
              <a:t>A. Image Sensor with Pixel Electronics</a:t>
            </a:r>
          </a:p>
        </p:txBody>
      </p:sp>
      <p:sp>
        <p:nvSpPr>
          <p:cNvPr id="239630" name="Rectangle 3"/>
          <p:cNvSpPr>
            <a:spLocks noGrp="1" noChangeArrowheads="1"/>
          </p:cNvSpPr>
          <p:nvPr>
            <p:ph type="body" idx="4294967295"/>
          </p:nvPr>
        </p:nvSpPr>
        <p:spPr>
          <a:xfrm>
            <a:off x="438150" y="1638300"/>
            <a:ext cx="8229600" cy="1449388"/>
          </a:xfrm>
        </p:spPr>
        <p:txBody>
          <a:bodyPr/>
          <a:lstStyle/>
          <a:p>
            <a:r>
              <a:rPr lang="en-US" smtClean="0"/>
              <a:t>With rich vertical connectivity, every pixel of an image sensor could have its own pixel electronics underneath</a:t>
            </a:r>
          </a:p>
          <a:p>
            <a:pPr>
              <a:buFont typeface="Wingdings" pitchFamily="2" charset="2"/>
              <a:buNone/>
            </a:pPr>
            <a:r>
              <a:rPr lang="en-US" smtClean="0"/>
              <a:t> </a:t>
            </a:r>
          </a:p>
        </p:txBody>
      </p:sp>
      <p:sp>
        <p:nvSpPr>
          <p:cNvPr id="23963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39628" name="Object 12"/>
          <p:cNvGraphicFramePr>
            <a:graphicFrameLocks noChangeAspect="1"/>
          </p:cNvGraphicFramePr>
          <p:nvPr/>
        </p:nvGraphicFramePr>
        <p:xfrm>
          <a:off x="1882775" y="2478088"/>
          <a:ext cx="7261225" cy="4379912"/>
        </p:xfrm>
        <a:graphic>
          <a:graphicData uri="http://schemas.openxmlformats.org/presentationml/2006/ole">
            <p:oleObj spid="_x0000_s239628" r:id="rId4" imgW="2401404" imgH="1329153" progId="">
              <p:embed/>
            </p:oleObj>
          </a:graphicData>
        </a:graphic>
      </p:graphicFrame>
      <p:sp>
        <p:nvSpPr>
          <p:cNvPr id="239632" name="Rectangle 13"/>
          <p:cNvSpPr>
            <a:spLocks noChangeArrowheads="1"/>
          </p:cNvSpPr>
          <p:nvPr/>
        </p:nvSpPr>
        <p:spPr bwMode="auto">
          <a:xfrm>
            <a:off x="4168775" y="6483350"/>
            <a:ext cx="2295525" cy="244475"/>
          </a:xfrm>
          <a:prstGeom prst="rect">
            <a:avLst/>
          </a:prstGeom>
          <a:noFill/>
          <a:ln w="9525">
            <a:noFill/>
            <a:miter lim="800000"/>
            <a:headEnd/>
            <a:tailEnd/>
          </a:ln>
        </p:spPr>
        <p:txBody>
          <a:bodyPr wrap="none">
            <a:spAutoFit/>
          </a:bodyPr>
          <a:lstStyle/>
          <a:p>
            <a:r>
              <a:rPr lang="en-US" sz="1000">
                <a:solidFill>
                  <a:srgbClr val="0073AE"/>
                </a:solidFill>
              </a:rPr>
              <a:t>MonolithIC 3D</a:t>
            </a:r>
            <a:r>
              <a:rPr lang="en-US" sz="1000">
                <a:solidFill>
                  <a:srgbClr val="0073AE"/>
                </a:solidFill>
                <a:sym typeface="Symbol" pitchFamily="18" charset="2"/>
              </a:rPr>
              <a:t></a:t>
            </a:r>
            <a:r>
              <a:rPr lang="en-US" sz="1000">
                <a:solidFill>
                  <a:srgbClr val="0073AE"/>
                </a:solidFill>
              </a:rPr>
              <a:t> Inc. Patents Pending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95263" y="290513"/>
            <a:ext cx="8807450" cy="1127125"/>
          </a:xfrm>
        </p:spPr>
        <p:txBody>
          <a:bodyPr/>
          <a:lstStyle/>
          <a:p>
            <a:pPr eaLnBrk="1" hangingPunct="1"/>
            <a:r>
              <a:rPr lang="en-US" sz="3600" smtClean="0">
                <a:solidFill>
                  <a:srgbClr val="0066CC"/>
                </a:solidFill>
              </a:rPr>
              <a:t>Interconnect Delay</a:t>
            </a:r>
            <a:br>
              <a:rPr lang="en-US" sz="3600" smtClean="0">
                <a:solidFill>
                  <a:srgbClr val="0066CC"/>
                </a:solidFill>
              </a:rPr>
            </a:br>
            <a:r>
              <a:rPr lang="en-US" sz="3600" smtClean="0">
                <a:solidFill>
                  <a:srgbClr val="0066CC"/>
                </a:solidFill>
              </a:rPr>
              <a:t> A Big Issue with Scaling</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5" name="Slide Number Placeholder 4"/>
          <p:cNvSpPr txBox="1">
            <a:spLocks noGrp="1"/>
          </p:cNvSpPr>
          <p:nvPr/>
        </p:nvSpPr>
        <p:spPr bwMode="auto">
          <a:xfrm>
            <a:off x="7667625" y="6426200"/>
            <a:ext cx="1019175" cy="304800"/>
          </a:xfrm>
          <a:prstGeom prst="rect">
            <a:avLst/>
          </a:prstGeom>
          <a:noFill/>
          <a:ln>
            <a:miter lim="800000"/>
            <a:headEnd/>
            <a:tailEnd/>
          </a:ln>
        </p:spPr>
        <p:txBody>
          <a:bodyPr/>
          <a:lstStyle/>
          <a:p>
            <a:pPr algn="r">
              <a:spcBef>
                <a:spcPct val="20000"/>
              </a:spcBef>
              <a:buFont typeface="Wingdings" pitchFamily="2" charset="2"/>
              <a:buNone/>
              <a:defRPr/>
            </a:pPr>
            <a:fld id="{8341A3FB-F628-48A9-92B9-85CBD8DA0FB4}" type="slidenum">
              <a:rPr lang="en-US" sz="1000">
                <a:latin typeface="+mj-lt"/>
                <a:cs typeface="Arial" pitchFamily="34" charset="0"/>
              </a:rPr>
              <a:pPr algn="r">
                <a:spcBef>
                  <a:spcPct val="20000"/>
                </a:spcBef>
                <a:buFont typeface="Wingdings" pitchFamily="2" charset="2"/>
                <a:buNone/>
                <a:defRPr/>
              </a:pPr>
              <a:t>7</a:t>
            </a:fld>
            <a:endParaRPr lang="en-US" sz="1000">
              <a:latin typeface="+mj-lt"/>
              <a:cs typeface="Arial" pitchFamily="34" charset="0"/>
            </a:endParaRPr>
          </a:p>
        </p:txBody>
      </p:sp>
      <p:pic>
        <p:nvPicPr>
          <p:cNvPr id="17412" name="Content Placeholder 13" descr="gate_wire.jpg"/>
          <p:cNvPicPr>
            <a:picLocks noGrp="1" noChangeAspect="1"/>
          </p:cNvPicPr>
          <p:nvPr>
            <p:ph idx="4294967295"/>
          </p:nvPr>
        </p:nvPicPr>
        <p:blipFill>
          <a:blip r:embed="rId3" cstate="print"/>
          <a:srcRect/>
          <a:stretch>
            <a:fillRect/>
          </a:stretch>
        </p:blipFill>
        <p:spPr>
          <a:xfrm>
            <a:off x="469900" y="1970088"/>
            <a:ext cx="8124825" cy="2911475"/>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9701" name="Content Placeholder 2"/>
          <p:cNvSpPr txBox="1">
            <a:spLocks/>
          </p:cNvSpPr>
          <p:nvPr/>
        </p:nvSpPr>
        <p:spPr bwMode="auto">
          <a:xfrm>
            <a:off x="576263" y="5205413"/>
            <a:ext cx="8229600" cy="815975"/>
          </a:xfrm>
          <a:prstGeom prst="rect">
            <a:avLst/>
          </a:prstGeom>
          <a:noFill/>
          <a:ln w="9525">
            <a:noFill/>
            <a:miter lim="800000"/>
            <a:headEnd/>
            <a:tailEnd/>
          </a:ln>
        </p:spPr>
        <p:txBody>
          <a:bodyPr/>
          <a:lstStyle/>
          <a:p>
            <a:pPr marL="342900" indent="-342900">
              <a:lnSpc>
                <a:spcPct val="130000"/>
              </a:lnSpc>
              <a:buFont typeface="Wingdings" pitchFamily="2" charset="2"/>
              <a:buChar char="Ø"/>
            </a:pPr>
            <a:r>
              <a:rPr lang="en-US" sz="2000" b="1" i="1">
                <a:solidFill>
                  <a:srgbClr val="0066CC"/>
                </a:solidFill>
                <a:latin typeface="Arial Narrow" pitchFamily="34" charset="0"/>
              </a:rPr>
              <a:t>Transistors improve with scaling, interconnects do not</a:t>
            </a:r>
          </a:p>
          <a:p>
            <a:pPr marL="342900" indent="-342900">
              <a:lnSpc>
                <a:spcPct val="130000"/>
              </a:lnSpc>
              <a:buFont typeface="Wingdings" pitchFamily="2" charset="2"/>
              <a:buChar char="Ø"/>
            </a:pPr>
            <a:r>
              <a:rPr lang="en-US" sz="2000" b="1" i="1">
                <a:solidFill>
                  <a:srgbClr val="0066CC"/>
                </a:solidFill>
                <a:latin typeface="Arial Narrow" pitchFamily="34" charset="0"/>
              </a:rPr>
              <a:t>Even with repeaters, 1mm wire delay ~50x gate delay at 22nm node</a:t>
            </a:r>
          </a:p>
        </p:txBody>
      </p:sp>
      <p:sp>
        <p:nvSpPr>
          <p:cNvPr id="29702" name="TextBox 6"/>
          <p:cNvSpPr txBox="1">
            <a:spLocks noChangeArrowheads="1"/>
          </p:cNvSpPr>
          <p:nvPr/>
        </p:nvSpPr>
        <p:spPr bwMode="auto">
          <a:xfrm>
            <a:off x="6573838" y="4319588"/>
            <a:ext cx="2146300" cy="369887"/>
          </a:xfrm>
          <a:prstGeom prst="rect">
            <a:avLst/>
          </a:prstGeom>
          <a:noFill/>
          <a:ln w="9525">
            <a:noFill/>
            <a:miter lim="800000"/>
            <a:headEnd/>
            <a:tailEnd/>
          </a:ln>
        </p:spPr>
        <p:txBody>
          <a:bodyPr>
            <a:spAutoFit/>
          </a:bodyPr>
          <a:lstStyle/>
          <a:p>
            <a:r>
              <a:rPr lang="en-US"/>
              <a:t>Source: ITRS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0" y="360363"/>
            <a:ext cx="9144000" cy="1009650"/>
          </a:xfrm>
        </p:spPr>
        <p:txBody>
          <a:bodyPr/>
          <a:lstStyle/>
          <a:p>
            <a:pPr eaLnBrk="1" hangingPunct="1"/>
            <a:r>
              <a:rPr lang="en-US" sz="3200" b="1" smtClean="0">
                <a:latin typeface="Arial Narrow" pitchFamily="34" charset="0"/>
              </a:rPr>
              <a:t>Connectivity Consumes 70-80% of Total Power @ 22nm</a:t>
            </a:r>
            <a:r>
              <a:rPr lang="en-US" sz="2800" b="1" i="1" smtClean="0">
                <a:latin typeface="Arial Narrow" pitchFamily="34" charset="0"/>
              </a:rPr>
              <a:t/>
            </a:r>
            <a:br>
              <a:rPr lang="en-US" sz="2800" b="1" i="1" smtClean="0">
                <a:latin typeface="Arial Narrow" pitchFamily="34" charset="0"/>
              </a:rPr>
            </a:br>
            <a:r>
              <a:rPr lang="en-US" sz="2800" b="1" smtClean="0">
                <a:latin typeface="Arial Narrow" pitchFamily="34" charset="0"/>
              </a:rPr>
              <a:t>Repeaters Consume Exponentially More Power and Area</a:t>
            </a:r>
          </a:p>
        </p:txBody>
      </p:sp>
      <p:sp>
        <p:nvSpPr>
          <p:cNvPr id="4" name="Footer Placeholder 3"/>
          <p:cNvSpPr txBox="1">
            <a:spLocks noGrp="1"/>
          </p:cNvSpPr>
          <p:nvPr/>
        </p:nvSpPr>
        <p:spPr bwMode="auto">
          <a:xfrm>
            <a:off x="3048000" y="6435725"/>
            <a:ext cx="2895600" cy="238125"/>
          </a:xfrm>
          <a:prstGeom prst="rect">
            <a:avLst/>
          </a:prstGeom>
          <a:noFill/>
          <a:ln>
            <a:miter lim="800000"/>
            <a:headEnd/>
            <a:tailEnd/>
          </a:ln>
        </p:spPr>
        <p:txBody>
          <a:bodyPr/>
          <a:lstStyle/>
          <a:p>
            <a:pPr algn="ctr">
              <a:defRPr/>
            </a:pPr>
            <a:r>
              <a:rPr lang="en-US" sz="1000">
                <a:solidFill>
                  <a:srgbClr val="0073AE"/>
                </a:solidFill>
                <a:latin typeface="+mj-lt"/>
                <a:cs typeface="Arial" pitchFamily="34" charset="0"/>
              </a:rPr>
              <a:t>MonolithIC 3D</a:t>
            </a:r>
            <a:r>
              <a:rPr lang="en-US" sz="1000">
                <a:solidFill>
                  <a:srgbClr val="0073AE"/>
                </a:solidFill>
                <a:latin typeface="+mj-lt"/>
                <a:cs typeface="Arial" pitchFamily="34" charset="0"/>
                <a:sym typeface="Symbol" pitchFamily="18" charset="2"/>
              </a:rPr>
              <a:t></a:t>
            </a:r>
            <a:r>
              <a:rPr lang="en-US" sz="1000">
                <a:solidFill>
                  <a:srgbClr val="0073AE"/>
                </a:solidFill>
                <a:latin typeface="+mj-lt"/>
                <a:cs typeface="Arial" pitchFamily="34" charset="0"/>
              </a:rPr>
              <a:t> Inc. Patents Pending</a:t>
            </a:r>
          </a:p>
        </p:txBody>
      </p:sp>
      <p:sp>
        <p:nvSpPr>
          <p:cNvPr id="31747" name="Slide Number Placeholder 4"/>
          <p:cNvSpPr txBox="1">
            <a:spLocks noGrp="1"/>
          </p:cNvSpPr>
          <p:nvPr/>
        </p:nvSpPr>
        <p:spPr bwMode="auto">
          <a:xfrm>
            <a:off x="7667625" y="6435725"/>
            <a:ext cx="1019175" cy="304800"/>
          </a:xfrm>
          <a:prstGeom prst="rect">
            <a:avLst/>
          </a:prstGeom>
          <a:noFill/>
          <a:ln w="9525">
            <a:noFill/>
            <a:miter lim="800000"/>
            <a:headEnd/>
            <a:tailEnd/>
          </a:ln>
        </p:spPr>
        <p:txBody>
          <a:bodyPr/>
          <a:lstStyle/>
          <a:p>
            <a:pPr algn="r">
              <a:spcBef>
                <a:spcPct val="20000"/>
              </a:spcBef>
              <a:buFont typeface="Wingdings" pitchFamily="2" charset="2"/>
              <a:buNone/>
            </a:pPr>
            <a:endParaRPr lang="en-US" sz="1000">
              <a:latin typeface="Helvetica" pitchFamily="34" charset="0"/>
            </a:endParaRPr>
          </a:p>
        </p:txBody>
      </p:sp>
      <p:sp>
        <p:nvSpPr>
          <p:cNvPr id="31748" name="TextBox 8"/>
          <p:cNvSpPr txBox="1">
            <a:spLocks noChangeArrowheads="1"/>
          </p:cNvSpPr>
          <p:nvPr/>
        </p:nvSpPr>
        <p:spPr bwMode="auto">
          <a:xfrm>
            <a:off x="5668963" y="6400800"/>
            <a:ext cx="3694112" cy="457200"/>
          </a:xfrm>
          <a:prstGeom prst="rect">
            <a:avLst/>
          </a:prstGeom>
          <a:noFill/>
          <a:ln w="9525">
            <a:noFill/>
            <a:miter lim="800000"/>
            <a:headEnd/>
            <a:tailEnd/>
          </a:ln>
        </p:spPr>
        <p:txBody>
          <a:bodyPr>
            <a:spAutoFit/>
          </a:bodyPr>
          <a:lstStyle/>
          <a:p>
            <a:r>
              <a:rPr lang="en-US" sz="1200">
                <a:latin typeface="Arial Narrow" pitchFamily="34" charset="0"/>
              </a:rPr>
              <a:t>Source: IBM POWER processors</a:t>
            </a:r>
          </a:p>
          <a:p>
            <a:r>
              <a:rPr lang="en-US" sz="1200">
                <a:latin typeface="Arial Narrow" pitchFamily="34" charset="0"/>
              </a:rPr>
              <a:t>R. Puri, et al., SRC Interconnect Forum, 2006</a:t>
            </a:r>
          </a:p>
        </p:txBody>
      </p:sp>
      <p:sp>
        <p:nvSpPr>
          <p:cNvPr id="31749" name="Rectangle 12"/>
          <p:cNvSpPr>
            <a:spLocks noChangeArrowheads="1"/>
          </p:cNvSpPr>
          <p:nvPr/>
        </p:nvSpPr>
        <p:spPr bwMode="auto">
          <a:xfrm>
            <a:off x="5540375" y="6491288"/>
            <a:ext cx="3194050" cy="366712"/>
          </a:xfrm>
          <a:prstGeom prst="rect">
            <a:avLst/>
          </a:prstGeom>
          <a:noFill/>
          <a:ln w="9525">
            <a:noFill/>
            <a:miter lim="800000"/>
            <a:headEnd/>
            <a:tailEnd/>
          </a:ln>
        </p:spPr>
        <p:txBody>
          <a:bodyPr>
            <a:spAutoFit/>
          </a:bodyPr>
          <a:lstStyle/>
          <a:p>
            <a:pPr>
              <a:buFont typeface="Wingdings" pitchFamily="2" charset="2"/>
              <a:buChar char="Ø"/>
            </a:pPr>
            <a:endParaRPr lang="en-US" b="1" i="1">
              <a:solidFill>
                <a:srgbClr val="0066CC"/>
              </a:solidFill>
            </a:endParaRPr>
          </a:p>
        </p:txBody>
      </p:sp>
      <p:pic>
        <p:nvPicPr>
          <p:cNvPr id="31750" name="Picture 11"/>
          <p:cNvPicPr>
            <a:picLocks noChangeAspect="1" noChangeArrowheads="1"/>
          </p:cNvPicPr>
          <p:nvPr/>
        </p:nvPicPr>
        <p:blipFill>
          <a:blip r:embed="rId3"/>
          <a:srcRect/>
          <a:stretch>
            <a:fillRect/>
          </a:stretch>
        </p:blipFill>
        <p:spPr bwMode="auto">
          <a:xfrm>
            <a:off x="0" y="4467225"/>
            <a:ext cx="5622925" cy="2390775"/>
          </a:xfrm>
          <a:prstGeom prst="rect">
            <a:avLst/>
          </a:prstGeom>
          <a:noFill/>
          <a:ln w="9525">
            <a:noFill/>
            <a:miter lim="800000"/>
            <a:headEnd/>
            <a:tailEnd/>
          </a:ln>
        </p:spPr>
      </p:pic>
      <p:sp>
        <p:nvSpPr>
          <p:cNvPr id="31751" name="Rectangle 12"/>
          <p:cNvSpPr>
            <a:spLocks noChangeArrowheads="1"/>
          </p:cNvSpPr>
          <p:nvPr/>
        </p:nvSpPr>
        <p:spPr bwMode="auto">
          <a:xfrm>
            <a:off x="4314825" y="2886075"/>
            <a:ext cx="1476375" cy="419100"/>
          </a:xfrm>
          <a:prstGeom prst="rect">
            <a:avLst/>
          </a:prstGeom>
          <a:solidFill>
            <a:schemeClr val="bg1"/>
          </a:solidFill>
          <a:ln w="9525">
            <a:noFill/>
            <a:miter lim="800000"/>
            <a:headEnd/>
            <a:tailEnd/>
          </a:ln>
        </p:spPr>
        <p:txBody>
          <a:bodyPr wrap="none" anchor="ctr"/>
          <a:lstStyle/>
          <a:p>
            <a:endParaRPr lang="en-US"/>
          </a:p>
        </p:txBody>
      </p:sp>
      <p:sp>
        <p:nvSpPr>
          <p:cNvPr id="31752" name="Content Placeholder 2"/>
          <p:cNvSpPr>
            <a:spLocks noGrp="1"/>
          </p:cNvSpPr>
          <p:nvPr>
            <p:ph idx="4294967295"/>
          </p:nvPr>
        </p:nvSpPr>
        <p:spPr>
          <a:xfrm>
            <a:off x="4833938" y="1676400"/>
            <a:ext cx="4310062" cy="2043113"/>
          </a:xfrm>
        </p:spPr>
        <p:txBody>
          <a:bodyPr/>
          <a:lstStyle/>
          <a:p>
            <a:pPr eaLnBrk="1" hangingPunct="1">
              <a:lnSpc>
                <a:spcPct val="130000"/>
              </a:lnSpc>
              <a:spcBef>
                <a:spcPct val="0"/>
              </a:spcBef>
            </a:pPr>
            <a:r>
              <a:rPr lang="en-US" sz="1800" b="1" i="1" smtClean="0">
                <a:latin typeface="Arial Narrow" pitchFamily="34" charset="0"/>
              </a:rPr>
              <a:t>At 22nm, on-chip connectivity consumes        </a:t>
            </a:r>
            <a:r>
              <a:rPr lang="en-US" sz="2000" b="1" i="1" smtClean="0">
                <a:solidFill>
                  <a:srgbClr val="0000CC"/>
                </a:solidFill>
                <a:latin typeface="Arial Narrow" pitchFamily="34" charset="0"/>
              </a:rPr>
              <a:t>70-80% of total power</a:t>
            </a:r>
            <a:endParaRPr lang="en-US" sz="2000" b="1" i="1" smtClean="0">
              <a:latin typeface="Arial Narrow" pitchFamily="34" charset="0"/>
            </a:endParaRPr>
          </a:p>
          <a:p>
            <a:pPr eaLnBrk="1" hangingPunct="1">
              <a:lnSpc>
                <a:spcPct val="130000"/>
              </a:lnSpc>
              <a:spcBef>
                <a:spcPct val="0"/>
              </a:spcBef>
            </a:pPr>
            <a:r>
              <a:rPr lang="en-US" sz="1800" b="1" i="1" smtClean="0">
                <a:latin typeface="Arial Narrow" pitchFamily="34" charset="0"/>
              </a:rPr>
              <a:t>Repeater count increases exponentially </a:t>
            </a:r>
          </a:p>
          <a:p>
            <a:pPr eaLnBrk="1" hangingPunct="1">
              <a:lnSpc>
                <a:spcPct val="130000"/>
              </a:lnSpc>
              <a:spcBef>
                <a:spcPct val="0"/>
              </a:spcBef>
            </a:pPr>
            <a:r>
              <a:rPr lang="en-US" sz="1800" b="1" i="1" smtClean="0">
                <a:latin typeface="Arial Narrow" pitchFamily="34" charset="0"/>
              </a:rPr>
              <a:t>At 45nm, repeaters are &gt; 50% of total leakage</a:t>
            </a:r>
            <a:endParaRPr lang="en-US" sz="2000" b="1" i="1" smtClean="0">
              <a:solidFill>
                <a:srgbClr val="0000CC"/>
              </a:solidFill>
              <a:latin typeface="Arial Narrow" pitchFamily="34" charset="0"/>
            </a:endParaRPr>
          </a:p>
          <a:p>
            <a:pPr lvl="1" algn="ctr" eaLnBrk="1" hangingPunct="1">
              <a:lnSpc>
                <a:spcPct val="130000"/>
              </a:lnSpc>
              <a:spcBef>
                <a:spcPct val="0"/>
              </a:spcBef>
            </a:pPr>
            <a:endParaRPr lang="en-US" sz="1800" i="1" smtClean="0">
              <a:latin typeface="Arial Narrow" pitchFamily="34" charset="0"/>
              <a:cs typeface="Arial" charset="0"/>
            </a:endParaRPr>
          </a:p>
          <a:p>
            <a:pPr eaLnBrk="1" hangingPunct="1">
              <a:lnSpc>
                <a:spcPct val="150000"/>
              </a:lnSpc>
              <a:spcBef>
                <a:spcPct val="0"/>
              </a:spcBef>
            </a:pPr>
            <a:endParaRPr lang="en-US" smtClean="0"/>
          </a:p>
        </p:txBody>
      </p:sp>
      <p:pic>
        <p:nvPicPr>
          <p:cNvPr id="31753" name="Picture 11"/>
          <p:cNvPicPr>
            <a:picLocks noChangeAspect="1" noChangeArrowheads="1"/>
          </p:cNvPicPr>
          <p:nvPr/>
        </p:nvPicPr>
        <p:blipFill>
          <a:blip r:embed="rId4"/>
          <a:srcRect/>
          <a:stretch>
            <a:fillRect/>
          </a:stretch>
        </p:blipFill>
        <p:spPr bwMode="auto">
          <a:xfrm>
            <a:off x="0" y="1528763"/>
            <a:ext cx="4929188" cy="303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417513"/>
            <a:ext cx="9144000" cy="1143000"/>
          </a:xfrm>
        </p:spPr>
        <p:txBody>
          <a:bodyPr/>
          <a:lstStyle/>
          <a:p>
            <a:r>
              <a:rPr lang="en-US" sz="3200" b="1" smtClean="0">
                <a:latin typeface="Arial Narrow" pitchFamily="34" charset="0"/>
              </a:rPr>
              <a:t>The Current 2D-IC is Facing Escalating Challenges - II</a:t>
            </a:r>
          </a:p>
        </p:txBody>
      </p:sp>
      <p:sp>
        <p:nvSpPr>
          <p:cNvPr id="33794" name="Rectangle 3"/>
          <p:cNvSpPr>
            <a:spLocks noGrp="1" noChangeArrowheads="1"/>
          </p:cNvSpPr>
          <p:nvPr>
            <p:ph type="body" idx="4294967295"/>
          </p:nvPr>
        </p:nvSpPr>
        <p:spPr>
          <a:xfrm>
            <a:off x="438150" y="1673225"/>
            <a:ext cx="7780338" cy="4192588"/>
          </a:xfrm>
        </p:spPr>
        <p:txBody>
          <a:bodyPr/>
          <a:lstStyle/>
          <a:p>
            <a:r>
              <a:rPr lang="en-US" smtClean="0"/>
              <a:t>Lithography is</a:t>
            </a:r>
          </a:p>
          <a:p>
            <a:pPr lvl="1"/>
            <a:r>
              <a:rPr lang="en-US" smtClean="0">
                <a:cs typeface="Arial" charset="0"/>
              </a:rPr>
              <a:t>Dominating Fab cost</a:t>
            </a:r>
          </a:p>
          <a:p>
            <a:pPr lvl="1"/>
            <a:r>
              <a:rPr lang="en-US" smtClean="0">
                <a:cs typeface="Arial" charset="0"/>
              </a:rPr>
              <a:t>Dominating device cost and diminishing scaling’s benefits</a:t>
            </a:r>
          </a:p>
          <a:p>
            <a:pPr lvl="1"/>
            <a:r>
              <a:rPr lang="en-US" smtClean="0">
                <a:cs typeface="Arial" charset="0"/>
              </a:rPr>
              <a:t>Dominating device yield</a:t>
            </a:r>
          </a:p>
          <a:p>
            <a:pPr lvl="1"/>
            <a:r>
              <a:rPr lang="en-US" smtClean="0">
                <a:cs typeface="Arial" charset="0"/>
              </a:rPr>
              <a:t>Dominating IC development costs	</a:t>
            </a:r>
          </a:p>
          <a:p>
            <a:pPr lvl="1">
              <a:buFont typeface="Wingdings" pitchFamily="2" charset="2"/>
              <a:buNone/>
            </a:pPr>
            <a:endParaRPr lang="en-US" smtClean="0">
              <a:cs typeface="Arial" charset="0"/>
            </a:endParaRPr>
          </a:p>
        </p:txBody>
      </p:sp>
      <p:pic>
        <p:nvPicPr>
          <p:cNvPr id="33795" name="Picture 2"/>
          <p:cNvPicPr>
            <a:picLocks noChangeAspect="1" noChangeArrowheads="1"/>
          </p:cNvPicPr>
          <p:nvPr/>
        </p:nvPicPr>
        <p:blipFill>
          <a:blip r:embed="rId3"/>
          <a:srcRect/>
          <a:stretch>
            <a:fillRect/>
          </a:stretch>
        </p:blipFill>
        <p:spPr bwMode="auto">
          <a:xfrm>
            <a:off x="0" y="3663950"/>
            <a:ext cx="9144000" cy="319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
      </a:majorFont>
      <a:minorFont>
        <a:latin typeface="Helvetic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62656</TotalTime>
  <Words>2556</Words>
  <Application>Microsoft Office PowerPoint</Application>
  <PresentationFormat>On-screen Show (4:3)</PresentationFormat>
  <Paragraphs>447</Paragraphs>
  <Slides>66</Slides>
  <Notes>66</Notes>
  <HiddenSlides>0</HiddenSlides>
  <MMClips>0</MMClips>
  <ScaleCrop>false</ScaleCrop>
  <HeadingPairs>
    <vt:vector size="8" baseType="variant">
      <vt:variant>
        <vt:lpstr>Fonts Used</vt:lpstr>
      </vt:variant>
      <vt:variant>
        <vt:i4>13</vt:i4>
      </vt:variant>
      <vt:variant>
        <vt:lpstr>Design Template</vt:lpstr>
      </vt:variant>
      <vt:variant>
        <vt:i4>1</vt:i4>
      </vt:variant>
      <vt:variant>
        <vt:lpstr>Embedded OLE Servers</vt:lpstr>
      </vt:variant>
      <vt:variant>
        <vt:i4>1</vt:i4>
      </vt:variant>
      <vt:variant>
        <vt:lpstr>Slide Titles</vt:lpstr>
      </vt:variant>
      <vt:variant>
        <vt:i4>66</vt:i4>
      </vt:variant>
    </vt:vector>
  </HeadingPairs>
  <TitlesOfParts>
    <vt:vector size="81" baseType="lpstr">
      <vt:lpstr>Arial</vt:lpstr>
      <vt:lpstr>Helvetica</vt:lpstr>
      <vt:lpstr>Helvetica-Light</vt:lpstr>
      <vt:lpstr>Wingdings</vt:lpstr>
      <vt:lpstr>Helvetica-Oblique</vt:lpstr>
      <vt:lpstr>Symbol</vt:lpstr>
      <vt:lpstr>Arial Narrow</vt:lpstr>
      <vt:lpstr>MS PGothic</vt:lpstr>
      <vt:lpstr>Gill Sans</vt:lpstr>
      <vt:lpstr>Helvetica Light</vt:lpstr>
      <vt:lpstr>Helvetica (Headings)</vt:lpstr>
      <vt:lpstr>SimSun</vt:lpstr>
      <vt:lpstr>Calibri</vt:lpstr>
      <vt:lpstr>Default Design</vt:lpstr>
      <vt:lpstr>Acrobat Document</vt:lpstr>
      <vt:lpstr>THE MONOLITHIC 3D-IC</vt:lpstr>
      <vt:lpstr>Agenda:</vt:lpstr>
      <vt:lpstr>$15-34 trillion, annual =&gt;~$5T Semi /year</vt:lpstr>
      <vt:lpstr>Cisco sees $19 Trillion opportunity in IoT </vt:lpstr>
      <vt:lpstr>Semiconductor Industry is Facing an  Inflection Point</vt:lpstr>
      <vt:lpstr>The Current 2D-IC is Facing Escalating Challenges - I</vt:lpstr>
      <vt:lpstr>Interconnect Delay  A Big Issue with Scaling</vt:lpstr>
      <vt:lpstr>Connectivity Consumes 70-80% of Total Power @ 22nm Repeaters Consume Exponentially More Power and Area</vt:lpstr>
      <vt:lpstr>The Current 2D-IC is Facing Escalating Challenges - II</vt:lpstr>
      <vt:lpstr>A Challenge: Lithography</vt:lpstr>
      <vt:lpstr>Martin van den Brink -EVP &amp; CTO, ASML ISSCC 2013 &amp; SemiconWest 2013</vt:lpstr>
      <vt:lpstr>Slide 12</vt:lpstr>
      <vt:lpstr>Slide 13</vt:lpstr>
      <vt:lpstr>Moore's Law Dead by 2022* Bob Colwell, Director MTO, DARPA</vt:lpstr>
      <vt:lpstr>Conclusions:</vt:lpstr>
      <vt:lpstr>Slide 16</vt:lpstr>
      <vt:lpstr>Slide 17</vt:lpstr>
      <vt:lpstr>“CEA-Leti Signs Agreement with Qualcomm to Assess Sequential (monolithic)3D Technology” Business Wire December 08, 2013 </vt:lpstr>
      <vt:lpstr>Slide 19</vt:lpstr>
      <vt:lpstr>Two Types of 3D Technology</vt:lpstr>
      <vt:lpstr>Slide 21</vt:lpstr>
      <vt:lpstr>Slide 22</vt:lpstr>
      <vt:lpstr>3D ICs in older process (65nm) is better than 2D ICs built with a newer process (32nm) </vt:lpstr>
      <vt:lpstr>Slide 24</vt:lpstr>
      <vt:lpstr>Agenda:</vt:lpstr>
      <vt:lpstr>Slide 26</vt:lpstr>
      <vt:lpstr>MonolithIC 3D – Breakthrough 3 Classes of Solutions (3 Generations of Innovation)</vt:lpstr>
      <vt:lpstr>Layer Transfer (“Ion-Cut”/“Smart-Cut”)  The Technology Behind SOI </vt:lpstr>
      <vt:lpstr>MonolithIC 3D - 3 Classes of Solutions</vt:lpstr>
      <vt:lpstr>Slide 30</vt:lpstr>
      <vt:lpstr>Slide 31</vt:lpstr>
      <vt:lpstr>Slide 32</vt:lpstr>
      <vt:lpstr>Slide 33</vt:lpstr>
      <vt:lpstr>MonolithIC 3D - 3 Classes of Solutions</vt:lpstr>
      <vt:lpstr>Path 2 – Leveraging Gate Last + Innovative Alignment</vt:lpstr>
      <vt:lpstr>Slide 36</vt:lpstr>
      <vt:lpstr>Slide 37</vt:lpstr>
      <vt:lpstr>Slide 38</vt:lpstr>
      <vt:lpstr>Slide 39</vt:lpstr>
      <vt:lpstr>Novel Alignment Scheme using Repeating Layouts</vt:lpstr>
      <vt:lpstr>A More Sophisticated Alignment Scheme </vt:lpstr>
      <vt:lpstr>MonolithIC 3D - 3 Classes of Solutions</vt:lpstr>
      <vt:lpstr>Slide 43</vt:lpstr>
      <vt:lpstr>Slide 44</vt:lpstr>
      <vt:lpstr>LSA 100A – Short Pulse, Small Spot</vt:lpstr>
      <vt:lpstr>Two Major Semiconductor Trends help make Monolithic 3D Practical NOW</vt:lpstr>
      <vt:lpstr>Slide 47</vt:lpstr>
      <vt:lpstr>Process Window Set to Avoid Damage </vt:lpstr>
      <vt:lpstr>Agenda:</vt:lpstr>
      <vt:lpstr>The Operational Thermal Challenge </vt:lpstr>
      <vt:lpstr>The Solution</vt:lpstr>
      <vt:lpstr>Cooling Three-Dimensional Integrated Circuits using  Power Delivery Networks (PDNs)</vt:lpstr>
      <vt:lpstr>Monolithic 3D Heat Removal Architecture (Achievable with Monolithic 3D vertical interconnect density)</vt:lpstr>
      <vt:lpstr>Power Delivery (Vdd, Vss) Network Provide effective Heat Removal Path</vt:lpstr>
      <vt:lpstr>Heat Spreader</vt:lpstr>
      <vt:lpstr>Heat Conducting Electrically Isolative Contacts</vt:lpstr>
      <vt:lpstr>Summary</vt:lpstr>
      <vt:lpstr>Back Ups</vt:lpstr>
      <vt:lpstr>Monolithic 3D Provides an  Attractive Path to…</vt:lpstr>
      <vt:lpstr>Slide 60</vt:lpstr>
      <vt:lpstr>Reduction of Die Size &amp; Power – Doubling Transistor Count                               Extending Moore’s law </vt:lpstr>
      <vt:lpstr>IV. Heterogeneous Integration</vt:lpstr>
      <vt:lpstr>3D DRAM 3.3x Cost Advantage vs. 2D DRAM</vt:lpstr>
      <vt:lpstr>Slide 64</vt:lpstr>
      <vt:lpstr>IX. Local Interconnect - Above and Below Transistor Layer</vt:lpstr>
      <vt:lpstr>XI.   Others     A. Image Sensor with Pixel Electronics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dc:creator>
  <cp:lastModifiedBy>Zvi</cp:lastModifiedBy>
  <cp:revision>691</cp:revision>
  <dcterms:created xsi:type="dcterms:W3CDTF">2011-03-11T04:15:11Z</dcterms:created>
  <dcterms:modified xsi:type="dcterms:W3CDTF">2014-05-28T12:56:04Z</dcterms:modified>
</cp:coreProperties>
</file>