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6"/>
  </p:notesMasterIdLst>
  <p:handoutMasterIdLst>
    <p:handoutMasterId r:id="rId37"/>
  </p:handoutMasterIdLst>
  <p:sldIdLst>
    <p:sldId id="680" r:id="rId2"/>
    <p:sldId id="679" r:id="rId3"/>
    <p:sldId id="651" r:id="rId4"/>
    <p:sldId id="676" r:id="rId5"/>
    <p:sldId id="719" r:id="rId6"/>
    <p:sldId id="720" r:id="rId7"/>
    <p:sldId id="637" r:id="rId8"/>
    <p:sldId id="639" r:id="rId9"/>
    <p:sldId id="682" r:id="rId10"/>
    <p:sldId id="684" r:id="rId11"/>
    <p:sldId id="659" r:id="rId12"/>
    <p:sldId id="668" r:id="rId13"/>
    <p:sldId id="686" r:id="rId14"/>
    <p:sldId id="640" r:id="rId15"/>
    <p:sldId id="642" r:id="rId16"/>
    <p:sldId id="643" r:id="rId17"/>
    <p:sldId id="695" r:id="rId18"/>
    <p:sldId id="645" r:id="rId19"/>
    <p:sldId id="709" r:id="rId20"/>
    <p:sldId id="689" r:id="rId21"/>
    <p:sldId id="687" r:id="rId22"/>
    <p:sldId id="693" r:id="rId23"/>
    <p:sldId id="688" r:id="rId24"/>
    <p:sldId id="696" r:id="rId25"/>
    <p:sldId id="717" r:id="rId26"/>
    <p:sldId id="671" r:id="rId27"/>
    <p:sldId id="697" r:id="rId28"/>
    <p:sldId id="702" r:id="rId29"/>
    <p:sldId id="677" r:id="rId30"/>
    <p:sldId id="713" r:id="rId31"/>
    <p:sldId id="701" r:id="rId32"/>
    <p:sldId id="718" r:id="rId33"/>
    <p:sldId id="705" r:id="rId34"/>
    <p:sldId id="694" r:id="rId35"/>
  </p:sldIdLst>
  <p:sldSz cx="9144000" cy="6858000" type="screen4x3"/>
  <p:notesSz cx="6858000" cy="9144000"/>
  <p:defaultTextStyle>
    <a:defPPr>
      <a:defRPr lang="en-US"/>
    </a:defPPr>
    <a:lvl1pPr algn="ctr" rtl="0" eaLnBrk="0" fontAlgn="base" hangingPunct="0">
      <a:spcBef>
        <a:spcPct val="0"/>
      </a:spcBef>
      <a:spcAft>
        <a:spcPct val="0"/>
      </a:spcAft>
      <a:defRPr sz="2000" kern="1200">
        <a:solidFill>
          <a:schemeClr val="tx1"/>
        </a:solidFill>
        <a:latin typeface="Times New Roman" charset="0"/>
        <a:ea typeface="ＭＳ Ｐゴシック" charset="0"/>
        <a:cs typeface="+mn-cs"/>
      </a:defRPr>
    </a:lvl1pPr>
    <a:lvl2pPr marL="457200" algn="ctr" rtl="0" eaLnBrk="0" fontAlgn="base" hangingPunct="0">
      <a:spcBef>
        <a:spcPct val="0"/>
      </a:spcBef>
      <a:spcAft>
        <a:spcPct val="0"/>
      </a:spcAft>
      <a:defRPr sz="2000" kern="1200">
        <a:solidFill>
          <a:schemeClr val="tx1"/>
        </a:solidFill>
        <a:latin typeface="Times New Roman" charset="0"/>
        <a:ea typeface="ＭＳ Ｐゴシック" charset="0"/>
        <a:cs typeface="+mn-cs"/>
      </a:defRPr>
    </a:lvl2pPr>
    <a:lvl3pPr marL="914400" algn="ctr" rtl="0" eaLnBrk="0" fontAlgn="base" hangingPunct="0">
      <a:spcBef>
        <a:spcPct val="0"/>
      </a:spcBef>
      <a:spcAft>
        <a:spcPct val="0"/>
      </a:spcAft>
      <a:defRPr sz="2000" kern="1200">
        <a:solidFill>
          <a:schemeClr val="tx1"/>
        </a:solidFill>
        <a:latin typeface="Times New Roman" charset="0"/>
        <a:ea typeface="ＭＳ Ｐゴシック" charset="0"/>
        <a:cs typeface="+mn-cs"/>
      </a:defRPr>
    </a:lvl3pPr>
    <a:lvl4pPr marL="1371600" algn="ctr" rtl="0" eaLnBrk="0" fontAlgn="base" hangingPunct="0">
      <a:spcBef>
        <a:spcPct val="0"/>
      </a:spcBef>
      <a:spcAft>
        <a:spcPct val="0"/>
      </a:spcAft>
      <a:defRPr sz="2000" kern="1200">
        <a:solidFill>
          <a:schemeClr val="tx1"/>
        </a:solidFill>
        <a:latin typeface="Times New Roman" charset="0"/>
        <a:ea typeface="ＭＳ Ｐゴシック" charset="0"/>
        <a:cs typeface="+mn-cs"/>
      </a:defRPr>
    </a:lvl4pPr>
    <a:lvl5pPr marL="1828800" algn="ctr" rtl="0" eaLnBrk="0" fontAlgn="base" hangingPunct="0">
      <a:spcBef>
        <a:spcPct val="0"/>
      </a:spcBef>
      <a:spcAft>
        <a:spcPct val="0"/>
      </a:spcAft>
      <a:defRPr sz="2000" kern="1200">
        <a:solidFill>
          <a:schemeClr val="tx1"/>
        </a:solidFill>
        <a:latin typeface="Times New Roman" charset="0"/>
        <a:ea typeface="ＭＳ Ｐゴシック" charset="0"/>
        <a:cs typeface="+mn-cs"/>
      </a:defRPr>
    </a:lvl5pPr>
    <a:lvl6pPr marL="2286000" algn="l" defTabSz="457200" rtl="0" eaLnBrk="1" latinLnBrk="0" hangingPunct="1">
      <a:defRPr sz="2000" kern="1200">
        <a:solidFill>
          <a:schemeClr val="tx1"/>
        </a:solidFill>
        <a:latin typeface="Times New Roman" charset="0"/>
        <a:ea typeface="ＭＳ Ｐゴシック" charset="0"/>
        <a:cs typeface="+mn-cs"/>
      </a:defRPr>
    </a:lvl6pPr>
    <a:lvl7pPr marL="2743200" algn="l" defTabSz="457200" rtl="0" eaLnBrk="1" latinLnBrk="0" hangingPunct="1">
      <a:defRPr sz="2000" kern="1200">
        <a:solidFill>
          <a:schemeClr val="tx1"/>
        </a:solidFill>
        <a:latin typeface="Times New Roman" charset="0"/>
        <a:ea typeface="ＭＳ Ｐゴシック" charset="0"/>
        <a:cs typeface="+mn-cs"/>
      </a:defRPr>
    </a:lvl7pPr>
    <a:lvl8pPr marL="3200400" algn="l" defTabSz="457200" rtl="0" eaLnBrk="1" latinLnBrk="0" hangingPunct="1">
      <a:defRPr sz="2000" kern="1200">
        <a:solidFill>
          <a:schemeClr val="tx1"/>
        </a:solidFill>
        <a:latin typeface="Times New Roman" charset="0"/>
        <a:ea typeface="ＭＳ Ｐゴシック" charset="0"/>
        <a:cs typeface="+mn-cs"/>
      </a:defRPr>
    </a:lvl8pPr>
    <a:lvl9pPr marL="3657600" algn="l" defTabSz="457200" rtl="0" eaLnBrk="1" latinLnBrk="0" hangingPunct="1">
      <a:defRPr sz="20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000000"/>
    <a:srgbClr val="005800"/>
    <a:srgbClr val="007000"/>
    <a:srgbClr val="007900"/>
    <a:srgbClr val="FB233D"/>
    <a:srgbClr val="1FFF1F"/>
    <a:srgbClr val="FFFF00"/>
    <a:srgbClr val="E3F90D"/>
    <a:srgbClr val="FF7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709" autoAdjust="0"/>
  </p:normalViewPr>
  <p:slideViewPr>
    <p:cSldViewPr snapToGrid="0">
      <p:cViewPr varScale="1">
        <p:scale>
          <a:sx n="68" d="100"/>
          <a:sy n="68" d="100"/>
        </p:scale>
        <p:origin x="-552" y="-102"/>
      </p:cViewPr>
      <p:guideLst>
        <p:guide orient="horz" pos="2160"/>
        <p:guide pos="2880"/>
      </p:guideLst>
    </p:cSldViewPr>
  </p:slideViewPr>
  <p:outlineViewPr>
    <p:cViewPr>
      <p:scale>
        <a:sx n="33" d="100"/>
        <a:sy n="33" d="100"/>
      </p:scale>
      <p:origin x="0" y="4296"/>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100" d="100"/>
        <a:sy n="100" d="100"/>
      </p:scale>
      <p:origin x="0" y="1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15.xml"/><Relationship Id="rId7" Type="http://schemas.openxmlformats.org/officeDocument/2006/relationships/slide" Target="slides/slide20.xml"/><Relationship Id="rId2" Type="http://schemas.openxmlformats.org/officeDocument/2006/relationships/slide" Target="slides/slide14.xml"/><Relationship Id="rId1" Type="http://schemas.openxmlformats.org/officeDocument/2006/relationships/slide" Target="slides/slide7.xml"/><Relationship Id="rId6" Type="http://schemas.openxmlformats.org/officeDocument/2006/relationships/slide" Target="slides/slide19.xml"/><Relationship Id="rId5" Type="http://schemas.openxmlformats.org/officeDocument/2006/relationships/slide" Target="slides/slide17.xml"/><Relationship Id="rId10" Type="http://schemas.openxmlformats.org/officeDocument/2006/relationships/slide" Target="slides/slide31.xml"/><Relationship Id="rId4" Type="http://schemas.openxmlformats.org/officeDocument/2006/relationships/slide" Target="slides/slide16.xml"/><Relationship Id="rId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0672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t" anchorCtr="0" compatLnSpc="1">
            <a:prstTxWarp prst="textNoShape">
              <a:avLst/>
            </a:prstTxWarp>
          </a:bodyPr>
          <a:lstStyle>
            <a:lvl1pPr algn="l" defTabSz="906463">
              <a:defRPr sz="1200"/>
            </a:lvl1pPr>
          </a:lstStyle>
          <a:p>
            <a:endParaRPr lang="en-US"/>
          </a:p>
        </p:txBody>
      </p:sp>
      <p:sp>
        <p:nvSpPr>
          <p:cNvPr id="45059" name="Rectangle 3"/>
          <p:cNvSpPr>
            <a:spLocks noGrp="1" noChangeArrowheads="1"/>
          </p:cNvSpPr>
          <p:nvPr>
            <p:ph type="dt" sz="quarter" idx="1"/>
          </p:nvPr>
        </p:nvSpPr>
        <p:spPr bwMode="auto">
          <a:xfrm>
            <a:off x="3911600" y="0"/>
            <a:ext cx="2932113"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t" anchorCtr="0" compatLnSpc="1">
            <a:prstTxWarp prst="textNoShape">
              <a:avLst/>
            </a:prstTxWarp>
          </a:bodyPr>
          <a:lstStyle>
            <a:lvl1pPr algn="r" defTabSz="906463">
              <a:defRPr sz="1200"/>
            </a:lvl1pPr>
          </a:lstStyle>
          <a:p>
            <a:endParaRPr lang="en-US"/>
          </a:p>
        </p:txBody>
      </p:sp>
      <p:sp>
        <p:nvSpPr>
          <p:cNvPr id="45060" name="Rectangle 4"/>
          <p:cNvSpPr>
            <a:spLocks noGrp="1" noChangeArrowheads="1"/>
          </p:cNvSpPr>
          <p:nvPr>
            <p:ph type="ftr" sz="quarter" idx="2"/>
          </p:nvPr>
        </p:nvSpPr>
        <p:spPr bwMode="auto">
          <a:xfrm>
            <a:off x="0" y="8678863"/>
            <a:ext cx="3006725"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b" anchorCtr="0" compatLnSpc="1">
            <a:prstTxWarp prst="textNoShape">
              <a:avLst/>
            </a:prstTxWarp>
          </a:bodyPr>
          <a:lstStyle>
            <a:lvl1pPr algn="l" defTabSz="906463">
              <a:defRPr sz="1200"/>
            </a:lvl1pPr>
          </a:lstStyle>
          <a:p>
            <a:endParaRPr lang="en-US"/>
          </a:p>
        </p:txBody>
      </p:sp>
      <p:sp>
        <p:nvSpPr>
          <p:cNvPr id="45061" name="Rectangle 5"/>
          <p:cNvSpPr>
            <a:spLocks noGrp="1" noChangeArrowheads="1"/>
          </p:cNvSpPr>
          <p:nvPr>
            <p:ph type="sldNum" sz="quarter" idx="3"/>
          </p:nvPr>
        </p:nvSpPr>
        <p:spPr bwMode="auto">
          <a:xfrm>
            <a:off x="3911600" y="8678863"/>
            <a:ext cx="2932113"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b" anchorCtr="0" compatLnSpc="1">
            <a:prstTxWarp prst="textNoShape">
              <a:avLst/>
            </a:prstTxWarp>
          </a:bodyPr>
          <a:lstStyle>
            <a:lvl1pPr algn="r" defTabSz="906463">
              <a:defRPr sz="1200"/>
            </a:lvl1pPr>
          </a:lstStyle>
          <a:p>
            <a:fld id="{39D75045-6677-6F46-8B69-6DF5B0544E6A}" type="slidenum">
              <a:rPr lang="en-US"/>
              <a:pPr/>
              <a:t>‹#›</a:t>
            </a:fld>
            <a:endParaRPr lang="en-US"/>
          </a:p>
        </p:txBody>
      </p:sp>
    </p:spTree>
    <p:extLst>
      <p:ext uri="{BB962C8B-B14F-4D97-AF65-F5344CB8AC3E}">
        <p14:creationId xmlns:p14="http://schemas.microsoft.com/office/powerpoint/2010/main" val="4274696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06725"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t" anchorCtr="0" compatLnSpc="1">
            <a:prstTxWarp prst="textNoShape">
              <a:avLst/>
            </a:prstTxWarp>
          </a:bodyPr>
          <a:lstStyle>
            <a:lvl1pPr algn="l" defTabSz="906463">
              <a:defRPr sz="1200"/>
            </a:lvl1pPr>
          </a:lstStyle>
          <a:p>
            <a:endParaRPr lang="en-US"/>
          </a:p>
        </p:txBody>
      </p:sp>
      <p:sp>
        <p:nvSpPr>
          <p:cNvPr id="44035" name="Rectangle 3"/>
          <p:cNvSpPr>
            <a:spLocks noGrp="1" noChangeArrowheads="1"/>
          </p:cNvSpPr>
          <p:nvPr>
            <p:ph type="dt" idx="1"/>
          </p:nvPr>
        </p:nvSpPr>
        <p:spPr bwMode="auto">
          <a:xfrm>
            <a:off x="3911600" y="0"/>
            <a:ext cx="2932113"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t" anchorCtr="0" compatLnSpc="1">
            <a:prstTxWarp prst="textNoShape">
              <a:avLst/>
            </a:prstTxWarp>
          </a:bodyPr>
          <a:lstStyle>
            <a:lvl1pPr algn="r" defTabSz="906463">
              <a:defRPr sz="1200"/>
            </a:lvl1pPr>
          </a:lstStyle>
          <a:p>
            <a:endParaRPr lang="en-US"/>
          </a:p>
        </p:txBody>
      </p:sp>
      <p:sp>
        <p:nvSpPr>
          <p:cNvPr id="44036" name="Rectangle 4"/>
          <p:cNvSpPr>
            <a:spLocks noGrp="1" noRot="1" noChangeAspect="1" noChangeArrowheads="1" noTextEdit="1"/>
          </p:cNvSpPr>
          <p:nvPr>
            <p:ph type="sldImg" idx="2"/>
          </p:nvPr>
        </p:nvSpPr>
        <p:spPr bwMode="auto">
          <a:xfrm>
            <a:off x="1108075" y="679450"/>
            <a:ext cx="4630738" cy="3473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904875" y="4376738"/>
            <a:ext cx="5037138" cy="407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38" name="Rectangle 6"/>
          <p:cNvSpPr>
            <a:spLocks noGrp="1" noChangeArrowheads="1"/>
          </p:cNvSpPr>
          <p:nvPr>
            <p:ph type="ftr" sz="quarter" idx="4"/>
          </p:nvPr>
        </p:nvSpPr>
        <p:spPr bwMode="auto">
          <a:xfrm>
            <a:off x="0" y="8678863"/>
            <a:ext cx="3006725"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b" anchorCtr="0" compatLnSpc="1">
            <a:prstTxWarp prst="textNoShape">
              <a:avLst/>
            </a:prstTxWarp>
          </a:bodyPr>
          <a:lstStyle>
            <a:lvl1pPr algn="l" defTabSz="906463">
              <a:defRPr sz="1200"/>
            </a:lvl1pPr>
          </a:lstStyle>
          <a:p>
            <a:endParaRPr lang="en-US"/>
          </a:p>
        </p:txBody>
      </p:sp>
      <p:sp>
        <p:nvSpPr>
          <p:cNvPr id="44039" name="Rectangle 7"/>
          <p:cNvSpPr>
            <a:spLocks noGrp="1" noChangeArrowheads="1"/>
          </p:cNvSpPr>
          <p:nvPr>
            <p:ph type="sldNum" sz="quarter" idx="5"/>
          </p:nvPr>
        </p:nvSpPr>
        <p:spPr bwMode="auto">
          <a:xfrm>
            <a:off x="3911600" y="8678863"/>
            <a:ext cx="2932113"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19" tIns="45209" rIns="90419" bIns="45209" numCol="1" anchor="b" anchorCtr="0" compatLnSpc="1">
            <a:prstTxWarp prst="textNoShape">
              <a:avLst/>
            </a:prstTxWarp>
          </a:bodyPr>
          <a:lstStyle>
            <a:lvl1pPr algn="r" defTabSz="906463">
              <a:defRPr sz="1200"/>
            </a:lvl1pPr>
          </a:lstStyle>
          <a:p>
            <a:fld id="{C60E6094-B5A3-FB43-86BA-2E1D70D3CB05}" type="slidenum">
              <a:rPr lang="en-US"/>
              <a:pPr/>
              <a:t>‹#›</a:t>
            </a:fld>
            <a:endParaRPr lang="en-US"/>
          </a:p>
        </p:txBody>
      </p:sp>
    </p:spTree>
    <p:extLst>
      <p:ext uri="{BB962C8B-B14F-4D97-AF65-F5344CB8AC3E}">
        <p14:creationId xmlns:p14="http://schemas.microsoft.com/office/powerpoint/2010/main" val="3029659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73EE3-B0A4-9342-BE08-68927E441BDC}" type="slidenum">
              <a:rPr lang="en-US"/>
              <a:pPr/>
              <a:t>7</a:t>
            </a:fld>
            <a:endParaRPr lang="en-US"/>
          </a:p>
        </p:txBody>
      </p:sp>
      <p:sp>
        <p:nvSpPr>
          <p:cNvPr id="626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827AF-6413-C14A-8C03-7BCFD78F7BFF}" type="slidenum">
              <a:rPr lang="en-US"/>
              <a:pPr/>
              <a:t>17</a:t>
            </a:fld>
            <a:endParaRPr lang="en-US"/>
          </a:p>
        </p:txBody>
      </p:sp>
      <p:sp>
        <p:nvSpPr>
          <p:cNvPr id="641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8A1BE-D529-A14B-8220-F40437B74D7A}" type="slidenum">
              <a:rPr lang="en-US"/>
              <a:pPr/>
              <a:t>18</a:t>
            </a:fld>
            <a:endParaRPr lang="en-US"/>
          </a:p>
        </p:txBody>
      </p:sp>
      <p:sp>
        <p:nvSpPr>
          <p:cNvPr id="643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949E9-80FC-A84C-A581-91CE08A46880}" type="slidenum">
              <a:rPr lang="en-US"/>
              <a:pPr/>
              <a:t>19</a:t>
            </a:fld>
            <a:endParaRPr lang="en-US"/>
          </a:p>
        </p:txBody>
      </p:sp>
      <p:sp>
        <p:nvSpPr>
          <p:cNvPr id="634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949E9-80FC-A84C-A581-91CE08A46880}" type="slidenum">
              <a:rPr lang="en-US"/>
              <a:pPr/>
              <a:t>20</a:t>
            </a:fld>
            <a:endParaRPr lang="en-US"/>
          </a:p>
        </p:txBody>
      </p:sp>
      <p:sp>
        <p:nvSpPr>
          <p:cNvPr id="634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FD377-2CB3-F040-A52C-1EAD7AF485FF}" type="slidenum">
              <a:rPr lang="en-US"/>
              <a:pPr/>
              <a:t>21</a:t>
            </a:fld>
            <a:endParaRPr lang="en-US"/>
          </a:p>
        </p:txBody>
      </p:sp>
      <p:sp>
        <p:nvSpPr>
          <p:cNvPr id="638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8A1BE-D529-A14B-8220-F40437B74D7A}" type="slidenum">
              <a:rPr lang="en-US"/>
              <a:pPr/>
              <a:t>23</a:t>
            </a:fld>
            <a:endParaRPr lang="en-US"/>
          </a:p>
        </p:txBody>
      </p:sp>
      <p:sp>
        <p:nvSpPr>
          <p:cNvPr id="643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E949E9-80FC-A84C-A581-91CE08A46880}" type="slidenum">
              <a:rPr lang="en-US"/>
              <a:pPr/>
              <a:t>31</a:t>
            </a:fld>
            <a:endParaRPr lang="en-US"/>
          </a:p>
        </p:txBody>
      </p:sp>
      <p:sp>
        <p:nvSpPr>
          <p:cNvPr id="634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47F34F-27D6-E648-92E0-C64A65863386}" type="slidenum">
              <a:rPr lang="en-US"/>
              <a:pPr/>
              <a:t>8</a:t>
            </a:fld>
            <a:endParaRPr lang="en-US"/>
          </a:p>
        </p:txBody>
      </p:sp>
      <p:sp>
        <p:nvSpPr>
          <p:cNvPr id="630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D159B-4D79-4C45-B4C6-39F7CBB9375F}" type="slidenum">
              <a:rPr lang="en-US"/>
              <a:pPr/>
              <a:t>9</a:t>
            </a:fld>
            <a:endParaRPr lang="en-US"/>
          </a:p>
        </p:txBody>
      </p:sp>
      <p:sp>
        <p:nvSpPr>
          <p:cNvPr id="616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D159B-4D79-4C45-B4C6-39F7CBB9375F}" type="slidenum">
              <a:rPr lang="en-US"/>
              <a:pPr/>
              <a:t>10</a:t>
            </a:fld>
            <a:endParaRPr lang="en-US"/>
          </a:p>
        </p:txBody>
      </p:sp>
      <p:sp>
        <p:nvSpPr>
          <p:cNvPr id="616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D159B-4D79-4C45-B4C6-39F7CBB9375F}" type="slidenum">
              <a:rPr lang="en-US"/>
              <a:pPr/>
              <a:t>11</a:t>
            </a:fld>
            <a:endParaRPr lang="en-US"/>
          </a:p>
        </p:txBody>
      </p:sp>
      <p:sp>
        <p:nvSpPr>
          <p:cNvPr id="616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D159B-4D79-4C45-B4C6-39F7CBB9375F}" type="slidenum">
              <a:rPr lang="en-US"/>
              <a:pPr/>
              <a:t>13</a:t>
            </a:fld>
            <a:endParaRPr lang="en-US"/>
          </a:p>
        </p:txBody>
      </p:sp>
      <p:sp>
        <p:nvSpPr>
          <p:cNvPr id="616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025D6-6FC5-CC43-AEB6-B445A8F2EF21}" type="slidenum">
              <a:rPr lang="en-US"/>
              <a:pPr/>
              <a:t>14</a:t>
            </a:fld>
            <a:endParaRPr lang="en-US"/>
          </a:p>
        </p:txBody>
      </p:sp>
      <p:sp>
        <p:nvSpPr>
          <p:cNvPr id="632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765F3-42C2-6B47-AFC0-B0367ED67642}" type="slidenum">
              <a:rPr lang="en-US"/>
              <a:pPr/>
              <a:t>15</a:t>
            </a:fld>
            <a:endParaRPr lang="en-US"/>
          </a:p>
        </p:txBody>
      </p:sp>
      <p:sp>
        <p:nvSpPr>
          <p:cNvPr id="636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FD377-2CB3-F040-A52C-1EAD7AF485FF}" type="slidenum">
              <a:rPr lang="en-US"/>
              <a:pPr/>
              <a:t>16</a:t>
            </a:fld>
            <a:endParaRPr lang="en-US"/>
          </a:p>
        </p:txBody>
      </p:sp>
      <p:sp>
        <p:nvSpPr>
          <p:cNvPr id="638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89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933820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slide style</a:t>
            </a:r>
            <a:endParaRPr lang="en-US" dirty="0"/>
          </a:p>
        </p:txBody>
      </p:sp>
      <p:sp>
        <p:nvSpPr>
          <p:cNvPr id="3" name="Content Placeholder 2"/>
          <p:cNvSpPr>
            <a:spLocks noGrp="1"/>
          </p:cNvSpPr>
          <p:nvPr>
            <p:ph idx="1"/>
          </p:nvPr>
        </p:nvSpPr>
        <p:spPr>
          <a:ln/>
        </p:spPr>
        <p:style>
          <a:lnRef idx="2">
            <a:schemeClr val="accent3"/>
          </a:lnRef>
          <a:fillRef idx="1">
            <a:schemeClr val="lt1"/>
          </a:fillRef>
          <a:effectRef idx="0">
            <a:schemeClr val="accent3"/>
          </a:effectRef>
          <a:fontRef idx="none"/>
        </p:style>
        <p:txBody>
          <a:bodyPr/>
          <a:lstStyle>
            <a:lvl1pPr>
              <a:buClrTx/>
              <a:defRPr/>
            </a:lvl1pPr>
            <a:lvl2pPr>
              <a:buClrTx/>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346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Blank Slide</a:t>
            </a:r>
            <a:endParaRPr lang="en-US" dirty="0"/>
          </a:p>
        </p:txBody>
      </p:sp>
    </p:spTree>
    <p:extLst>
      <p:ext uri="{BB962C8B-B14F-4D97-AF65-F5344CB8AC3E}">
        <p14:creationId xmlns:p14="http://schemas.microsoft.com/office/powerpoint/2010/main" val="230463677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1029"/>
          <p:cNvSpPr>
            <a:spLocks noGrp="1" noChangeArrowheads="1"/>
          </p:cNvSpPr>
          <p:nvPr>
            <p:ph type="title"/>
          </p:nvPr>
        </p:nvSpPr>
        <p:spPr bwMode="auto">
          <a:xfrm>
            <a:off x="762000" y="76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b" anchorCtr="0" compatLnSpc="1">
            <a:prstTxWarp prst="textNoShape">
              <a:avLst/>
            </a:prstTxWarp>
          </a:bodyPr>
          <a:lstStyle/>
          <a:p>
            <a:pPr lvl="0"/>
            <a:r>
              <a:rPr lang="en-US" dirty="0"/>
              <a:t>Click to edit Master </a:t>
            </a:r>
            <a:r>
              <a:rPr lang="en-US" dirty="0" smtClean="0"/>
              <a:t>slide </a:t>
            </a:r>
            <a:r>
              <a:rPr lang="en-US" dirty="0"/>
              <a:t>style</a:t>
            </a:r>
          </a:p>
        </p:txBody>
      </p:sp>
      <p:sp>
        <p:nvSpPr>
          <p:cNvPr id="3078" name="Rectangle 1030"/>
          <p:cNvSpPr>
            <a:spLocks noGrp="1" noChangeArrowheads="1"/>
          </p:cNvSpPr>
          <p:nvPr>
            <p:ph type="body" idx="1"/>
          </p:nvPr>
        </p:nvSpPr>
        <p:spPr bwMode="auto">
          <a:xfrm>
            <a:off x="685800" y="1295400"/>
            <a:ext cx="8153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dirty="0"/>
              <a:t>Click to edit </a:t>
            </a:r>
            <a:r>
              <a:rPr lang="en-US" dirty="0" smtClean="0"/>
              <a:t>slide text </a:t>
            </a:r>
            <a:r>
              <a:rPr lang="en-US" dirty="0"/>
              <a:t>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9" name="Text Box 1031"/>
          <p:cNvSpPr txBox="1">
            <a:spLocks noChangeArrowheads="1"/>
          </p:cNvSpPr>
          <p:nvPr/>
        </p:nvSpPr>
        <p:spPr bwMode="auto">
          <a:xfrm>
            <a:off x="304800" y="6400800"/>
            <a:ext cx="3594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600" b="1">
                <a:solidFill>
                  <a:schemeClr val="tx2"/>
                </a:solidFill>
                <a:latin typeface="Arial" charset="0"/>
              </a:rPr>
              <a:t>Berkeley Wireless Research Center</a:t>
            </a:r>
            <a:endParaRPr lang="en-US" sz="2400"/>
          </a:p>
        </p:txBody>
      </p:sp>
      <p:grpSp>
        <p:nvGrpSpPr>
          <p:cNvPr id="3081" name="Group 1033"/>
          <p:cNvGrpSpPr>
            <a:grpSpLocks/>
          </p:cNvGrpSpPr>
          <p:nvPr/>
        </p:nvGrpSpPr>
        <p:grpSpPr bwMode="auto">
          <a:xfrm>
            <a:off x="11113" y="990600"/>
            <a:ext cx="9132887" cy="152400"/>
            <a:chOff x="0" y="900"/>
            <a:chExt cx="5753" cy="96"/>
          </a:xfrm>
        </p:grpSpPr>
        <p:sp>
          <p:nvSpPr>
            <p:cNvPr id="3082" name="Rectangle 1034"/>
            <p:cNvSpPr>
              <a:spLocks noChangeArrowheads="1"/>
            </p:cNvSpPr>
            <p:nvPr/>
          </p:nvSpPr>
          <p:spPr bwMode="auto">
            <a:xfrm>
              <a:off x="0" y="900"/>
              <a:ext cx="5753" cy="47"/>
            </a:xfrm>
            <a:prstGeom prst="rect">
              <a:avLst/>
            </a:prstGeom>
            <a:gradFill rotWithShape="0">
              <a:gsLst>
                <a:gs pos="0">
                  <a:srgbClr val="00C0C0">
                    <a:gamma/>
                    <a:shade val="49804"/>
                    <a:invGamma/>
                  </a:srgbClr>
                </a:gs>
                <a:gs pos="50000">
                  <a:srgbClr val="00C0C0"/>
                </a:gs>
                <a:gs pos="100000">
                  <a:srgbClr val="00C0C0">
                    <a:gamma/>
                    <a:shade val="4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3" name="Rectangle 1035"/>
            <p:cNvSpPr>
              <a:spLocks noChangeArrowheads="1"/>
            </p:cNvSpPr>
            <p:nvPr/>
          </p:nvSpPr>
          <p:spPr bwMode="auto">
            <a:xfrm>
              <a:off x="0" y="972"/>
              <a:ext cx="5753" cy="24"/>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charset="0"/>
          <a:ea typeface="ＭＳ Ｐゴシック" charset="0"/>
        </a:defRPr>
      </a:lvl2pPr>
      <a:lvl3pPr algn="ctr" rtl="0" eaLnBrk="0" fontAlgn="base" hangingPunct="0">
        <a:spcBef>
          <a:spcPct val="0"/>
        </a:spcBef>
        <a:spcAft>
          <a:spcPct val="0"/>
        </a:spcAft>
        <a:defRPr sz="4400">
          <a:solidFill>
            <a:schemeClr val="tx2"/>
          </a:solidFill>
          <a:latin typeface="Book Antiqua" charset="0"/>
          <a:ea typeface="ＭＳ Ｐゴシック" charset="0"/>
        </a:defRPr>
      </a:lvl3pPr>
      <a:lvl4pPr algn="ctr" rtl="0" eaLnBrk="0" fontAlgn="base" hangingPunct="0">
        <a:spcBef>
          <a:spcPct val="0"/>
        </a:spcBef>
        <a:spcAft>
          <a:spcPct val="0"/>
        </a:spcAft>
        <a:defRPr sz="4400">
          <a:solidFill>
            <a:schemeClr val="tx2"/>
          </a:solidFill>
          <a:latin typeface="Book Antiqua" charset="0"/>
          <a:ea typeface="ＭＳ Ｐゴシック" charset="0"/>
        </a:defRPr>
      </a:lvl4pPr>
      <a:lvl5pPr algn="ctr" rtl="0" eaLnBrk="0" fontAlgn="base" hangingPunct="0">
        <a:spcBef>
          <a:spcPct val="0"/>
        </a:spcBef>
        <a:spcAft>
          <a:spcPct val="0"/>
        </a:spcAft>
        <a:defRPr sz="4400">
          <a:solidFill>
            <a:schemeClr val="tx2"/>
          </a:solidFill>
          <a:latin typeface="Book Antiqua" charset="0"/>
          <a:ea typeface="ＭＳ Ｐゴシック" charset="0"/>
        </a:defRPr>
      </a:lvl5pPr>
      <a:lvl6pPr marL="457200" algn="ctr" rtl="0" eaLnBrk="0" fontAlgn="base" hangingPunct="0">
        <a:spcBef>
          <a:spcPct val="0"/>
        </a:spcBef>
        <a:spcAft>
          <a:spcPct val="0"/>
        </a:spcAft>
        <a:defRPr sz="4400">
          <a:solidFill>
            <a:schemeClr val="tx2"/>
          </a:solidFill>
          <a:latin typeface="Book Antiqua" charset="0"/>
          <a:ea typeface="ＭＳ Ｐゴシック" charset="0"/>
        </a:defRPr>
      </a:lvl6pPr>
      <a:lvl7pPr marL="914400" algn="ctr" rtl="0" eaLnBrk="0" fontAlgn="base" hangingPunct="0">
        <a:spcBef>
          <a:spcPct val="0"/>
        </a:spcBef>
        <a:spcAft>
          <a:spcPct val="0"/>
        </a:spcAft>
        <a:defRPr sz="4400">
          <a:solidFill>
            <a:schemeClr val="tx2"/>
          </a:solidFill>
          <a:latin typeface="Book Antiqua" charset="0"/>
          <a:ea typeface="ＭＳ Ｐゴシック" charset="0"/>
        </a:defRPr>
      </a:lvl7pPr>
      <a:lvl8pPr marL="1371600" algn="ctr" rtl="0" eaLnBrk="0" fontAlgn="base" hangingPunct="0">
        <a:spcBef>
          <a:spcPct val="0"/>
        </a:spcBef>
        <a:spcAft>
          <a:spcPct val="0"/>
        </a:spcAft>
        <a:defRPr sz="4400">
          <a:solidFill>
            <a:schemeClr val="tx2"/>
          </a:solidFill>
          <a:latin typeface="Book Antiqua" charset="0"/>
          <a:ea typeface="ＭＳ Ｐゴシック" charset="0"/>
        </a:defRPr>
      </a:lvl8pPr>
      <a:lvl9pPr marL="1828800" algn="ctr" rtl="0" eaLnBrk="0" fontAlgn="base" hangingPunct="0">
        <a:spcBef>
          <a:spcPct val="0"/>
        </a:spcBef>
        <a:spcAft>
          <a:spcPct val="0"/>
        </a:spcAft>
        <a:defRPr sz="4400">
          <a:solidFill>
            <a:schemeClr val="tx2"/>
          </a:solidFill>
          <a:latin typeface="Book Antiqua"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150000"/>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65000"/>
        <a:buFont typeface="Monotype Sort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2.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Excel_97-2003_Worksheet3.xls"/></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Microsoft_Excel_97-2003_Worksheet4.xls"/></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Low Power </a:t>
            </a:r>
            <a:r>
              <a:rPr lang="en-US" dirty="0" smtClean="0"/>
              <a:t>Design, </a:t>
            </a:r>
            <a:r>
              <a:rPr lang="en-US" dirty="0"/>
              <a:t>Past and Future</a:t>
            </a:r>
            <a:br>
              <a:rPr lang="en-US" dirty="0"/>
            </a:br>
            <a:endParaRPr lang="en-US" dirty="0"/>
          </a:p>
        </p:txBody>
      </p:sp>
      <p:sp>
        <p:nvSpPr>
          <p:cNvPr id="3" name="Subtitle 2"/>
          <p:cNvSpPr>
            <a:spLocks noGrp="1"/>
          </p:cNvSpPr>
          <p:nvPr>
            <p:ph type="subTitle" idx="1"/>
          </p:nvPr>
        </p:nvSpPr>
        <p:spPr/>
        <p:txBody>
          <a:bodyPr/>
          <a:lstStyle/>
          <a:p>
            <a:r>
              <a:rPr lang="en-US" dirty="0" smtClean="0"/>
              <a:t>Bob Brodersen (UCB), </a:t>
            </a:r>
          </a:p>
          <a:p>
            <a:r>
              <a:rPr lang="en-US" dirty="0" err="1" smtClean="0"/>
              <a:t>Anantha</a:t>
            </a:r>
            <a:r>
              <a:rPr lang="en-US" dirty="0" smtClean="0"/>
              <a:t> </a:t>
            </a:r>
            <a:r>
              <a:rPr lang="en-US" dirty="0" err="1" smtClean="0"/>
              <a:t>Chandrakasan</a:t>
            </a:r>
            <a:r>
              <a:rPr lang="en-US" dirty="0" smtClean="0"/>
              <a:t> (MIT) and </a:t>
            </a:r>
          </a:p>
          <a:p>
            <a:r>
              <a:rPr lang="en-US" dirty="0" err="1" smtClean="0"/>
              <a:t>Dejan</a:t>
            </a:r>
            <a:r>
              <a:rPr lang="en-US" dirty="0" smtClean="0"/>
              <a:t> </a:t>
            </a:r>
            <a:r>
              <a:rPr lang="en-US" dirty="0" err="1" smtClean="0"/>
              <a:t>Markovic</a:t>
            </a:r>
            <a:r>
              <a:rPr lang="en-US" dirty="0" smtClean="0"/>
              <a:t> (UCLA)</a:t>
            </a:r>
            <a:endParaRPr lang="en-US" dirty="0"/>
          </a:p>
        </p:txBody>
      </p:sp>
    </p:spTree>
    <p:extLst>
      <p:ext uri="{BB962C8B-B14F-4D97-AF65-F5344CB8AC3E}">
        <p14:creationId xmlns:p14="http://schemas.microsoft.com/office/powerpoint/2010/main" val="30404734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0" y="0"/>
            <a:ext cx="9144000" cy="838200"/>
          </a:xfrm>
        </p:spPr>
        <p:txBody>
          <a:bodyPr/>
          <a:lstStyle/>
          <a:p>
            <a:r>
              <a:rPr lang="en-US" sz="3600" dirty="0" smtClean="0"/>
              <a:t>Design Techniques to reduce energy/power</a:t>
            </a:r>
            <a:endParaRPr lang="en-US" sz="3600" dirty="0"/>
          </a:p>
        </p:txBody>
      </p:sp>
      <p:sp>
        <p:nvSpPr>
          <p:cNvPr id="615427" name="Rectangle 3"/>
          <p:cNvSpPr>
            <a:spLocks noGrp="1" noChangeArrowheads="1"/>
          </p:cNvSpPr>
          <p:nvPr>
            <p:ph idx="1"/>
          </p:nvPr>
        </p:nvSpPr>
        <p:spPr>
          <a:xfrm>
            <a:off x="403225" y="1136650"/>
            <a:ext cx="8451850" cy="5591175"/>
          </a:xfrm>
        </p:spPr>
        <p:txBody>
          <a:bodyPr/>
          <a:lstStyle/>
          <a:p>
            <a:pPr marL="990600" lvl="1" indent="-533400"/>
            <a:r>
              <a:rPr lang="en-US" dirty="0" smtClean="0">
                <a:solidFill>
                  <a:schemeClr val="bg1">
                    <a:lumMod val="85000"/>
                  </a:schemeClr>
                </a:solidFill>
              </a:rPr>
              <a:t>System – Protocols, sleep modes, communication vs. computation </a:t>
            </a:r>
          </a:p>
          <a:p>
            <a:pPr marL="990600" lvl="1" indent="-533400"/>
            <a:r>
              <a:rPr lang="en-US" dirty="0" smtClean="0">
                <a:solidFill>
                  <a:schemeClr val="bg1">
                    <a:lumMod val="85000"/>
                  </a:schemeClr>
                </a:solidFill>
              </a:rPr>
              <a:t>Algorithms </a:t>
            </a:r>
            <a:r>
              <a:rPr lang="en-US" dirty="0">
                <a:solidFill>
                  <a:schemeClr val="bg1">
                    <a:lumMod val="85000"/>
                  </a:schemeClr>
                </a:solidFill>
              </a:rPr>
              <a:t>– </a:t>
            </a:r>
            <a:r>
              <a:rPr lang="en-US" dirty="0" smtClean="0">
                <a:solidFill>
                  <a:schemeClr val="bg1">
                    <a:lumMod val="85000"/>
                  </a:schemeClr>
                </a:solidFill>
              </a:rPr>
              <a:t>Minimize computational complexity and maximize parallelism</a:t>
            </a:r>
          </a:p>
          <a:p>
            <a:pPr marL="990600" lvl="1" indent="-533400"/>
            <a:r>
              <a:rPr lang="en-US" dirty="0" smtClean="0"/>
              <a:t>Architectures </a:t>
            </a:r>
            <a:r>
              <a:rPr lang="en-US" dirty="0"/>
              <a:t>– </a:t>
            </a:r>
            <a:r>
              <a:rPr lang="en-US" dirty="0" smtClean="0"/>
              <a:t>Tradeoff </a:t>
            </a:r>
            <a:r>
              <a:rPr lang="en-US" dirty="0"/>
              <a:t>flexibility against </a:t>
            </a:r>
            <a:r>
              <a:rPr lang="en-US" dirty="0" smtClean="0"/>
              <a:t>energy/power  efficiency</a:t>
            </a:r>
            <a:endParaRPr lang="en-US" dirty="0"/>
          </a:p>
          <a:p>
            <a:pPr marL="990600" lvl="1" indent="-533400"/>
            <a:r>
              <a:rPr lang="en-US" dirty="0"/>
              <a:t>Circuits </a:t>
            </a:r>
            <a:r>
              <a:rPr lang="en-US" dirty="0">
                <a:solidFill>
                  <a:srgbClr val="000000"/>
                </a:solidFill>
              </a:rPr>
              <a:t>– Optimization at the transistor </a:t>
            </a:r>
            <a:r>
              <a:rPr lang="en-US" dirty="0" smtClean="0">
                <a:solidFill>
                  <a:srgbClr val="000000"/>
                </a:solidFill>
              </a:rPr>
              <a:t>level</a:t>
            </a:r>
            <a:endParaRPr lang="en-US" dirty="0">
              <a:solidFill>
                <a:srgbClr val="000000"/>
              </a:solidFill>
            </a:endParaRPr>
          </a:p>
        </p:txBody>
      </p:sp>
    </p:spTree>
    <p:extLst>
      <p:ext uri="{BB962C8B-B14F-4D97-AF65-F5344CB8AC3E}">
        <p14:creationId xmlns:p14="http://schemas.microsoft.com/office/powerpoint/2010/main" val="3217022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966256" y="0"/>
            <a:ext cx="10341428" cy="838200"/>
          </a:xfrm>
        </p:spPr>
        <p:txBody>
          <a:bodyPr/>
          <a:lstStyle/>
          <a:p>
            <a:pPr marL="1390650" lvl="2" indent="-533400"/>
            <a:r>
              <a:rPr lang="en-US" sz="3200" dirty="0" smtClean="0">
                <a:latin typeface="+mj-lt"/>
                <a:ea typeface="+mj-ea"/>
                <a:cs typeface="+mj-cs"/>
              </a:rPr>
              <a:t>Future Circuit Improvements (other than memory)</a:t>
            </a:r>
            <a:endParaRPr lang="en-US" sz="3200" dirty="0">
              <a:latin typeface="+mj-lt"/>
              <a:ea typeface="+mj-ea"/>
              <a:cs typeface="+mj-cs"/>
            </a:endParaRPr>
          </a:p>
        </p:txBody>
      </p:sp>
      <p:sp>
        <p:nvSpPr>
          <p:cNvPr id="615427" name="Rectangle 3"/>
          <p:cNvSpPr>
            <a:spLocks noGrp="1" noChangeArrowheads="1"/>
          </p:cNvSpPr>
          <p:nvPr>
            <p:ph type="body" idx="1"/>
          </p:nvPr>
        </p:nvSpPr>
        <p:spPr>
          <a:xfrm>
            <a:off x="425897" y="1161027"/>
            <a:ext cx="8451850" cy="5591175"/>
          </a:xfrm>
        </p:spPr>
        <p:txBody>
          <a:bodyPr/>
          <a:lstStyle/>
          <a:p>
            <a:pPr marL="400050">
              <a:buClr>
                <a:srgbClr val="000090"/>
              </a:buClr>
            </a:pPr>
            <a:r>
              <a:rPr lang="en-US" sz="2400" dirty="0" smtClean="0"/>
              <a:t>Functional over wide supply range for use with dynamic voltage scaling and optimized fixed supplies</a:t>
            </a:r>
            <a:endParaRPr lang="en-US" sz="2400" dirty="0"/>
          </a:p>
          <a:p>
            <a:pPr marL="400050">
              <a:buClr>
                <a:srgbClr val="000090"/>
              </a:buClr>
            </a:pPr>
            <a:r>
              <a:rPr lang="en-US" sz="2400" dirty="0" smtClean="0"/>
              <a:t>Power down and sleep switches to facilitate dark silicon</a:t>
            </a:r>
          </a:p>
          <a:p>
            <a:pPr>
              <a:buClr>
                <a:srgbClr val="000090"/>
              </a:buClr>
            </a:pPr>
            <a:r>
              <a:rPr lang="en-US" sz="2400" dirty="0" smtClean="0"/>
              <a:t>Tradeoff speed and </a:t>
            </a:r>
            <a:r>
              <a:rPr lang="en-US" sz="2400" dirty="0"/>
              <a:t>density for </a:t>
            </a:r>
            <a:r>
              <a:rPr lang="en-US" sz="2400" dirty="0" smtClean="0"/>
              <a:t>leakage </a:t>
            </a:r>
            <a:r>
              <a:rPr lang="en-US" sz="2400" dirty="0"/>
              <a:t>reduction </a:t>
            </a:r>
            <a:endParaRPr lang="en-US" sz="2400" dirty="0" smtClean="0"/>
          </a:p>
          <a:p>
            <a:pPr>
              <a:buClr>
                <a:srgbClr val="000090"/>
              </a:buClr>
            </a:pPr>
            <a:r>
              <a:rPr lang="en-US" sz="2400" dirty="0" smtClean="0"/>
              <a:t>Optimized circuits to support near </a:t>
            </a:r>
            <a:r>
              <a:rPr lang="en-US" sz="2400" dirty="0" err="1" smtClean="0"/>
              <a:t>V</a:t>
            </a:r>
            <a:r>
              <a:rPr lang="en-US" sz="2400" baseline="-25000" dirty="0" err="1" smtClean="0"/>
              <a:t>t</a:t>
            </a:r>
            <a:r>
              <a:rPr lang="en-US" sz="2400" dirty="0" smtClean="0"/>
              <a:t> and below </a:t>
            </a:r>
            <a:r>
              <a:rPr lang="en-US" sz="2400" dirty="0" err="1" smtClean="0"/>
              <a:t>V</a:t>
            </a:r>
            <a:r>
              <a:rPr lang="en-US" sz="2400" baseline="-25000" dirty="0" err="1" smtClean="0"/>
              <a:t>t</a:t>
            </a:r>
            <a:r>
              <a:rPr lang="en-US" sz="2400" dirty="0" smtClean="0"/>
              <a:t> operation with low clock rates</a:t>
            </a:r>
          </a:p>
          <a:p>
            <a:pPr marL="914400" lvl="1" indent="-457200">
              <a:buClr>
                <a:srgbClr val="000090"/>
              </a:buClr>
            </a:pPr>
            <a:endParaRPr lang="en-US" sz="2000" dirty="0" smtClean="0">
              <a:solidFill>
                <a:srgbClr val="005800"/>
              </a:solidFill>
            </a:endParaRPr>
          </a:p>
          <a:p>
            <a:pPr marL="457200" lvl="1" indent="0">
              <a:buClr>
                <a:srgbClr val="000090"/>
              </a:buClr>
              <a:buNone/>
            </a:pPr>
            <a:r>
              <a:rPr lang="en-US" dirty="0" smtClean="0">
                <a:solidFill>
                  <a:srgbClr val="005800"/>
                </a:solidFill>
              </a:rPr>
              <a:t>However, these improvements will only be effective if developed along with new architectures</a:t>
            </a:r>
            <a:endParaRPr lang="en-US" dirty="0">
              <a:solidFill>
                <a:srgbClr val="005800"/>
              </a:solidFill>
            </a:endParaRPr>
          </a:p>
        </p:txBody>
      </p:sp>
    </p:spTree>
    <p:extLst>
      <p:ext uri="{BB962C8B-B14F-4D97-AF65-F5344CB8AC3E}">
        <p14:creationId xmlns:p14="http://schemas.microsoft.com/office/powerpoint/2010/main" val="8264347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39" y="194047"/>
            <a:ext cx="9026161" cy="838200"/>
          </a:xfrm>
        </p:spPr>
        <p:txBody>
          <a:bodyPr/>
          <a:lstStyle/>
          <a:p>
            <a:r>
              <a:rPr lang="en-US" sz="3600" dirty="0" smtClean="0"/>
              <a:t>The memory </a:t>
            </a:r>
            <a:r>
              <a:rPr lang="en-US" sz="3600" dirty="0"/>
              <a:t>p</a:t>
            </a:r>
            <a:r>
              <a:rPr lang="en-US" sz="3600" dirty="0" smtClean="0"/>
              <a:t>roblem (a circuit and device issue)</a:t>
            </a:r>
            <a:endParaRPr lang="en-US" sz="3600" dirty="0"/>
          </a:p>
        </p:txBody>
      </p:sp>
      <p:sp>
        <p:nvSpPr>
          <p:cNvPr id="3" name="Content Placeholder 2"/>
          <p:cNvSpPr>
            <a:spLocks noGrp="1"/>
          </p:cNvSpPr>
          <p:nvPr>
            <p:ph idx="1"/>
          </p:nvPr>
        </p:nvSpPr>
        <p:spPr>
          <a:xfrm>
            <a:off x="661307" y="1303564"/>
            <a:ext cx="8153400" cy="5029200"/>
          </a:xfrm>
        </p:spPr>
        <p:txBody>
          <a:bodyPr/>
          <a:lstStyle/>
          <a:p>
            <a:r>
              <a:rPr lang="en-US" sz="2400" dirty="0" smtClean="0"/>
              <a:t>DRAM’s are incredibly inefficient (40 nm, 1V)</a:t>
            </a:r>
          </a:p>
          <a:p>
            <a:pPr lvl="1"/>
            <a:r>
              <a:rPr lang="en-US" sz="2000" dirty="0" smtClean="0"/>
              <a:t>6 OP/</a:t>
            </a:r>
            <a:r>
              <a:rPr lang="en-US" sz="2000" dirty="0" err="1" smtClean="0"/>
              <a:t>nJ</a:t>
            </a:r>
            <a:r>
              <a:rPr lang="en-US" sz="2000" dirty="0" smtClean="0"/>
              <a:t>  </a:t>
            </a:r>
            <a:r>
              <a:rPr lang="en-US" sz="2000" dirty="0"/>
              <a:t>(OP =  16 bit access</a:t>
            </a:r>
            <a:r>
              <a:rPr lang="en-US" sz="2000" dirty="0" smtClean="0"/>
              <a:t>)</a:t>
            </a:r>
            <a:endParaRPr lang="en-US" sz="2000" dirty="0"/>
          </a:p>
          <a:p>
            <a:r>
              <a:rPr lang="en-US" sz="2400" dirty="0" smtClean="0"/>
              <a:t>A 16 bit adder (40 nm at .5 V)</a:t>
            </a:r>
          </a:p>
          <a:p>
            <a:pPr lvl="1"/>
            <a:r>
              <a:rPr lang="en-US" sz="2000" dirty="0" smtClean="0"/>
              <a:t>60,000 OP/</a:t>
            </a:r>
            <a:r>
              <a:rPr lang="en-US" sz="2000" dirty="0" err="1" smtClean="0"/>
              <a:t>nJ</a:t>
            </a:r>
            <a:r>
              <a:rPr lang="en-US" sz="2000" dirty="0" smtClean="0"/>
              <a:t> (OP= 16 bit add)</a:t>
            </a:r>
          </a:p>
          <a:p>
            <a:pPr marL="457200" lvl="1" indent="0">
              <a:buNone/>
            </a:pPr>
            <a:r>
              <a:rPr lang="en-US" sz="2400" dirty="0" smtClean="0">
                <a:solidFill>
                  <a:srgbClr val="FF0000"/>
                </a:solidFill>
              </a:rPr>
              <a:t>1000 times lower efficiency than logic!</a:t>
            </a:r>
          </a:p>
          <a:p>
            <a:pPr marL="457200" lvl="1" indent="0">
              <a:buNone/>
            </a:pPr>
            <a:endParaRPr lang="en-US" dirty="0">
              <a:solidFill>
                <a:srgbClr val="FF0000"/>
              </a:solidFill>
            </a:endParaRPr>
          </a:p>
          <a:p>
            <a:r>
              <a:rPr lang="en-US" sz="2400" dirty="0"/>
              <a:t>SRAM’s </a:t>
            </a:r>
            <a:r>
              <a:rPr lang="en-US" sz="2400" dirty="0" smtClean="0"/>
              <a:t>are better</a:t>
            </a:r>
          </a:p>
          <a:p>
            <a:pPr lvl="1"/>
            <a:r>
              <a:rPr lang="en-US" sz="2000" dirty="0" smtClean="0"/>
              <a:t>8 T cell .5 V   - 330 OP/</a:t>
            </a:r>
            <a:r>
              <a:rPr lang="en-US" sz="2000" dirty="0" err="1" smtClean="0"/>
              <a:t>nJ</a:t>
            </a:r>
            <a:r>
              <a:rPr lang="en-US" sz="2000" dirty="0" smtClean="0"/>
              <a:t> (M. </a:t>
            </a:r>
            <a:r>
              <a:rPr lang="en-US" sz="2000" dirty="0" err="1" smtClean="0"/>
              <a:t>Sinangil</a:t>
            </a:r>
            <a:r>
              <a:rPr lang="en-US" sz="2000" dirty="0" smtClean="0"/>
              <a:t> et. al. JSSC 2009)</a:t>
            </a:r>
          </a:p>
          <a:p>
            <a:pPr lvl="1"/>
            <a:r>
              <a:rPr lang="en-US" sz="2000" dirty="0" smtClean="0"/>
              <a:t>10T cell .5V  -  590 OP/</a:t>
            </a:r>
            <a:r>
              <a:rPr lang="en-US" sz="2000" dirty="0" err="1" smtClean="0"/>
              <a:t>nJ</a:t>
            </a:r>
            <a:r>
              <a:rPr lang="en-US" sz="2000" dirty="0" smtClean="0"/>
              <a:t> (S. </a:t>
            </a:r>
            <a:r>
              <a:rPr lang="en-US" sz="2000" dirty="0" err="1" smtClean="0"/>
              <a:t>Clerc</a:t>
            </a:r>
            <a:r>
              <a:rPr lang="en-US" sz="2000" dirty="0" smtClean="0"/>
              <a:t> et. al. 2012 ICICDT)</a:t>
            </a:r>
            <a:endParaRPr lang="en-US" sz="2000" dirty="0"/>
          </a:p>
          <a:p>
            <a:pPr marL="0" indent="0">
              <a:buNone/>
            </a:pPr>
            <a:r>
              <a:rPr lang="en-US" sz="2800" dirty="0" smtClean="0">
                <a:solidFill>
                  <a:srgbClr val="FF0000"/>
                </a:solidFill>
                <a:cs typeface="+mn-cs"/>
              </a:rPr>
              <a:t>     </a:t>
            </a:r>
            <a:r>
              <a:rPr lang="en-US" sz="2800" dirty="0" smtClean="0">
                <a:solidFill>
                  <a:srgbClr val="000000"/>
                </a:solidFill>
                <a:cs typeface="+mn-cs"/>
              </a:rPr>
              <a:t>Example of using more transistors to improve  energy efficiency (more will be coming)</a:t>
            </a:r>
            <a:endParaRPr lang="en-US" sz="2800" dirty="0">
              <a:solidFill>
                <a:srgbClr val="000000"/>
              </a:solidFill>
              <a:cs typeface="+mn-cs"/>
            </a:endParaRPr>
          </a:p>
        </p:txBody>
      </p:sp>
    </p:spTree>
    <p:extLst>
      <p:ext uri="{BB962C8B-B14F-4D97-AF65-F5344CB8AC3E}">
        <p14:creationId xmlns:p14="http://schemas.microsoft.com/office/powerpoint/2010/main" val="12924348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0" y="0"/>
            <a:ext cx="9144000" cy="838200"/>
          </a:xfrm>
        </p:spPr>
        <p:txBody>
          <a:bodyPr/>
          <a:lstStyle/>
          <a:p>
            <a:r>
              <a:rPr lang="en-US" sz="3600" dirty="0" smtClean="0"/>
              <a:t>Design Techniques to reduce energy/power</a:t>
            </a:r>
            <a:endParaRPr lang="en-US" sz="3600" dirty="0"/>
          </a:p>
        </p:txBody>
      </p:sp>
      <p:sp>
        <p:nvSpPr>
          <p:cNvPr id="615427" name="Rectangle 3"/>
          <p:cNvSpPr>
            <a:spLocks noGrp="1" noChangeArrowheads="1"/>
          </p:cNvSpPr>
          <p:nvPr>
            <p:ph idx="1"/>
          </p:nvPr>
        </p:nvSpPr>
        <p:spPr>
          <a:xfrm>
            <a:off x="403225" y="1136650"/>
            <a:ext cx="8451850" cy="5591175"/>
          </a:xfrm>
        </p:spPr>
        <p:txBody>
          <a:bodyPr/>
          <a:lstStyle/>
          <a:p>
            <a:pPr marL="990600" lvl="1" indent="-533400"/>
            <a:r>
              <a:rPr lang="en-US" dirty="0">
                <a:solidFill>
                  <a:schemeClr val="bg1">
                    <a:lumMod val="85000"/>
                  </a:schemeClr>
                </a:solidFill>
              </a:rPr>
              <a:t>System – Protocols, sleep modes, communication vs. computation </a:t>
            </a:r>
          </a:p>
          <a:p>
            <a:pPr marL="990600" lvl="1" indent="-533400"/>
            <a:r>
              <a:rPr lang="en-US" dirty="0">
                <a:solidFill>
                  <a:schemeClr val="bg1">
                    <a:lumMod val="85000"/>
                  </a:schemeClr>
                </a:solidFill>
              </a:rPr>
              <a:t>Algorithms – Minimize computational complexity and maximize parallelism</a:t>
            </a:r>
          </a:p>
          <a:p>
            <a:pPr marL="990600" lvl="1" indent="-533400"/>
            <a:r>
              <a:rPr lang="en-US" dirty="0" smtClean="0"/>
              <a:t>Architectures </a:t>
            </a:r>
            <a:r>
              <a:rPr lang="en-US" dirty="0"/>
              <a:t>– </a:t>
            </a:r>
            <a:r>
              <a:rPr lang="en-US" dirty="0" smtClean="0"/>
              <a:t>Tradeoff </a:t>
            </a:r>
            <a:r>
              <a:rPr lang="en-US" dirty="0"/>
              <a:t>flexibility against </a:t>
            </a:r>
            <a:r>
              <a:rPr lang="en-US" dirty="0" smtClean="0"/>
              <a:t>energy/power  efficiency</a:t>
            </a:r>
            <a:endParaRPr lang="en-US" dirty="0"/>
          </a:p>
          <a:p>
            <a:pPr marL="990600" lvl="1" indent="-533400"/>
            <a:r>
              <a:rPr lang="en-US" dirty="0" smtClean="0">
                <a:solidFill>
                  <a:schemeClr val="bg1">
                    <a:lumMod val="85000"/>
                  </a:schemeClr>
                </a:solidFill>
              </a:rPr>
              <a:t>Circuits – Optimization at the transistor level</a:t>
            </a:r>
            <a:endParaRPr lang="en-US" dirty="0">
              <a:solidFill>
                <a:schemeClr val="bg1">
                  <a:lumMod val="85000"/>
                </a:schemeClr>
              </a:solidFill>
            </a:endParaRPr>
          </a:p>
        </p:txBody>
      </p:sp>
    </p:spTree>
    <p:extLst>
      <p:ext uri="{BB962C8B-B14F-4D97-AF65-F5344CB8AC3E}">
        <p14:creationId xmlns:p14="http://schemas.microsoft.com/office/powerpoint/2010/main" val="33254121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769938" y="133350"/>
            <a:ext cx="7772400" cy="838200"/>
          </a:xfrm>
        </p:spPr>
        <p:txBody>
          <a:bodyPr/>
          <a:lstStyle/>
          <a:p>
            <a:r>
              <a:rPr lang="en-US" sz="3200" dirty="0" smtClean="0"/>
              <a:t>Year 1997-2000 </a:t>
            </a:r>
            <a:br>
              <a:rPr lang="en-US" sz="3200" dirty="0" smtClean="0"/>
            </a:br>
            <a:r>
              <a:rPr lang="en-US" sz="3200" dirty="0" smtClean="0"/>
              <a:t>ISSCC </a:t>
            </a:r>
            <a:r>
              <a:rPr lang="en-US" sz="3200" dirty="0"/>
              <a:t>Chips (.18</a:t>
            </a:r>
            <a:r>
              <a:rPr lang="en-US" sz="3200" dirty="0">
                <a:latin typeface="Symbol" charset="0"/>
              </a:rPr>
              <a:t>m</a:t>
            </a:r>
            <a:r>
              <a:rPr lang="en-US" sz="3200" dirty="0"/>
              <a:t>-.25</a:t>
            </a:r>
            <a:r>
              <a:rPr lang="en-US" sz="3200" dirty="0">
                <a:latin typeface="Symbol" charset="0"/>
              </a:rPr>
              <a:t>m</a:t>
            </a:r>
            <a:r>
              <a:rPr lang="en-US" sz="3200" dirty="0"/>
              <a:t>)</a:t>
            </a:r>
          </a:p>
        </p:txBody>
      </p:sp>
      <p:grpSp>
        <p:nvGrpSpPr>
          <p:cNvPr id="631811" name="Group 3"/>
          <p:cNvGrpSpPr>
            <a:grpSpLocks/>
          </p:cNvGrpSpPr>
          <p:nvPr/>
        </p:nvGrpSpPr>
        <p:grpSpPr bwMode="auto">
          <a:xfrm>
            <a:off x="311150" y="1312863"/>
            <a:ext cx="8832850" cy="5348287"/>
            <a:chOff x="-3" y="-3"/>
            <a:chExt cx="5766" cy="6342"/>
          </a:xfrm>
        </p:grpSpPr>
        <p:grpSp>
          <p:nvGrpSpPr>
            <p:cNvPr id="631812" name="Group 4"/>
            <p:cNvGrpSpPr>
              <a:grpSpLocks/>
            </p:cNvGrpSpPr>
            <p:nvPr/>
          </p:nvGrpSpPr>
          <p:grpSpPr bwMode="auto">
            <a:xfrm>
              <a:off x="0" y="0"/>
              <a:ext cx="5760" cy="6336"/>
              <a:chOff x="0" y="0"/>
              <a:chExt cx="5760" cy="6336"/>
            </a:xfrm>
          </p:grpSpPr>
          <p:grpSp>
            <p:nvGrpSpPr>
              <p:cNvPr id="631813" name="Group 5"/>
              <p:cNvGrpSpPr>
                <a:grpSpLocks/>
              </p:cNvGrpSpPr>
              <p:nvPr/>
            </p:nvGrpSpPr>
            <p:grpSpPr bwMode="auto">
              <a:xfrm>
                <a:off x="0" y="0"/>
                <a:ext cx="518" cy="720"/>
                <a:chOff x="0" y="0"/>
                <a:chExt cx="518" cy="720"/>
              </a:xfrm>
            </p:grpSpPr>
            <p:sp>
              <p:nvSpPr>
                <p:cNvPr id="631814" name="Rectangle 6"/>
                <p:cNvSpPr>
                  <a:spLocks noChangeArrowheads="1"/>
                </p:cNvSpPr>
                <p:nvPr/>
              </p:nvSpPr>
              <p:spPr bwMode="auto">
                <a:xfrm>
                  <a:off x="43" y="0"/>
                  <a:ext cx="432"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Chip # </a:t>
                  </a:r>
                  <a:endParaRPr lang="en-US" sz="1200">
                    <a:cs typeface="Times New Roman" charset="0"/>
                  </a:endParaRPr>
                </a:p>
                <a:p>
                  <a:endParaRPr lang="en-US" sz="2400"/>
                </a:p>
              </p:txBody>
            </p:sp>
            <p:sp>
              <p:nvSpPr>
                <p:cNvPr id="631815" name="Rectangle 7"/>
                <p:cNvSpPr>
                  <a:spLocks noChangeArrowheads="1"/>
                </p:cNvSpPr>
                <p:nvPr/>
              </p:nvSpPr>
              <p:spPr bwMode="auto">
                <a:xfrm>
                  <a:off x="0" y="0"/>
                  <a:ext cx="518"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16" name="Group 8"/>
              <p:cNvGrpSpPr>
                <a:grpSpLocks/>
              </p:cNvGrpSpPr>
              <p:nvPr/>
            </p:nvGrpSpPr>
            <p:grpSpPr bwMode="auto">
              <a:xfrm>
                <a:off x="518" y="0"/>
                <a:ext cx="539" cy="720"/>
                <a:chOff x="518" y="0"/>
                <a:chExt cx="539" cy="720"/>
              </a:xfrm>
            </p:grpSpPr>
            <p:sp>
              <p:nvSpPr>
                <p:cNvPr id="631817" name="Rectangle 9"/>
                <p:cNvSpPr>
                  <a:spLocks noChangeArrowheads="1"/>
                </p:cNvSpPr>
                <p:nvPr/>
              </p:nvSpPr>
              <p:spPr bwMode="auto">
                <a:xfrm>
                  <a:off x="561" y="0"/>
                  <a:ext cx="453"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Year</a:t>
                  </a:r>
                  <a:endParaRPr lang="en-US" sz="1200">
                    <a:cs typeface="Times New Roman" charset="0"/>
                  </a:endParaRPr>
                </a:p>
                <a:p>
                  <a:endParaRPr lang="en-US" sz="2400"/>
                </a:p>
              </p:txBody>
            </p:sp>
            <p:sp>
              <p:nvSpPr>
                <p:cNvPr id="631818" name="Rectangle 10"/>
                <p:cNvSpPr>
                  <a:spLocks noChangeArrowheads="1"/>
                </p:cNvSpPr>
                <p:nvPr/>
              </p:nvSpPr>
              <p:spPr bwMode="auto">
                <a:xfrm>
                  <a:off x="518" y="0"/>
                  <a:ext cx="539"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19" name="Group 11"/>
              <p:cNvGrpSpPr>
                <a:grpSpLocks/>
              </p:cNvGrpSpPr>
              <p:nvPr/>
            </p:nvGrpSpPr>
            <p:grpSpPr bwMode="auto">
              <a:xfrm>
                <a:off x="1057" y="0"/>
                <a:ext cx="572" cy="720"/>
                <a:chOff x="1057" y="0"/>
                <a:chExt cx="572" cy="720"/>
              </a:xfrm>
            </p:grpSpPr>
            <p:sp>
              <p:nvSpPr>
                <p:cNvPr id="631820" name="Rectangle 12"/>
                <p:cNvSpPr>
                  <a:spLocks noChangeArrowheads="1"/>
                </p:cNvSpPr>
                <p:nvPr/>
              </p:nvSpPr>
              <p:spPr bwMode="auto">
                <a:xfrm>
                  <a:off x="1100" y="0"/>
                  <a:ext cx="486"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Paper </a:t>
                  </a:r>
                  <a:endParaRPr lang="en-US" sz="1200">
                    <a:cs typeface="Times New Roman" charset="0"/>
                  </a:endParaRPr>
                </a:p>
                <a:p>
                  <a:endParaRPr lang="en-US" sz="2400"/>
                </a:p>
              </p:txBody>
            </p:sp>
            <p:sp>
              <p:nvSpPr>
                <p:cNvPr id="631821" name="Rectangle 13"/>
                <p:cNvSpPr>
                  <a:spLocks noChangeArrowheads="1"/>
                </p:cNvSpPr>
                <p:nvPr/>
              </p:nvSpPr>
              <p:spPr bwMode="auto">
                <a:xfrm>
                  <a:off x="1057" y="0"/>
                  <a:ext cx="572"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22" name="Group 14"/>
              <p:cNvGrpSpPr>
                <a:grpSpLocks/>
              </p:cNvGrpSpPr>
              <p:nvPr/>
            </p:nvGrpSpPr>
            <p:grpSpPr bwMode="auto">
              <a:xfrm>
                <a:off x="1629" y="0"/>
                <a:ext cx="1006" cy="720"/>
                <a:chOff x="1629" y="0"/>
                <a:chExt cx="1006" cy="720"/>
              </a:xfrm>
            </p:grpSpPr>
            <p:sp>
              <p:nvSpPr>
                <p:cNvPr id="631823" name="Rectangle 15"/>
                <p:cNvSpPr>
                  <a:spLocks noChangeArrowheads="1"/>
                </p:cNvSpPr>
                <p:nvPr/>
              </p:nvSpPr>
              <p:spPr bwMode="auto">
                <a:xfrm>
                  <a:off x="1672" y="0"/>
                  <a:ext cx="920"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Description</a:t>
                  </a:r>
                  <a:endParaRPr lang="en-US" sz="1200">
                    <a:cs typeface="Times New Roman" charset="0"/>
                  </a:endParaRPr>
                </a:p>
                <a:p>
                  <a:endParaRPr lang="en-US" sz="2400"/>
                </a:p>
              </p:txBody>
            </p:sp>
            <p:sp>
              <p:nvSpPr>
                <p:cNvPr id="631824" name="Rectangle 16"/>
                <p:cNvSpPr>
                  <a:spLocks noChangeArrowheads="1"/>
                </p:cNvSpPr>
                <p:nvPr/>
              </p:nvSpPr>
              <p:spPr bwMode="auto">
                <a:xfrm>
                  <a:off x="1629" y="0"/>
                  <a:ext cx="1006"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25" name="Group 17"/>
              <p:cNvGrpSpPr>
                <a:grpSpLocks/>
              </p:cNvGrpSpPr>
              <p:nvPr/>
            </p:nvGrpSpPr>
            <p:grpSpPr bwMode="auto">
              <a:xfrm>
                <a:off x="2635" y="0"/>
                <a:ext cx="562" cy="720"/>
                <a:chOff x="2635" y="0"/>
                <a:chExt cx="562" cy="720"/>
              </a:xfrm>
            </p:grpSpPr>
            <p:sp>
              <p:nvSpPr>
                <p:cNvPr id="631826" name="Rectangle 18"/>
                <p:cNvSpPr>
                  <a:spLocks noChangeArrowheads="1"/>
                </p:cNvSpPr>
                <p:nvPr/>
              </p:nvSpPr>
              <p:spPr bwMode="auto">
                <a:xfrm>
                  <a:off x="2678" y="0"/>
                  <a:ext cx="476"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    </a:t>
                  </a:r>
                  <a:endParaRPr lang="en-US" sz="2400"/>
                </a:p>
              </p:txBody>
            </p:sp>
            <p:sp>
              <p:nvSpPr>
                <p:cNvPr id="631827" name="Rectangle 19"/>
                <p:cNvSpPr>
                  <a:spLocks noChangeArrowheads="1"/>
                </p:cNvSpPr>
                <p:nvPr/>
              </p:nvSpPr>
              <p:spPr bwMode="auto">
                <a:xfrm>
                  <a:off x="2635" y="0"/>
                  <a:ext cx="562"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28" name="Group 20"/>
              <p:cNvGrpSpPr>
                <a:grpSpLocks/>
              </p:cNvGrpSpPr>
              <p:nvPr/>
            </p:nvGrpSpPr>
            <p:grpSpPr bwMode="auto">
              <a:xfrm>
                <a:off x="3197" y="0"/>
                <a:ext cx="472" cy="720"/>
                <a:chOff x="3197" y="0"/>
                <a:chExt cx="472" cy="720"/>
              </a:xfrm>
            </p:grpSpPr>
            <p:sp>
              <p:nvSpPr>
                <p:cNvPr id="631829" name="Rectangle 21"/>
                <p:cNvSpPr>
                  <a:spLocks noChangeArrowheads="1"/>
                </p:cNvSpPr>
                <p:nvPr/>
              </p:nvSpPr>
              <p:spPr bwMode="auto">
                <a:xfrm>
                  <a:off x="3240" y="0"/>
                  <a:ext cx="386"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Chip  # </a:t>
                  </a:r>
                  <a:endParaRPr lang="en-US" sz="1200">
                    <a:cs typeface="Times New Roman" charset="0"/>
                  </a:endParaRPr>
                </a:p>
                <a:p>
                  <a:endParaRPr lang="en-US" sz="2400"/>
                </a:p>
              </p:txBody>
            </p:sp>
            <p:sp>
              <p:nvSpPr>
                <p:cNvPr id="631830" name="Rectangle 22"/>
                <p:cNvSpPr>
                  <a:spLocks noChangeArrowheads="1"/>
                </p:cNvSpPr>
                <p:nvPr/>
              </p:nvSpPr>
              <p:spPr bwMode="auto">
                <a:xfrm>
                  <a:off x="3197" y="0"/>
                  <a:ext cx="472"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31" name="Group 23"/>
              <p:cNvGrpSpPr>
                <a:grpSpLocks/>
              </p:cNvGrpSpPr>
              <p:nvPr/>
            </p:nvGrpSpPr>
            <p:grpSpPr bwMode="auto">
              <a:xfrm>
                <a:off x="3669" y="0"/>
                <a:ext cx="513" cy="720"/>
                <a:chOff x="3669" y="0"/>
                <a:chExt cx="513" cy="720"/>
              </a:xfrm>
            </p:grpSpPr>
            <p:sp>
              <p:nvSpPr>
                <p:cNvPr id="631832" name="Rectangle 24"/>
                <p:cNvSpPr>
                  <a:spLocks noChangeArrowheads="1"/>
                </p:cNvSpPr>
                <p:nvPr/>
              </p:nvSpPr>
              <p:spPr bwMode="auto">
                <a:xfrm>
                  <a:off x="3712" y="0"/>
                  <a:ext cx="427"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Year</a:t>
                  </a:r>
                  <a:endParaRPr lang="en-US" sz="1200">
                    <a:cs typeface="Times New Roman" charset="0"/>
                  </a:endParaRPr>
                </a:p>
                <a:p>
                  <a:endParaRPr lang="en-US" sz="2400"/>
                </a:p>
              </p:txBody>
            </p:sp>
            <p:sp>
              <p:nvSpPr>
                <p:cNvPr id="631833" name="Rectangle 25"/>
                <p:cNvSpPr>
                  <a:spLocks noChangeArrowheads="1"/>
                </p:cNvSpPr>
                <p:nvPr/>
              </p:nvSpPr>
              <p:spPr bwMode="auto">
                <a:xfrm>
                  <a:off x="3669" y="0"/>
                  <a:ext cx="513"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34" name="Group 26"/>
              <p:cNvGrpSpPr>
                <a:grpSpLocks/>
              </p:cNvGrpSpPr>
              <p:nvPr/>
            </p:nvGrpSpPr>
            <p:grpSpPr bwMode="auto">
              <a:xfrm>
                <a:off x="4182" y="0"/>
                <a:ext cx="572" cy="720"/>
                <a:chOff x="4182" y="0"/>
                <a:chExt cx="572" cy="720"/>
              </a:xfrm>
            </p:grpSpPr>
            <p:sp>
              <p:nvSpPr>
                <p:cNvPr id="631835" name="Rectangle 27"/>
                <p:cNvSpPr>
                  <a:spLocks noChangeArrowheads="1"/>
                </p:cNvSpPr>
                <p:nvPr/>
              </p:nvSpPr>
              <p:spPr bwMode="auto">
                <a:xfrm>
                  <a:off x="4225" y="0"/>
                  <a:ext cx="486"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Paper </a:t>
                  </a:r>
                  <a:endParaRPr lang="en-US" sz="1200">
                    <a:cs typeface="Times New Roman" charset="0"/>
                  </a:endParaRPr>
                </a:p>
                <a:p>
                  <a:endParaRPr lang="en-US" sz="2400"/>
                </a:p>
              </p:txBody>
            </p:sp>
            <p:sp>
              <p:nvSpPr>
                <p:cNvPr id="631836" name="Rectangle 28"/>
                <p:cNvSpPr>
                  <a:spLocks noChangeArrowheads="1"/>
                </p:cNvSpPr>
                <p:nvPr/>
              </p:nvSpPr>
              <p:spPr bwMode="auto">
                <a:xfrm>
                  <a:off x="4182" y="0"/>
                  <a:ext cx="572"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37" name="Group 29"/>
              <p:cNvGrpSpPr>
                <a:grpSpLocks/>
              </p:cNvGrpSpPr>
              <p:nvPr/>
            </p:nvGrpSpPr>
            <p:grpSpPr bwMode="auto">
              <a:xfrm>
                <a:off x="4754" y="0"/>
                <a:ext cx="1006" cy="720"/>
                <a:chOff x="4754" y="0"/>
                <a:chExt cx="1006" cy="720"/>
              </a:xfrm>
            </p:grpSpPr>
            <p:sp>
              <p:nvSpPr>
                <p:cNvPr id="631838" name="Rectangle 30"/>
                <p:cNvSpPr>
                  <a:spLocks noChangeArrowheads="1"/>
                </p:cNvSpPr>
                <p:nvPr/>
              </p:nvSpPr>
              <p:spPr bwMode="auto">
                <a:xfrm>
                  <a:off x="4797" y="0"/>
                  <a:ext cx="920"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Description</a:t>
                  </a:r>
                  <a:endParaRPr lang="en-US" sz="1200">
                    <a:cs typeface="Times New Roman" charset="0"/>
                  </a:endParaRPr>
                </a:p>
                <a:p>
                  <a:endParaRPr lang="en-US" sz="2400"/>
                </a:p>
              </p:txBody>
            </p:sp>
            <p:sp>
              <p:nvSpPr>
                <p:cNvPr id="631839" name="Rectangle 31"/>
                <p:cNvSpPr>
                  <a:spLocks noChangeArrowheads="1"/>
                </p:cNvSpPr>
                <p:nvPr/>
              </p:nvSpPr>
              <p:spPr bwMode="auto">
                <a:xfrm>
                  <a:off x="4754" y="0"/>
                  <a:ext cx="1006"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40" name="Group 32"/>
              <p:cNvGrpSpPr>
                <a:grpSpLocks/>
              </p:cNvGrpSpPr>
              <p:nvPr/>
            </p:nvGrpSpPr>
            <p:grpSpPr bwMode="auto">
              <a:xfrm>
                <a:off x="0" y="720"/>
                <a:ext cx="518" cy="432"/>
                <a:chOff x="0" y="720"/>
                <a:chExt cx="518" cy="432"/>
              </a:xfrm>
            </p:grpSpPr>
            <p:sp>
              <p:nvSpPr>
                <p:cNvPr id="631841" name="Rectangle 33"/>
                <p:cNvSpPr>
                  <a:spLocks noChangeArrowheads="1"/>
                </p:cNvSpPr>
                <p:nvPr/>
              </p:nvSpPr>
              <p:spPr bwMode="auto">
                <a:xfrm>
                  <a:off x="43" y="720"/>
                  <a:ext cx="43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a:t>
                  </a:r>
                  <a:endParaRPr lang="en-US" sz="1200">
                    <a:cs typeface="Times New Roman" charset="0"/>
                  </a:endParaRPr>
                </a:p>
                <a:p>
                  <a:endParaRPr lang="en-US" sz="2400"/>
                </a:p>
              </p:txBody>
            </p:sp>
            <p:sp>
              <p:nvSpPr>
                <p:cNvPr id="631842" name="Rectangle 34"/>
                <p:cNvSpPr>
                  <a:spLocks noChangeArrowheads="1"/>
                </p:cNvSpPr>
                <p:nvPr/>
              </p:nvSpPr>
              <p:spPr bwMode="auto">
                <a:xfrm>
                  <a:off x="0" y="720"/>
                  <a:ext cx="51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43" name="Group 35"/>
              <p:cNvGrpSpPr>
                <a:grpSpLocks/>
              </p:cNvGrpSpPr>
              <p:nvPr/>
            </p:nvGrpSpPr>
            <p:grpSpPr bwMode="auto">
              <a:xfrm>
                <a:off x="518" y="720"/>
                <a:ext cx="539" cy="432"/>
                <a:chOff x="518" y="720"/>
                <a:chExt cx="539" cy="432"/>
              </a:xfrm>
            </p:grpSpPr>
            <p:sp>
              <p:nvSpPr>
                <p:cNvPr id="631844" name="Rectangle 36"/>
                <p:cNvSpPr>
                  <a:spLocks noChangeArrowheads="1"/>
                </p:cNvSpPr>
                <p:nvPr/>
              </p:nvSpPr>
              <p:spPr bwMode="auto">
                <a:xfrm>
                  <a:off x="561" y="720"/>
                  <a:ext cx="453"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1997</a:t>
                  </a:r>
                  <a:endParaRPr lang="en-US" sz="1200">
                    <a:cs typeface="Times New Roman" charset="0"/>
                  </a:endParaRPr>
                </a:p>
                <a:p>
                  <a:endParaRPr lang="en-US" sz="2400"/>
                </a:p>
              </p:txBody>
            </p:sp>
            <p:sp>
              <p:nvSpPr>
                <p:cNvPr id="631845" name="Rectangle 37"/>
                <p:cNvSpPr>
                  <a:spLocks noChangeArrowheads="1"/>
                </p:cNvSpPr>
                <p:nvPr/>
              </p:nvSpPr>
              <p:spPr bwMode="auto">
                <a:xfrm>
                  <a:off x="518" y="720"/>
                  <a:ext cx="539"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46" name="Group 38"/>
              <p:cNvGrpSpPr>
                <a:grpSpLocks/>
              </p:cNvGrpSpPr>
              <p:nvPr/>
            </p:nvGrpSpPr>
            <p:grpSpPr bwMode="auto">
              <a:xfrm>
                <a:off x="1057" y="720"/>
                <a:ext cx="572" cy="432"/>
                <a:chOff x="1057" y="720"/>
                <a:chExt cx="572" cy="432"/>
              </a:xfrm>
            </p:grpSpPr>
            <p:sp>
              <p:nvSpPr>
                <p:cNvPr id="631847" name="Rectangle 39"/>
                <p:cNvSpPr>
                  <a:spLocks noChangeArrowheads="1"/>
                </p:cNvSpPr>
                <p:nvPr/>
              </p:nvSpPr>
              <p:spPr bwMode="auto">
                <a:xfrm>
                  <a:off x="1100" y="720"/>
                  <a:ext cx="48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10.3</a:t>
                  </a:r>
                  <a:endParaRPr lang="en-US" sz="1200">
                    <a:cs typeface="Times New Roman" charset="0"/>
                  </a:endParaRPr>
                </a:p>
                <a:p>
                  <a:endParaRPr lang="en-US" sz="2400"/>
                </a:p>
              </p:txBody>
            </p:sp>
            <p:sp>
              <p:nvSpPr>
                <p:cNvPr id="631848" name="Rectangle 40"/>
                <p:cNvSpPr>
                  <a:spLocks noChangeArrowheads="1"/>
                </p:cNvSpPr>
                <p:nvPr/>
              </p:nvSpPr>
              <p:spPr bwMode="auto">
                <a:xfrm>
                  <a:off x="1057" y="720"/>
                  <a:ext cx="57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49" name="Group 41"/>
              <p:cNvGrpSpPr>
                <a:grpSpLocks/>
              </p:cNvGrpSpPr>
              <p:nvPr/>
            </p:nvGrpSpPr>
            <p:grpSpPr bwMode="auto">
              <a:xfrm>
                <a:off x="1629" y="720"/>
                <a:ext cx="1006" cy="432"/>
                <a:chOff x="1629" y="720"/>
                <a:chExt cx="1006" cy="432"/>
              </a:xfrm>
            </p:grpSpPr>
            <p:sp>
              <p:nvSpPr>
                <p:cNvPr id="631850" name="Rectangle 42"/>
                <p:cNvSpPr>
                  <a:spLocks noChangeArrowheads="1"/>
                </p:cNvSpPr>
                <p:nvPr/>
              </p:nvSpPr>
              <p:spPr bwMode="auto">
                <a:xfrm>
                  <a:off x="1672" y="720"/>
                  <a:ext cx="92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latin typeface="Symbol" charset="0"/>
                      <a:cs typeface="Times New Roman" charset="0"/>
                    </a:rPr>
                    <a:t>m</a:t>
                  </a:r>
                  <a:r>
                    <a:rPr lang="en-US" sz="1500" b="1">
                      <a:cs typeface="Times New Roman" charset="0"/>
                    </a:rPr>
                    <a:t>P - S/390 </a:t>
                  </a:r>
                  <a:endParaRPr lang="en-US" sz="1200">
                    <a:cs typeface="Times New Roman" charset="0"/>
                  </a:endParaRPr>
                </a:p>
                <a:p>
                  <a:endParaRPr lang="en-US" sz="2400"/>
                </a:p>
              </p:txBody>
            </p:sp>
            <p:sp>
              <p:nvSpPr>
                <p:cNvPr id="631851" name="Rectangle 43"/>
                <p:cNvSpPr>
                  <a:spLocks noChangeArrowheads="1"/>
                </p:cNvSpPr>
                <p:nvPr/>
              </p:nvSpPr>
              <p:spPr bwMode="auto">
                <a:xfrm>
                  <a:off x="1629" y="720"/>
                  <a:ext cx="100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52" name="Group 44"/>
              <p:cNvGrpSpPr>
                <a:grpSpLocks/>
              </p:cNvGrpSpPr>
              <p:nvPr/>
            </p:nvGrpSpPr>
            <p:grpSpPr bwMode="auto">
              <a:xfrm>
                <a:off x="2635" y="720"/>
                <a:ext cx="562" cy="432"/>
                <a:chOff x="2635" y="720"/>
                <a:chExt cx="562" cy="432"/>
              </a:xfrm>
            </p:grpSpPr>
            <p:sp>
              <p:nvSpPr>
                <p:cNvPr id="631853" name="Rectangle 45"/>
                <p:cNvSpPr>
                  <a:spLocks noChangeArrowheads="1"/>
                </p:cNvSpPr>
                <p:nvPr/>
              </p:nvSpPr>
              <p:spPr bwMode="auto">
                <a:xfrm>
                  <a:off x="2678" y="720"/>
                  <a:ext cx="47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1854" name="Rectangle 46"/>
                <p:cNvSpPr>
                  <a:spLocks noChangeArrowheads="1"/>
                </p:cNvSpPr>
                <p:nvPr/>
              </p:nvSpPr>
              <p:spPr bwMode="auto">
                <a:xfrm>
                  <a:off x="2635" y="720"/>
                  <a:ext cx="56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55" name="Group 47"/>
              <p:cNvGrpSpPr>
                <a:grpSpLocks/>
              </p:cNvGrpSpPr>
              <p:nvPr/>
            </p:nvGrpSpPr>
            <p:grpSpPr bwMode="auto">
              <a:xfrm>
                <a:off x="3197" y="720"/>
                <a:ext cx="472" cy="432"/>
                <a:chOff x="3197" y="720"/>
                <a:chExt cx="472" cy="432"/>
              </a:xfrm>
            </p:grpSpPr>
            <p:sp>
              <p:nvSpPr>
                <p:cNvPr id="631856" name="Rectangle 48"/>
                <p:cNvSpPr>
                  <a:spLocks noChangeArrowheads="1"/>
                </p:cNvSpPr>
                <p:nvPr/>
              </p:nvSpPr>
              <p:spPr bwMode="auto">
                <a:xfrm>
                  <a:off x="3240" y="720"/>
                  <a:ext cx="38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11</a:t>
                  </a:r>
                  <a:endParaRPr lang="en-US" sz="1200">
                    <a:cs typeface="Times New Roman" charset="0"/>
                  </a:endParaRPr>
                </a:p>
                <a:p>
                  <a:endParaRPr lang="en-US" sz="2400"/>
                </a:p>
              </p:txBody>
            </p:sp>
            <p:sp>
              <p:nvSpPr>
                <p:cNvPr id="631857" name="Rectangle 49"/>
                <p:cNvSpPr>
                  <a:spLocks noChangeArrowheads="1"/>
                </p:cNvSpPr>
                <p:nvPr/>
              </p:nvSpPr>
              <p:spPr bwMode="auto">
                <a:xfrm>
                  <a:off x="3197" y="720"/>
                  <a:ext cx="47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58" name="Group 50"/>
              <p:cNvGrpSpPr>
                <a:grpSpLocks/>
              </p:cNvGrpSpPr>
              <p:nvPr/>
            </p:nvGrpSpPr>
            <p:grpSpPr bwMode="auto">
              <a:xfrm>
                <a:off x="3669" y="720"/>
                <a:ext cx="513" cy="432"/>
                <a:chOff x="3669" y="720"/>
                <a:chExt cx="513" cy="432"/>
              </a:xfrm>
            </p:grpSpPr>
            <p:sp>
              <p:nvSpPr>
                <p:cNvPr id="631859" name="Rectangle 51"/>
                <p:cNvSpPr>
                  <a:spLocks noChangeArrowheads="1"/>
                </p:cNvSpPr>
                <p:nvPr/>
              </p:nvSpPr>
              <p:spPr bwMode="auto">
                <a:xfrm>
                  <a:off x="3712" y="720"/>
                  <a:ext cx="427"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1998</a:t>
                  </a:r>
                  <a:endParaRPr lang="en-US" sz="1200">
                    <a:cs typeface="Times New Roman" charset="0"/>
                  </a:endParaRPr>
                </a:p>
                <a:p>
                  <a:endParaRPr lang="en-US" sz="2400"/>
                </a:p>
              </p:txBody>
            </p:sp>
            <p:sp>
              <p:nvSpPr>
                <p:cNvPr id="631860" name="Rectangle 52"/>
                <p:cNvSpPr>
                  <a:spLocks noChangeArrowheads="1"/>
                </p:cNvSpPr>
                <p:nvPr/>
              </p:nvSpPr>
              <p:spPr bwMode="auto">
                <a:xfrm>
                  <a:off x="3669" y="720"/>
                  <a:ext cx="513"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61" name="Group 53"/>
              <p:cNvGrpSpPr>
                <a:grpSpLocks/>
              </p:cNvGrpSpPr>
              <p:nvPr/>
            </p:nvGrpSpPr>
            <p:grpSpPr bwMode="auto">
              <a:xfrm>
                <a:off x="4182" y="720"/>
                <a:ext cx="572" cy="432"/>
                <a:chOff x="4182" y="720"/>
                <a:chExt cx="572" cy="432"/>
              </a:xfrm>
            </p:grpSpPr>
            <p:sp>
              <p:nvSpPr>
                <p:cNvPr id="631862" name="Rectangle 54"/>
                <p:cNvSpPr>
                  <a:spLocks noChangeArrowheads="1"/>
                </p:cNvSpPr>
                <p:nvPr/>
              </p:nvSpPr>
              <p:spPr bwMode="auto">
                <a:xfrm>
                  <a:off x="4225" y="720"/>
                  <a:ext cx="48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18.1</a:t>
                  </a:r>
                  <a:endParaRPr lang="en-US" sz="1200">
                    <a:cs typeface="Times New Roman" charset="0"/>
                  </a:endParaRPr>
                </a:p>
                <a:p>
                  <a:endParaRPr lang="en-US" sz="2400"/>
                </a:p>
              </p:txBody>
            </p:sp>
            <p:sp>
              <p:nvSpPr>
                <p:cNvPr id="631863" name="Rectangle 55"/>
                <p:cNvSpPr>
                  <a:spLocks noChangeArrowheads="1"/>
                </p:cNvSpPr>
                <p:nvPr/>
              </p:nvSpPr>
              <p:spPr bwMode="auto">
                <a:xfrm>
                  <a:off x="4182" y="720"/>
                  <a:ext cx="572"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64" name="Group 56"/>
              <p:cNvGrpSpPr>
                <a:grpSpLocks/>
              </p:cNvGrpSpPr>
              <p:nvPr/>
            </p:nvGrpSpPr>
            <p:grpSpPr bwMode="auto">
              <a:xfrm>
                <a:off x="4754" y="720"/>
                <a:ext cx="1006" cy="432"/>
                <a:chOff x="4754" y="720"/>
                <a:chExt cx="1006" cy="432"/>
              </a:xfrm>
            </p:grpSpPr>
            <p:sp>
              <p:nvSpPr>
                <p:cNvPr id="631865" name="Rectangle 57"/>
                <p:cNvSpPr>
                  <a:spLocks noChangeArrowheads="1"/>
                </p:cNvSpPr>
                <p:nvPr/>
              </p:nvSpPr>
              <p:spPr bwMode="auto">
                <a:xfrm>
                  <a:off x="4797" y="720"/>
                  <a:ext cx="92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DSP -Graphics</a:t>
                  </a:r>
                  <a:endParaRPr lang="en-US" sz="1200">
                    <a:cs typeface="Times New Roman" charset="0"/>
                  </a:endParaRPr>
                </a:p>
                <a:p>
                  <a:endParaRPr lang="en-US" sz="2400"/>
                </a:p>
              </p:txBody>
            </p:sp>
            <p:sp>
              <p:nvSpPr>
                <p:cNvPr id="631866" name="Rectangle 58"/>
                <p:cNvSpPr>
                  <a:spLocks noChangeArrowheads="1"/>
                </p:cNvSpPr>
                <p:nvPr/>
              </p:nvSpPr>
              <p:spPr bwMode="auto">
                <a:xfrm>
                  <a:off x="4754" y="720"/>
                  <a:ext cx="100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67" name="Group 59"/>
              <p:cNvGrpSpPr>
                <a:grpSpLocks/>
              </p:cNvGrpSpPr>
              <p:nvPr/>
            </p:nvGrpSpPr>
            <p:grpSpPr bwMode="auto">
              <a:xfrm>
                <a:off x="0" y="1152"/>
                <a:ext cx="518" cy="576"/>
                <a:chOff x="0" y="1152"/>
                <a:chExt cx="518" cy="576"/>
              </a:xfrm>
            </p:grpSpPr>
            <p:sp>
              <p:nvSpPr>
                <p:cNvPr id="631868" name="Rectangle 60"/>
                <p:cNvSpPr>
                  <a:spLocks noChangeArrowheads="1"/>
                </p:cNvSpPr>
                <p:nvPr/>
              </p:nvSpPr>
              <p:spPr bwMode="auto">
                <a:xfrm>
                  <a:off x="43" y="1152"/>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a:t>
                  </a:r>
                  <a:endParaRPr lang="en-US" sz="1200">
                    <a:cs typeface="Times New Roman" charset="0"/>
                  </a:endParaRPr>
                </a:p>
                <a:p>
                  <a:endParaRPr lang="en-US" sz="2400"/>
                </a:p>
              </p:txBody>
            </p:sp>
            <p:sp>
              <p:nvSpPr>
                <p:cNvPr id="631869" name="Rectangle 61"/>
                <p:cNvSpPr>
                  <a:spLocks noChangeArrowheads="1"/>
                </p:cNvSpPr>
                <p:nvPr/>
              </p:nvSpPr>
              <p:spPr bwMode="auto">
                <a:xfrm>
                  <a:off x="0" y="1152"/>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70" name="Group 62"/>
              <p:cNvGrpSpPr>
                <a:grpSpLocks/>
              </p:cNvGrpSpPr>
              <p:nvPr/>
            </p:nvGrpSpPr>
            <p:grpSpPr bwMode="auto">
              <a:xfrm>
                <a:off x="518" y="1152"/>
                <a:ext cx="539" cy="576"/>
                <a:chOff x="518" y="1152"/>
                <a:chExt cx="539" cy="576"/>
              </a:xfrm>
            </p:grpSpPr>
            <p:sp>
              <p:nvSpPr>
                <p:cNvPr id="631871" name="Rectangle 63"/>
                <p:cNvSpPr>
                  <a:spLocks noChangeArrowheads="1"/>
                </p:cNvSpPr>
                <p:nvPr/>
              </p:nvSpPr>
              <p:spPr bwMode="auto">
                <a:xfrm>
                  <a:off x="561" y="1152"/>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2000</a:t>
                  </a:r>
                  <a:endParaRPr lang="en-US" sz="1200">
                    <a:cs typeface="Times New Roman" charset="0"/>
                  </a:endParaRPr>
                </a:p>
                <a:p>
                  <a:endParaRPr lang="en-US" sz="2400"/>
                </a:p>
              </p:txBody>
            </p:sp>
            <p:sp>
              <p:nvSpPr>
                <p:cNvPr id="631872" name="Rectangle 64"/>
                <p:cNvSpPr>
                  <a:spLocks noChangeArrowheads="1"/>
                </p:cNvSpPr>
                <p:nvPr/>
              </p:nvSpPr>
              <p:spPr bwMode="auto">
                <a:xfrm>
                  <a:off x="518" y="1152"/>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73" name="Group 65"/>
              <p:cNvGrpSpPr>
                <a:grpSpLocks/>
              </p:cNvGrpSpPr>
              <p:nvPr/>
            </p:nvGrpSpPr>
            <p:grpSpPr bwMode="auto">
              <a:xfrm>
                <a:off x="1057" y="1152"/>
                <a:ext cx="572" cy="576"/>
                <a:chOff x="1057" y="1152"/>
                <a:chExt cx="572" cy="576"/>
              </a:xfrm>
            </p:grpSpPr>
            <p:sp>
              <p:nvSpPr>
                <p:cNvPr id="631874" name="Rectangle 66"/>
                <p:cNvSpPr>
                  <a:spLocks noChangeArrowheads="1"/>
                </p:cNvSpPr>
                <p:nvPr/>
              </p:nvSpPr>
              <p:spPr bwMode="auto">
                <a:xfrm>
                  <a:off x="1100" y="1152"/>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5.2</a:t>
                  </a:r>
                  <a:endParaRPr lang="en-US" sz="1200">
                    <a:cs typeface="Times New Roman" charset="0"/>
                  </a:endParaRPr>
                </a:p>
                <a:p>
                  <a:endParaRPr lang="en-US" sz="2400"/>
                </a:p>
              </p:txBody>
            </p:sp>
            <p:sp>
              <p:nvSpPr>
                <p:cNvPr id="631875" name="Rectangle 67"/>
                <p:cNvSpPr>
                  <a:spLocks noChangeArrowheads="1"/>
                </p:cNvSpPr>
                <p:nvPr/>
              </p:nvSpPr>
              <p:spPr bwMode="auto">
                <a:xfrm>
                  <a:off x="1057" y="1152"/>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76" name="Group 68"/>
              <p:cNvGrpSpPr>
                <a:grpSpLocks/>
              </p:cNvGrpSpPr>
              <p:nvPr/>
            </p:nvGrpSpPr>
            <p:grpSpPr bwMode="auto">
              <a:xfrm>
                <a:off x="1629" y="1152"/>
                <a:ext cx="1006" cy="576"/>
                <a:chOff x="1629" y="1152"/>
                <a:chExt cx="1006" cy="576"/>
              </a:xfrm>
            </p:grpSpPr>
            <p:sp>
              <p:nvSpPr>
                <p:cNvPr id="631877" name="Rectangle 69"/>
                <p:cNvSpPr>
                  <a:spLocks noChangeArrowheads="1"/>
                </p:cNvSpPr>
                <p:nvPr/>
              </p:nvSpPr>
              <p:spPr bwMode="auto">
                <a:xfrm>
                  <a:off x="1672" y="1152"/>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latin typeface="Symbol" charset="0"/>
                      <a:cs typeface="Times New Roman" charset="0"/>
                    </a:rPr>
                    <a:t>m</a:t>
                  </a:r>
                  <a:r>
                    <a:rPr lang="en-US" sz="1500" b="1">
                      <a:cs typeface="Times New Roman" charset="0"/>
                    </a:rPr>
                    <a:t>P – PPC  (SOI)</a:t>
                  </a:r>
                  <a:endParaRPr lang="en-US" sz="1200">
                    <a:cs typeface="Times New Roman" charset="0"/>
                  </a:endParaRPr>
                </a:p>
                <a:p>
                  <a:endParaRPr lang="en-US" sz="2400"/>
                </a:p>
              </p:txBody>
            </p:sp>
            <p:sp>
              <p:nvSpPr>
                <p:cNvPr id="631878" name="Rectangle 70"/>
                <p:cNvSpPr>
                  <a:spLocks noChangeArrowheads="1"/>
                </p:cNvSpPr>
                <p:nvPr/>
              </p:nvSpPr>
              <p:spPr bwMode="auto">
                <a:xfrm>
                  <a:off x="1629" y="1152"/>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79" name="Group 71"/>
              <p:cNvGrpSpPr>
                <a:grpSpLocks/>
              </p:cNvGrpSpPr>
              <p:nvPr/>
            </p:nvGrpSpPr>
            <p:grpSpPr bwMode="auto">
              <a:xfrm>
                <a:off x="2635" y="1152"/>
                <a:ext cx="562" cy="576"/>
                <a:chOff x="2635" y="1152"/>
                <a:chExt cx="562" cy="576"/>
              </a:xfrm>
            </p:grpSpPr>
            <p:sp>
              <p:nvSpPr>
                <p:cNvPr id="631880" name="Rectangle 72"/>
                <p:cNvSpPr>
                  <a:spLocks noChangeArrowheads="1"/>
                </p:cNvSpPr>
                <p:nvPr/>
              </p:nvSpPr>
              <p:spPr bwMode="auto">
                <a:xfrm>
                  <a:off x="2678" y="1152"/>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1881" name="Rectangle 73"/>
                <p:cNvSpPr>
                  <a:spLocks noChangeArrowheads="1"/>
                </p:cNvSpPr>
                <p:nvPr/>
              </p:nvSpPr>
              <p:spPr bwMode="auto">
                <a:xfrm>
                  <a:off x="2635" y="1152"/>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82" name="Group 74"/>
              <p:cNvGrpSpPr>
                <a:grpSpLocks/>
              </p:cNvGrpSpPr>
              <p:nvPr/>
            </p:nvGrpSpPr>
            <p:grpSpPr bwMode="auto">
              <a:xfrm>
                <a:off x="3197" y="1152"/>
                <a:ext cx="472" cy="576"/>
                <a:chOff x="3197" y="1152"/>
                <a:chExt cx="472" cy="576"/>
              </a:xfrm>
            </p:grpSpPr>
            <p:sp>
              <p:nvSpPr>
                <p:cNvPr id="631883" name="Rectangle 75"/>
                <p:cNvSpPr>
                  <a:spLocks noChangeArrowheads="1"/>
                </p:cNvSpPr>
                <p:nvPr/>
              </p:nvSpPr>
              <p:spPr bwMode="auto">
                <a:xfrm>
                  <a:off x="3240" y="1152"/>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12</a:t>
                  </a:r>
                  <a:endParaRPr lang="en-US" sz="1200">
                    <a:cs typeface="Times New Roman" charset="0"/>
                  </a:endParaRPr>
                </a:p>
                <a:p>
                  <a:endParaRPr lang="en-US" sz="2400"/>
                </a:p>
              </p:txBody>
            </p:sp>
            <p:sp>
              <p:nvSpPr>
                <p:cNvPr id="631884" name="Rectangle 76"/>
                <p:cNvSpPr>
                  <a:spLocks noChangeArrowheads="1"/>
                </p:cNvSpPr>
                <p:nvPr/>
              </p:nvSpPr>
              <p:spPr bwMode="auto">
                <a:xfrm>
                  <a:off x="3197" y="1152"/>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85" name="Group 77"/>
              <p:cNvGrpSpPr>
                <a:grpSpLocks/>
              </p:cNvGrpSpPr>
              <p:nvPr/>
            </p:nvGrpSpPr>
            <p:grpSpPr bwMode="auto">
              <a:xfrm>
                <a:off x="3669" y="1152"/>
                <a:ext cx="513" cy="576"/>
                <a:chOff x="3669" y="1152"/>
                <a:chExt cx="513" cy="576"/>
              </a:xfrm>
            </p:grpSpPr>
            <p:sp>
              <p:nvSpPr>
                <p:cNvPr id="631886" name="Rectangle 78"/>
                <p:cNvSpPr>
                  <a:spLocks noChangeArrowheads="1"/>
                </p:cNvSpPr>
                <p:nvPr/>
              </p:nvSpPr>
              <p:spPr bwMode="auto">
                <a:xfrm>
                  <a:off x="3712" y="1152"/>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1998</a:t>
                  </a:r>
                  <a:endParaRPr lang="en-US" sz="1200">
                    <a:cs typeface="Times New Roman" charset="0"/>
                  </a:endParaRPr>
                </a:p>
                <a:p>
                  <a:endParaRPr lang="en-US" sz="2400"/>
                </a:p>
              </p:txBody>
            </p:sp>
            <p:sp>
              <p:nvSpPr>
                <p:cNvPr id="631887" name="Rectangle 79"/>
                <p:cNvSpPr>
                  <a:spLocks noChangeArrowheads="1"/>
                </p:cNvSpPr>
                <p:nvPr/>
              </p:nvSpPr>
              <p:spPr bwMode="auto">
                <a:xfrm>
                  <a:off x="3669" y="1152"/>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88" name="Group 80"/>
              <p:cNvGrpSpPr>
                <a:grpSpLocks/>
              </p:cNvGrpSpPr>
              <p:nvPr/>
            </p:nvGrpSpPr>
            <p:grpSpPr bwMode="auto">
              <a:xfrm>
                <a:off x="4182" y="1152"/>
                <a:ext cx="572" cy="576"/>
                <a:chOff x="4182" y="1152"/>
                <a:chExt cx="572" cy="576"/>
              </a:xfrm>
            </p:grpSpPr>
            <p:sp>
              <p:nvSpPr>
                <p:cNvPr id="631889" name="Rectangle 81"/>
                <p:cNvSpPr>
                  <a:spLocks noChangeArrowheads="1"/>
                </p:cNvSpPr>
                <p:nvPr/>
              </p:nvSpPr>
              <p:spPr bwMode="auto">
                <a:xfrm>
                  <a:off x="4225" y="1152"/>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18.2</a:t>
                  </a:r>
                  <a:endParaRPr lang="en-US" sz="1200">
                    <a:cs typeface="Times New Roman" charset="0"/>
                  </a:endParaRPr>
                </a:p>
                <a:p>
                  <a:endParaRPr lang="en-US" sz="2400"/>
                </a:p>
              </p:txBody>
            </p:sp>
            <p:sp>
              <p:nvSpPr>
                <p:cNvPr id="631890" name="Rectangle 82"/>
                <p:cNvSpPr>
                  <a:spLocks noChangeArrowheads="1"/>
                </p:cNvSpPr>
                <p:nvPr/>
              </p:nvSpPr>
              <p:spPr bwMode="auto">
                <a:xfrm>
                  <a:off x="4182" y="1152"/>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91" name="Group 83"/>
              <p:cNvGrpSpPr>
                <a:grpSpLocks/>
              </p:cNvGrpSpPr>
              <p:nvPr/>
            </p:nvGrpSpPr>
            <p:grpSpPr bwMode="auto">
              <a:xfrm>
                <a:off x="4754" y="1152"/>
                <a:ext cx="1006" cy="576"/>
                <a:chOff x="4754" y="1152"/>
                <a:chExt cx="1006" cy="576"/>
              </a:xfrm>
            </p:grpSpPr>
            <p:sp>
              <p:nvSpPr>
                <p:cNvPr id="631892" name="Rectangle 84"/>
                <p:cNvSpPr>
                  <a:spLocks noChangeArrowheads="1"/>
                </p:cNvSpPr>
                <p:nvPr/>
              </p:nvSpPr>
              <p:spPr bwMode="auto">
                <a:xfrm>
                  <a:off x="4797" y="1152"/>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DSP - Multimedia</a:t>
                  </a:r>
                  <a:endParaRPr lang="en-US" sz="1200">
                    <a:cs typeface="Times New Roman" charset="0"/>
                  </a:endParaRPr>
                </a:p>
                <a:p>
                  <a:endParaRPr lang="en-US" sz="2400"/>
                </a:p>
              </p:txBody>
            </p:sp>
            <p:sp>
              <p:nvSpPr>
                <p:cNvPr id="631893" name="Rectangle 85"/>
                <p:cNvSpPr>
                  <a:spLocks noChangeArrowheads="1"/>
                </p:cNvSpPr>
                <p:nvPr/>
              </p:nvSpPr>
              <p:spPr bwMode="auto">
                <a:xfrm>
                  <a:off x="4754" y="1152"/>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94" name="Group 86"/>
              <p:cNvGrpSpPr>
                <a:grpSpLocks/>
              </p:cNvGrpSpPr>
              <p:nvPr/>
            </p:nvGrpSpPr>
            <p:grpSpPr bwMode="auto">
              <a:xfrm>
                <a:off x="0" y="1728"/>
                <a:ext cx="518" cy="576"/>
                <a:chOff x="0" y="1728"/>
                <a:chExt cx="518" cy="576"/>
              </a:xfrm>
            </p:grpSpPr>
            <p:sp>
              <p:nvSpPr>
                <p:cNvPr id="631895" name="Rectangle 87"/>
                <p:cNvSpPr>
                  <a:spLocks noChangeArrowheads="1"/>
                </p:cNvSpPr>
                <p:nvPr/>
              </p:nvSpPr>
              <p:spPr bwMode="auto">
                <a:xfrm>
                  <a:off x="43" y="1728"/>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3</a:t>
                  </a:r>
                  <a:endParaRPr lang="en-US" sz="1200">
                    <a:cs typeface="Times New Roman" charset="0"/>
                  </a:endParaRPr>
                </a:p>
                <a:p>
                  <a:endParaRPr lang="en-US" sz="2400"/>
                </a:p>
              </p:txBody>
            </p:sp>
            <p:sp>
              <p:nvSpPr>
                <p:cNvPr id="631896" name="Rectangle 88"/>
                <p:cNvSpPr>
                  <a:spLocks noChangeArrowheads="1"/>
                </p:cNvSpPr>
                <p:nvPr/>
              </p:nvSpPr>
              <p:spPr bwMode="auto">
                <a:xfrm>
                  <a:off x="0" y="1728"/>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897" name="Group 89"/>
              <p:cNvGrpSpPr>
                <a:grpSpLocks/>
              </p:cNvGrpSpPr>
              <p:nvPr/>
            </p:nvGrpSpPr>
            <p:grpSpPr bwMode="auto">
              <a:xfrm>
                <a:off x="518" y="1728"/>
                <a:ext cx="539" cy="576"/>
                <a:chOff x="518" y="1728"/>
                <a:chExt cx="539" cy="576"/>
              </a:xfrm>
            </p:grpSpPr>
            <p:sp>
              <p:nvSpPr>
                <p:cNvPr id="631898" name="Rectangle 90"/>
                <p:cNvSpPr>
                  <a:spLocks noChangeArrowheads="1"/>
                </p:cNvSpPr>
                <p:nvPr/>
              </p:nvSpPr>
              <p:spPr bwMode="auto">
                <a:xfrm>
                  <a:off x="561" y="1728"/>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1999</a:t>
                  </a:r>
                  <a:endParaRPr lang="en-US" sz="1200">
                    <a:cs typeface="Times New Roman" charset="0"/>
                  </a:endParaRPr>
                </a:p>
                <a:p>
                  <a:endParaRPr lang="en-US" sz="2400"/>
                </a:p>
              </p:txBody>
            </p:sp>
            <p:sp>
              <p:nvSpPr>
                <p:cNvPr id="631899" name="Rectangle 91"/>
                <p:cNvSpPr>
                  <a:spLocks noChangeArrowheads="1"/>
                </p:cNvSpPr>
                <p:nvPr/>
              </p:nvSpPr>
              <p:spPr bwMode="auto">
                <a:xfrm>
                  <a:off x="518" y="1728"/>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00" name="Group 92"/>
              <p:cNvGrpSpPr>
                <a:grpSpLocks/>
              </p:cNvGrpSpPr>
              <p:nvPr/>
            </p:nvGrpSpPr>
            <p:grpSpPr bwMode="auto">
              <a:xfrm>
                <a:off x="1057" y="1728"/>
                <a:ext cx="572" cy="576"/>
                <a:chOff x="1057" y="1728"/>
                <a:chExt cx="572" cy="576"/>
              </a:xfrm>
            </p:grpSpPr>
            <p:sp>
              <p:nvSpPr>
                <p:cNvPr id="631901" name="Rectangle 93"/>
                <p:cNvSpPr>
                  <a:spLocks noChangeArrowheads="1"/>
                </p:cNvSpPr>
                <p:nvPr/>
              </p:nvSpPr>
              <p:spPr bwMode="auto">
                <a:xfrm>
                  <a:off x="1100" y="1728"/>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5.2</a:t>
                  </a:r>
                  <a:endParaRPr lang="en-US" sz="1200">
                    <a:cs typeface="Times New Roman" charset="0"/>
                  </a:endParaRPr>
                </a:p>
                <a:p>
                  <a:endParaRPr lang="en-US" sz="2400"/>
                </a:p>
              </p:txBody>
            </p:sp>
            <p:sp>
              <p:nvSpPr>
                <p:cNvPr id="631902" name="Rectangle 94"/>
                <p:cNvSpPr>
                  <a:spLocks noChangeArrowheads="1"/>
                </p:cNvSpPr>
                <p:nvPr/>
              </p:nvSpPr>
              <p:spPr bwMode="auto">
                <a:xfrm>
                  <a:off x="1057" y="1728"/>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03" name="Group 95"/>
              <p:cNvGrpSpPr>
                <a:grpSpLocks/>
              </p:cNvGrpSpPr>
              <p:nvPr/>
            </p:nvGrpSpPr>
            <p:grpSpPr bwMode="auto">
              <a:xfrm>
                <a:off x="1629" y="1728"/>
                <a:ext cx="1006" cy="576"/>
                <a:chOff x="1629" y="1728"/>
                <a:chExt cx="1006" cy="576"/>
              </a:xfrm>
            </p:grpSpPr>
            <p:sp>
              <p:nvSpPr>
                <p:cNvPr id="631904" name="Rectangle 96"/>
                <p:cNvSpPr>
                  <a:spLocks noChangeArrowheads="1"/>
                </p:cNvSpPr>
                <p:nvPr/>
              </p:nvSpPr>
              <p:spPr bwMode="auto">
                <a:xfrm>
                  <a:off x="1672" y="1728"/>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latin typeface="Symbol" charset="0"/>
                      <a:cs typeface="Times New Roman" charset="0"/>
                    </a:rPr>
                    <a:t>m</a:t>
                  </a:r>
                  <a:r>
                    <a:rPr lang="en-US" sz="1500" b="1">
                      <a:cs typeface="Times New Roman" charset="0"/>
                    </a:rPr>
                    <a:t>P - G5 </a:t>
                  </a:r>
                  <a:endParaRPr lang="en-US" sz="1200">
                    <a:cs typeface="Times New Roman" charset="0"/>
                  </a:endParaRPr>
                </a:p>
                <a:p>
                  <a:endParaRPr lang="en-US" sz="2400"/>
                </a:p>
              </p:txBody>
            </p:sp>
            <p:sp>
              <p:nvSpPr>
                <p:cNvPr id="631905" name="Rectangle 97"/>
                <p:cNvSpPr>
                  <a:spLocks noChangeArrowheads="1"/>
                </p:cNvSpPr>
                <p:nvPr/>
              </p:nvSpPr>
              <p:spPr bwMode="auto">
                <a:xfrm>
                  <a:off x="1629" y="1728"/>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06" name="Group 98"/>
              <p:cNvGrpSpPr>
                <a:grpSpLocks/>
              </p:cNvGrpSpPr>
              <p:nvPr/>
            </p:nvGrpSpPr>
            <p:grpSpPr bwMode="auto">
              <a:xfrm>
                <a:off x="2635" y="1728"/>
                <a:ext cx="562" cy="576"/>
                <a:chOff x="2635" y="1728"/>
                <a:chExt cx="562" cy="576"/>
              </a:xfrm>
            </p:grpSpPr>
            <p:sp>
              <p:nvSpPr>
                <p:cNvPr id="631907" name="Rectangle 99"/>
                <p:cNvSpPr>
                  <a:spLocks noChangeArrowheads="1"/>
                </p:cNvSpPr>
                <p:nvPr/>
              </p:nvSpPr>
              <p:spPr bwMode="auto">
                <a:xfrm>
                  <a:off x="2678" y="1728"/>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1908" name="Rectangle 100"/>
                <p:cNvSpPr>
                  <a:spLocks noChangeArrowheads="1"/>
                </p:cNvSpPr>
                <p:nvPr/>
              </p:nvSpPr>
              <p:spPr bwMode="auto">
                <a:xfrm>
                  <a:off x="2635" y="1728"/>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09" name="Group 101"/>
              <p:cNvGrpSpPr>
                <a:grpSpLocks/>
              </p:cNvGrpSpPr>
              <p:nvPr/>
            </p:nvGrpSpPr>
            <p:grpSpPr bwMode="auto">
              <a:xfrm>
                <a:off x="3197" y="1728"/>
                <a:ext cx="472" cy="576"/>
                <a:chOff x="3197" y="1728"/>
                <a:chExt cx="472" cy="576"/>
              </a:xfrm>
            </p:grpSpPr>
            <p:sp>
              <p:nvSpPr>
                <p:cNvPr id="631910" name="Rectangle 102"/>
                <p:cNvSpPr>
                  <a:spLocks noChangeArrowheads="1"/>
                </p:cNvSpPr>
                <p:nvPr/>
              </p:nvSpPr>
              <p:spPr bwMode="auto">
                <a:xfrm>
                  <a:off x="3240" y="1728"/>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13</a:t>
                  </a:r>
                  <a:endParaRPr lang="en-US" sz="1200">
                    <a:cs typeface="Times New Roman" charset="0"/>
                  </a:endParaRPr>
                </a:p>
                <a:p>
                  <a:endParaRPr lang="en-US" sz="2400"/>
                </a:p>
              </p:txBody>
            </p:sp>
            <p:sp>
              <p:nvSpPr>
                <p:cNvPr id="631911" name="Rectangle 103"/>
                <p:cNvSpPr>
                  <a:spLocks noChangeArrowheads="1"/>
                </p:cNvSpPr>
                <p:nvPr/>
              </p:nvSpPr>
              <p:spPr bwMode="auto">
                <a:xfrm>
                  <a:off x="3197" y="1728"/>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12" name="Group 104"/>
              <p:cNvGrpSpPr>
                <a:grpSpLocks/>
              </p:cNvGrpSpPr>
              <p:nvPr/>
            </p:nvGrpSpPr>
            <p:grpSpPr bwMode="auto">
              <a:xfrm>
                <a:off x="3669" y="1728"/>
                <a:ext cx="513" cy="576"/>
                <a:chOff x="3669" y="1728"/>
                <a:chExt cx="513" cy="576"/>
              </a:xfrm>
            </p:grpSpPr>
            <p:sp>
              <p:nvSpPr>
                <p:cNvPr id="631913" name="Rectangle 105"/>
                <p:cNvSpPr>
                  <a:spLocks noChangeArrowheads="1"/>
                </p:cNvSpPr>
                <p:nvPr/>
              </p:nvSpPr>
              <p:spPr bwMode="auto">
                <a:xfrm>
                  <a:off x="3712" y="1728"/>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2000</a:t>
                  </a:r>
                  <a:endParaRPr lang="en-US" sz="1200">
                    <a:cs typeface="Times New Roman" charset="0"/>
                  </a:endParaRPr>
                </a:p>
                <a:p>
                  <a:endParaRPr lang="en-US" sz="2400"/>
                </a:p>
              </p:txBody>
            </p:sp>
            <p:sp>
              <p:nvSpPr>
                <p:cNvPr id="631914" name="Rectangle 106"/>
                <p:cNvSpPr>
                  <a:spLocks noChangeArrowheads="1"/>
                </p:cNvSpPr>
                <p:nvPr/>
              </p:nvSpPr>
              <p:spPr bwMode="auto">
                <a:xfrm>
                  <a:off x="3669" y="1728"/>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15" name="Group 107"/>
              <p:cNvGrpSpPr>
                <a:grpSpLocks/>
              </p:cNvGrpSpPr>
              <p:nvPr/>
            </p:nvGrpSpPr>
            <p:grpSpPr bwMode="auto">
              <a:xfrm>
                <a:off x="4182" y="1728"/>
                <a:ext cx="572" cy="576"/>
                <a:chOff x="4182" y="1728"/>
                <a:chExt cx="572" cy="576"/>
              </a:xfrm>
            </p:grpSpPr>
            <p:sp>
              <p:nvSpPr>
                <p:cNvPr id="631916" name="Rectangle 108"/>
                <p:cNvSpPr>
                  <a:spLocks noChangeArrowheads="1"/>
                </p:cNvSpPr>
                <p:nvPr/>
              </p:nvSpPr>
              <p:spPr bwMode="auto">
                <a:xfrm>
                  <a:off x="4225" y="1728"/>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14.6</a:t>
                  </a:r>
                  <a:endParaRPr lang="en-US" sz="1200">
                    <a:cs typeface="Times New Roman" charset="0"/>
                  </a:endParaRPr>
                </a:p>
                <a:p>
                  <a:endParaRPr lang="en-US" sz="2400"/>
                </a:p>
              </p:txBody>
            </p:sp>
            <p:sp>
              <p:nvSpPr>
                <p:cNvPr id="631917" name="Rectangle 109"/>
                <p:cNvSpPr>
                  <a:spLocks noChangeArrowheads="1"/>
                </p:cNvSpPr>
                <p:nvPr/>
              </p:nvSpPr>
              <p:spPr bwMode="auto">
                <a:xfrm>
                  <a:off x="4182" y="1728"/>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18" name="Group 110"/>
              <p:cNvGrpSpPr>
                <a:grpSpLocks/>
              </p:cNvGrpSpPr>
              <p:nvPr/>
            </p:nvGrpSpPr>
            <p:grpSpPr bwMode="auto">
              <a:xfrm>
                <a:off x="4754" y="1728"/>
                <a:ext cx="1006" cy="576"/>
                <a:chOff x="4754" y="1728"/>
                <a:chExt cx="1006" cy="576"/>
              </a:xfrm>
            </p:grpSpPr>
            <p:sp>
              <p:nvSpPr>
                <p:cNvPr id="631919" name="Rectangle 111"/>
                <p:cNvSpPr>
                  <a:spLocks noChangeArrowheads="1"/>
                </p:cNvSpPr>
                <p:nvPr/>
              </p:nvSpPr>
              <p:spPr bwMode="auto">
                <a:xfrm>
                  <a:off x="4797" y="1728"/>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DSP –</a:t>
                  </a:r>
                  <a:endParaRPr lang="en-US" sz="1200">
                    <a:cs typeface="Times New Roman" charset="0"/>
                  </a:endParaRPr>
                </a:p>
                <a:p>
                  <a:r>
                    <a:rPr lang="en-US" sz="1500" b="1">
                      <a:cs typeface="Times New Roman" charset="0"/>
                    </a:rPr>
                    <a:t>Multimedia</a:t>
                  </a:r>
                  <a:endParaRPr lang="en-US" sz="1200">
                    <a:cs typeface="Times New Roman" charset="0"/>
                  </a:endParaRPr>
                </a:p>
                <a:p>
                  <a:endParaRPr lang="en-US" sz="2400"/>
                </a:p>
              </p:txBody>
            </p:sp>
            <p:sp>
              <p:nvSpPr>
                <p:cNvPr id="631920" name="Rectangle 112"/>
                <p:cNvSpPr>
                  <a:spLocks noChangeArrowheads="1"/>
                </p:cNvSpPr>
                <p:nvPr/>
              </p:nvSpPr>
              <p:spPr bwMode="auto">
                <a:xfrm>
                  <a:off x="4754" y="1728"/>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21" name="Group 113"/>
              <p:cNvGrpSpPr>
                <a:grpSpLocks/>
              </p:cNvGrpSpPr>
              <p:nvPr/>
            </p:nvGrpSpPr>
            <p:grpSpPr bwMode="auto">
              <a:xfrm>
                <a:off x="0" y="2304"/>
                <a:ext cx="518" cy="576"/>
                <a:chOff x="0" y="2304"/>
                <a:chExt cx="518" cy="576"/>
              </a:xfrm>
            </p:grpSpPr>
            <p:sp>
              <p:nvSpPr>
                <p:cNvPr id="631922" name="Rectangle 114"/>
                <p:cNvSpPr>
                  <a:spLocks noChangeArrowheads="1"/>
                </p:cNvSpPr>
                <p:nvPr/>
              </p:nvSpPr>
              <p:spPr bwMode="auto">
                <a:xfrm>
                  <a:off x="43" y="2304"/>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4</a:t>
                  </a:r>
                  <a:endParaRPr lang="en-US" sz="1200">
                    <a:cs typeface="Times New Roman" charset="0"/>
                  </a:endParaRPr>
                </a:p>
                <a:p>
                  <a:endParaRPr lang="en-US" sz="2400"/>
                </a:p>
              </p:txBody>
            </p:sp>
            <p:sp>
              <p:nvSpPr>
                <p:cNvPr id="631923" name="Rectangle 115"/>
                <p:cNvSpPr>
                  <a:spLocks noChangeArrowheads="1"/>
                </p:cNvSpPr>
                <p:nvPr/>
              </p:nvSpPr>
              <p:spPr bwMode="auto">
                <a:xfrm>
                  <a:off x="0" y="2304"/>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24" name="Group 116"/>
              <p:cNvGrpSpPr>
                <a:grpSpLocks/>
              </p:cNvGrpSpPr>
              <p:nvPr/>
            </p:nvGrpSpPr>
            <p:grpSpPr bwMode="auto">
              <a:xfrm>
                <a:off x="518" y="2304"/>
                <a:ext cx="539" cy="576"/>
                <a:chOff x="518" y="2304"/>
                <a:chExt cx="539" cy="576"/>
              </a:xfrm>
            </p:grpSpPr>
            <p:sp>
              <p:nvSpPr>
                <p:cNvPr id="631925" name="Rectangle 117"/>
                <p:cNvSpPr>
                  <a:spLocks noChangeArrowheads="1"/>
                </p:cNvSpPr>
                <p:nvPr/>
              </p:nvSpPr>
              <p:spPr bwMode="auto">
                <a:xfrm>
                  <a:off x="561" y="2304"/>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2000</a:t>
                  </a:r>
                  <a:endParaRPr lang="en-US" sz="1200">
                    <a:cs typeface="Times New Roman" charset="0"/>
                  </a:endParaRPr>
                </a:p>
                <a:p>
                  <a:endParaRPr lang="en-US" sz="2400"/>
                </a:p>
              </p:txBody>
            </p:sp>
            <p:sp>
              <p:nvSpPr>
                <p:cNvPr id="631926" name="Rectangle 118"/>
                <p:cNvSpPr>
                  <a:spLocks noChangeArrowheads="1"/>
                </p:cNvSpPr>
                <p:nvPr/>
              </p:nvSpPr>
              <p:spPr bwMode="auto">
                <a:xfrm>
                  <a:off x="518" y="2304"/>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27" name="Group 119"/>
              <p:cNvGrpSpPr>
                <a:grpSpLocks/>
              </p:cNvGrpSpPr>
              <p:nvPr/>
            </p:nvGrpSpPr>
            <p:grpSpPr bwMode="auto">
              <a:xfrm>
                <a:off x="1057" y="2304"/>
                <a:ext cx="572" cy="576"/>
                <a:chOff x="1057" y="2304"/>
                <a:chExt cx="572" cy="576"/>
              </a:xfrm>
            </p:grpSpPr>
            <p:sp>
              <p:nvSpPr>
                <p:cNvPr id="631928" name="Rectangle 120"/>
                <p:cNvSpPr>
                  <a:spLocks noChangeArrowheads="1"/>
                </p:cNvSpPr>
                <p:nvPr/>
              </p:nvSpPr>
              <p:spPr bwMode="auto">
                <a:xfrm>
                  <a:off x="1100" y="2304"/>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5.6</a:t>
                  </a:r>
                  <a:endParaRPr lang="en-US" sz="1200">
                    <a:cs typeface="Times New Roman" charset="0"/>
                  </a:endParaRPr>
                </a:p>
                <a:p>
                  <a:endParaRPr lang="en-US" sz="2400"/>
                </a:p>
              </p:txBody>
            </p:sp>
            <p:sp>
              <p:nvSpPr>
                <p:cNvPr id="631929" name="Rectangle 121"/>
                <p:cNvSpPr>
                  <a:spLocks noChangeArrowheads="1"/>
                </p:cNvSpPr>
                <p:nvPr/>
              </p:nvSpPr>
              <p:spPr bwMode="auto">
                <a:xfrm>
                  <a:off x="1057" y="2304"/>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30" name="Group 122"/>
              <p:cNvGrpSpPr>
                <a:grpSpLocks/>
              </p:cNvGrpSpPr>
              <p:nvPr/>
            </p:nvGrpSpPr>
            <p:grpSpPr bwMode="auto">
              <a:xfrm>
                <a:off x="1629" y="2304"/>
                <a:ext cx="1006" cy="576"/>
                <a:chOff x="1629" y="2304"/>
                <a:chExt cx="1006" cy="576"/>
              </a:xfrm>
            </p:grpSpPr>
            <p:sp>
              <p:nvSpPr>
                <p:cNvPr id="631931" name="Rectangle 123"/>
                <p:cNvSpPr>
                  <a:spLocks noChangeArrowheads="1"/>
                </p:cNvSpPr>
                <p:nvPr/>
              </p:nvSpPr>
              <p:spPr bwMode="auto">
                <a:xfrm>
                  <a:off x="1672" y="2304"/>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latin typeface="Symbol" charset="0"/>
                      <a:cs typeface="Times New Roman" charset="0"/>
                    </a:rPr>
                    <a:t>m</a:t>
                  </a:r>
                  <a:r>
                    <a:rPr lang="en-US" sz="1500" b="1">
                      <a:cs typeface="Times New Roman" charset="0"/>
                    </a:rPr>
                    <a:t>P - G6 </a:t>
                  </a:r>
                  <a:endParaRPr lang="en-US" sz="1200">
                    <a:cs typeface="Times New Roman" charset="0"/>
                  </a:endParaRPr>
                </a:p>
                <a:p>
                  <a:endParaRPr lang="en-US" sz="2400"/>
                </a:p>
              </p:txBody>
            </p:sp>
            <p:sp>
              <p:nvSpPr>
                <p:cNvPr id="631932" name="Rectangle 124"/>
                <p:cNvSpPr>
                  <a:spLocks noChangeArrowheads="1"/>
                </p:cNvSpPr>
                <p:nvPr/>
              </p:nvSpPr>
              <p:spPr bwMode="auto">
                <a:xfrm>
                  <a:off x="1629" y="2304"/>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33" name="Group 125"/>
              <p:cNvGrpSpPr>
                <a:grpSpLocks/>
              </p:cNvGrpSpPr>
              <p:nvPr/>
            </p:nvGrpSpPr>
            <p:grpSpPr bwMode="auto">
              <a:xfrm>
                <a:off x="2635" y="2304"/>
                <a:ext cx="562" cy="576"/>
                <a:chOff x="2635" y="2304"/>
                <a:chExt cx="562" cy="576"/>
              </a:xfrm>
            </p:grpSpPr>
            <p:sp>
              <p:nvSpPr>
                <p:cNvPr id="631934" name="Rectangle 126"/>
                <p:cNvSpPr>
                  <a:spLocks noChangeArrowheads="1"/>
                </p:cNvSpPr>
                <p:nvPr/>
              </p:nvSpPr>
              <p:spPr bwMode="auto">
                <a:xfrm>
                  <a:off x="2678" y="2304"/>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1935" name="Rectangle 127"/>
                <p:cNvSpPr>
                  <a:spLocks noChangeArrowheads="1"/>
                </p:cNvSpPr>
                <p:nvPr/>
              </p:nvSpPr>
              <p:spPr bwMode="auto">
                <a:xfrm>
                  <a:off x="2635" y="2304"/>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36" name="Group 128"/>
              <p:cNvGrpSpPr>
                <a:grpSpLocks/>
              </p:cNvGrpSpPr>
              <p:nvPr/>
            </p:nvGrpSpPr>
            <p:grpSpPr bwMode="auto">
              <a:xfrm>
                <a:off x="3197" y="2304"/>
                <a:ext cx="472" cy="576"/>
                <a:chOff x="3197" y="2304"/>
                <a:chExt cx="472" cy="576"/>
              </a:xfrm>
            </p:grpSpPr>
            <p:sp>
              <p:nvSpPr>
                <p:cNvPr id="631937" name="Rectangle 129"/>
                <p:cNvSpPr>
                  <a:spLocks noChangeArrowheads="1"/>
                </p:cNvSpPr>
                <p:nvPr/>
              </p:nvSpPr>
              <p:spPr bwMode="auto">
                <a:xfrm>
                  <a:off x="3240" y="2304"/>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14</a:t>
                  </a:r>
                  <a:endParaRPr lang="en-US" sz="1200">
                    <a:cs typeface="Times New Roman" charset="0"/>
                  </a:endParaRPr>
                </a:p>
                <a:p>
                  <a:endParaRPr lang="en-US" sz="2400"/>
                </a:p>
              </p:txBody>
            </p:sp>
            <p:sp>
              <p:nvSpPr>
                <p:cNvPr id="631938" name="Rectangle 130"/>
                <p:cNvSpPr>
                  <a:spLocks noChangeArrowheads="1"/>
                </p:cNvSpPr>
                <p:nvPr/>
              </p:nvSpPr>
              <p:spPr bwMode="auto">
                <a:xfrm>
                  <a:off x="3197" y="2304"/>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39" name="Group 131"/>
              <p:cNvGrpSpPr>
                <a:grpSpLocks/>
              </p:cNvGrpSpPr>
              <p:nvPr/>
            </p:nvGrpSpPr>
            <p:grpSpPr bwMode="auto">
              <a:xfrm>
                <a:off x="3669" y="2304"/>
                <a:ext cx="513" cy="576"/>
                <a:chOff x="3669" y="2304"/>
                <a:chExt cx="513" cy="576"/>
              </a:xfrm>
            </p:grpSpPr>
            <p:sp>
              <p:nvSpPr>
                <p:cNvPr id="631940" name="Rectangle 132"/>
                <p:cNvSpPr>
                  <a:spLocks noChangeArrowheads="1"/>
                </p:cNvSpPr>
                <p:nvPr/>
              </p:nvSpPr>
              <p:spPr bwMode="auto">
                <a:xfrm>
                  <a:off x="3712" y="2304"/>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2002</a:t>
                  </a:r>
                  <a:endParaRPr lang="en-US" sz="1200">
                    <a:cs typeface="Times New Roman" charset="0"/>
                  </a:endParaRPr>
                </a:p>
                <a:p>
                  <a:endParaRPr lang="en-US" sz="2400"/>
                </a:p>
              </p:txBody>
            </p:sp>
            <p:sp>
              <p:nvSpPr>
                <p:cNvPr id="631941" name="Rectangle 133"/>
                <p:cNvSpPr>
                  <a:spLocks noChangeArrowheads="1"/>
                </p:cNvSpPr>
                <p:nvPr/>
              </p:nvSpPr>
              <p:spPr bwMode="auto">
                <a:xfrm>
                  <a:off x="3669" y="2304"/>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42" name="Group 134"/>
              <p:cNvGrpSpPr>
                <a:grpSpLocks/>
              </p:cNvGrpSpPr>
              <p:nvPr/>
            </p:nvGrpSpPr>
            <p:grpSpPr bwMode="auto">
              <a:xfrm>
                <a:off x="4182" y="2304"/>
                <a:ext cx="572" cy="576"/>
                <a:chOff x="4182" y="2304"/>
                <a:chExt cx="572" cy="576"/>
              </a:xfrm>
            </p:grpSpPr>
            <p:sp>
              <p:nvSpPr>
                <p:cNvPr id="631943" name="Rectangle 135"/>
                <p:cNvSpPr>
                  <a:spLocks noChangeArrowheads="1"/>
                </p:cNvSpPr>
                <p:nvPr/>
              </p:nvSpPr>
              <p:spPr bwMode="auto">
                <a:xfrm>
                  <a:off x="4225" y="2304"/>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22.1</a:t>
                  </a:r>
                  <a:endParaRPr lang="en-US" sz="1200">
                    <a:cs typeface="Times New Roman" charset="0"/>
                  </a:endParaRPr>
                </a:p>
                <a:p>
                  <a:endParaRPr lang="en-US" sz="2400"/>
                </a:p>
              </p:txBody>
            </p:sp>
            <p:sp>
              <p:nvSpPr>
                <p:cNvPr id="631944" name="Rectangle 136"/>
                <p:cNvSpPr>
                  <a:spLocks noChangeArrowheads="1"/>
                </p:cNvSpPr>
                <p:nvPr/>
              </p:nvSpPr>
              <p:spPr bwMode="auto">
                <a:xfrm>
                  <a:off x="4182" y="2304"/>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45" name="Group 137"/>
              <p:cNvGrpSpPr>
                <a:grpSpLocks/>
              </p:cNvGrpSpPr>
              <p:nvPr/>
            </p:nvGrpSpPr>
            <p:grpSpPr bwMode="auto">
              <a:xfrm>
                <a:off x="4754" y="2304"/>
                <a:ext cx="1006" cy="576"/>
                <a:chOff x="4754" y="2304"/>
                <a:chExt cx="1006" cy="576"/>
              </a:xfrm>
            </p:grpSpPr>
            <p:sp>
              <p:nvSpPr>
                <p:cNvPr id="631946" name="Rectangle 138"/>
                <p:cNvSpPr>
                  <a:spLocks noChangeArrowheads="1"/>
                </p:cNvSpPr>
                <p:nvPr/>
              </p:nvSpPr>
              <p:spPr bwMode="auto">
                <a:xfrm>
                  <a:off x="4797" y="2304"/>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DSP –</a:t>
                  </a:r>
                  <a:endParaRPr lang="en-US" sz="1200">
                    <a:cs typeface="Times New Roman" charset="0"/>
                  </a:endParaRPr>
                </a:p>
                <a:p>
                  <a:r>
                    <a:rPr lang="en-US" sz="1500" b="1">
                      <a:cs typeface="Times New Roman" charset="0"/>
                    </a:rPr>
                    <a:t>Mpeg Decoder</a:t>
                  </a:r>
                  <a:endParaRPr lang="en-US" sz="1200">
                    <a:cs typeface="Times New Roman" charset="0"/>
                  </a:endParaRPr>
                </a:p>
                <a:p>
                  <a:endParaRPr lang="en-US" sz="2400"/>
                </a:p>
              </p:txBody>
            </p:sp>
            <p:sp>
              <p:nvSpPr>
                <p:cNvPr id="631947" name="Rectangle 139"/>
                <p:cNvSpPr>
                  <a:spLocks noChangeArrowheads="1"/>
                </p:cNvSpPr>
                <p:nvPr/>
              </p:nvSpPr>
              <p:spPr bwMode="auto">
                <a:xfrm>
                  <a:off x="4754" y="2304"/>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48" name="Group 140"/>
              <p:cNvGrpSpPr>
                <a:grpSpLocks/>
              </p:cNvGrpSpPr>
              <p:nvPr/>
            </p:nvGrpSpPr>
            <p:grpSpPr bwMode="auto">
              <a:xfrm>
                <a:off x="0" y="2880"/>
                <a:ext cx="518" cy="576"/>
                <a:chOff x="0" y="2880"/>
                <a:chExt cx="518" cy="576"/>
              </a:xfrm>
            </p:grpSpPr>
            <p:sp>
              <p:nvSpPr>
                <p:cNvPr id="631949" name="Rectangle 141"/>
                <p:cNvSpPr>
                  <a:spLocks noChangeArrowheads="1"/>
                </p:cNvSpPr>
                <p:nvPr/>
              </p:nvSpPr>
              <p:spPr bwMode="auto">
                <a:xfrm>
                  <a:off x="43" y="2880"/>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5</a:t>
                  </a:r>
                  <a:endParaRPr lang="en-US" sz="1200">
                    <a:cs typeface="Times New Roman" charset="0"/>
                  </a:endParaRPr>
                </a:p>
                <a:p>
                  <a:endParaRPr lang="en-US" sz="2400"/>
                </a:p>
              </p:txBody>
            </p:sp>
            <p:sp>
              <p:nvSpPr>
                <p:cNvPr id="631950" name="Rectangle 142"/>
                <p:cNvSpPr>
                  <a:spLocks noChangeArrowheads="1"/>
                </p:cNvSpPr>
                <p:nvPr/>
              </p:nvSpPr>
              <p:spPr bwMode="auto">
                <a:xfrm>
                  <a:off x="0" y="2880"/>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51" name="Group 143"/>
              <p:cNvGrpSpPr>
                <a:grpSpLocks/>
              </p:cNvGrpSpPr>
              <p:nvPr/>
            </p:nvGrpSpPr>
            <p:grpSpPr bwMode="auto">
              <a:xfrm>
                <a:off x="518" y="2880"/>
                <a:ext cx="539" cy="576"/>
                <a:chOff x="518" y="2880"/>
                <a:chExt cx="539" cy="576"/>
              </a:xfrm>
            </p:grpSpPr>
            <p:sp>
              <p:nvSpPr>
                <p:cNvPr id="631952" name="Rectangle 144"/>
                <p:cNvSpPr>
                  <a:spLocks noChangeArrowheads="1"/>
                </p:cNvSpPr>
                <p:nvPr/>
              </p:nvSpPr>
              <p:spPr bwMode="auto">
                <a:xfrm>
                  <a:off x="561" y="2880"/>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2000</a:t>
                  </a:r>
                  <a:endParaRPr lang="en-US" sz="1200">
                    <a:cs typeface="Times New Roman" charset="0"/>
                  </a:endParaRPr>
                </a:p>
                <a:p>
                  <a:endParaRPr lang="en-US" sz="2400"/>
                </a:p>
              </p:txBody>
            </p:sp>
            <p:sp>
              <p:nvSpPr>
                <p:cNvPr id="631953" name="Rectangle 145"/>
                <p:cNvSpPr>
                  <a:spLocks noChangeArrowheads="1"/>
                </p:cNvSpPr>
                <p:nvPr/>
              </p:nvSpPr>
              <p:spPr bwMode="auto">
                <a:xfrm>
                  <a:off x="518" y="2880"/>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54" name="Group 146"/>
              <p:cNvGrpSpPr>
                <a:grpSpLocks/>
              </p:cNvGrpSpPr>
              <p:nvPr/>
            </p:nvGrpSpPr>
            <p:grpSpPr bwMode="auto">
              <a:xfrm>
                <a:off x="1057" y="2880"/>
                <a:ext cx="572" cy="576"/>
                <a:chOff x="1057" y="2880"/>
                <a:chExt cx="572" cy="576"/>
              </a:xfrm>
            </p:grpSpPr>
            <p:sp>
              <p:nvSpPr>
                <p:cNvPr id="631955" name="Rectangle 147"/>
                <p:cNvSpPr>
                  <a:spLocks noChangeArrowheads="1"/>
                </p:cNvSpPr>
                <p:nvPr/>
              </p:nvSpPr>
              <p:spPr bwMode="auto">
                <a:xfrm>
                  <a:off x="1100" y="2880"/>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5.1</a:t>
                  </a:r>
                  <a:endParaRPr lang="en-US" sz="1200">
                    <a:cs typeface="Times New Roman" charset="0"/>
                  </a:endParaRPr>
                </a:p>
                <a:p>
                  <a:endParaRPr lang="en-US" sz="2400"/>
                </a:p>
              </p:txBody>
            </p:sp>
            <p:sp>
              <p:nvSpPr>
                <p:cNvPr id="631956" name="Rectangle 148"/>
                <p:cNvSpPr>
                  <a:spLocks noChangeArrowheads="1"/>
                </p:cNvSpPr>
                <p:nvPr/>
              </p:nvSpPr>
              <p:spPr bwMode="auto">
                <a:xfrm>
                  <a:off x="1057" y="2880"/>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57" name="Group 149"/>
              <p:cNvGrpSpPr>
                <a:grpSpLocks/>
              </p:cNvGrpSpPr>
              <p:nvPr/>
            </p:nvGrpSpPr>
            <p:grpSpPr bwMode="auto">
              <a:xfrm>
                <a:off x="1629" y="2880"/>
                <a:ext cx="1006" cy="576"/>
                <a:chOff x="1629" y="2880"/>
                <a:chExt cx="1006" cy="576"/>
              </a:xfrm>
            </p:grpSpPr>
            <p:sp>
              <p:nvSpPr>
                <p:cNvPr id="631958" name="Rectangle 150"/>
                <p:cNvSpPr>
                  <a:spLocks noChangeArrowheads="1"/>
                </p:cNvSpPr>
                <p:nvPr/>
              </p:nvSpPr>
              <p:spPr bwMode="auto">
                <a:xfrm>
                  <a:off x="1672" y="2880"/>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latin typeface="Symbol" charset="0"/>
                      <a:cs typeface="Times New Roman" charset="0"/>
                    </a:rPr>
                    <a:t>m</a:t>
                  </a:r>
                  <a:r>
                    <a:rPr lang="en-US" sz="1500" b="1">
                      <a:cs typeface="Times New Roman" charset="0"/>
                    </a:rPr>
                    <a:t>P - Alpha </a:t>
                  </a:r>
                  <a:endParaRPr lang="en-US" sz="1200">
                    <a:cs typeface="Times New Roman" charset="0"/>
                  </a:endParaRPr>
                </a:p>
                <a:p>
                  <a:endParaRPr lang="en-US" sz="2400"/>
                </a:p>
              </p:txBody>
            </p:sp>
            <p:sp>
              <p:nvSpPr>
                <p:cNvPr id="631959" name="Rectangle 151"/>
                <p:cNvSpPr>
                  <a:spLocks noChangeArrowheads="1"/>
                </p:cNvSpPr>
                <p:nvPr/>
              </p:nvSpPr>
              <p:spPr bwMode="auto">
                <a:xfrm>
                  <a:off x="1629" y="2880"/>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60" name="Group 152"/>
              <p:cNvGrpSpPr>
                <a:grpSpLocks/>
              </p:cNvGrpSpPr>
              <p:nvPr/>
            </p:nvGrpSpPr>
            <p:grpSpPr bwMode="auto">
              <a:xfrm>
                <a:off x="2635" y="2880"/>
                <a:ext cx="562" cy="576"/>
                <a:chOff x="2635" y="2880"/>
                <a:chExt cx="562" cy="576"/>
              </a:xfrm>
            </p:grpSpPr>
            <p:sp>
              <p:nvSpPr>
                <p:cNvPr id="631961" name="Rectangle 153"/>
                <p:cNvSpPr>
                  <a:spLocks noChangeArrowheads="1"/>
                </p:cNvSpPr>
                <p:nvPr/>
              </p:nvSpPr>
              <p:spPr bwMode="auto">
                <a:xfrm>
                  <a:off x="2678" y="2880"/>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1962" name="Rectangle 154"/>
                <p:cNvSpPr>
                  <a:spLocks noChangeArrowheads="1"/>
                </p:cNvSpPr>
                <p:nvPr/>
              </p:nvSpPr>
              <p:spPr bwMode="auto">
                <a:xfrm>
                  <a:off x="2635" y="2880"/>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63" name="Group 155"/>
              <p:cNvGrpSpPr>
                <a:grpSpLocks/>
              </p:cNvGrpSpPr>
              <p:nvPr/>
            </p:nvGrpSpPr>
            <p:grpSpPr bwMode="auto">
              <a:xfrm>
                <a:off x="3197" y="2880"/>
                <a:ext cx="472" cy="576"/>
                <a:chOff x="3197" y="2880"/>
                <a:chExt cx="472" cy="576"/>
              </a:xfrm>
            </p:grpSpPr>
            <p:sp>
              <p:nvSpPr>
                <p:cNvPr id="631964" name="Rectangle 156"/>
                <p:cNvSpPr>
                  <a:spLocks noChangeArrowheads="1"/>
                </p:cNvSpPr>
                <p:nvPr/>
              </p:nvSpPr>
              <p:spPr bwMode="auto">
                <a:xfrm>
                  <a:off x="3240" y="2880"/>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15</a:t>
                  </a:r>
                  <a:endParaRPr lang="en-US" sz="1200">
                    <a:cs typeface="Times New Roman" charset="0"/>
                  </a:endParaRPr>
                </a:p>
                <a:p>
                  <a:endParaRPr lang="en-US" sz="2400"/>
                </a:p>
              </p:txBody>
            </p:sp>
            <p:sp>
              <p:nvSpPr>
                <p:cNvPr id="631965" name="Rectangle 157"/>
                <p:cNvSpPr>
                  <a:spLocks noChangeArrowheads="1"/>
                </p:cNvSpPr>
                <p:nvPr/>
              </p:nvSpPr>
              <p:spPr bwMode="auto">
                <a:xfrm>
                  <a:off x="3197" y="2880"/>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66" name="Group 158"/>
              <p:cNvGrpSpPr>
                <a:grpSpLocks/>
              </p:cNvGrpSpPr>
              <p:nvPr/>
            </p:nvGrpSpPr>
            <p:grpSpPr bwMode="auto">
              <a:xfrm>
                <a:off x="3669" y="2880"/>
                <a:ext cx="513" cy="576"/>
                <a:chOff x="3669" y="2880"/>
                <a:chExt cx="513" cy="576"/>
              </a:xfrm>
            </p:grpSpPr>
            <p:sp>
              <p:nvSpPr>
                <p:cNvPr id="631967" name="Rectangle 159"/>
                <p:cNvSpPr>
                  <a:spLocks noChangeArrowheads="1"/>
                </p:cNvSpPr>
                <p:nvPr/>
              </p:nvSpPr>
              <p:spPr bwMode="auto">
                <a:xfrm>
                  <a:off x="3712" y="2880"/>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1998</a:t>
                  </a:r>
                  <a:endParaRPr lang="en-US" sz="1200">
                    <a:cs typeface="Times New Roman" charset="0"/>
                  </a:endParaRPr>
                </a:p>
                <a:p>
                  <a:endParaRPr lang="en-US" sz="2400"/>
                </a:p>
              </p:txBody>
            </p:sp>
            <p:sp>
              <p:nvSpPr>
                <p:cNvPr id="631968" name="Rectangle 160"/>
                <p:cNvSpPr>
                  <a:spLocks noChangeArrowheads="1"/>
                </p:cNvSpPr>
                <p:nvPr/>
              </p:nvSpPr>
              <p:spPr bwMode="auto">
                <a:xfrm>
                  <a:off x="3669" y="2880"/>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69" name="Group 161"/>
              <p:cNvGrpSpPr>
                <a:grpSpLocks/>
              </p:cNvGrpSpPr>
              <p:nvPr/>
            </p:nvGrpSpPr>
            <p:grpSpPr bwMode="auto">
              <a:xfrm>
                <a:off x="4182" y="2880"/>
                <a:ext cx="572" cy="576"/>
                <a:chOff x="4182" y="2880"/>
                <a:chExt cx="572" cy="576"/>
              </a:xfrm>
            </p:grpSpPr>
            <p:sp>
              <p:nvSpPr>
                <p:cNvPr id="631970" name="Rectangle 162"/>
                <p:cNvSpPr>
                  <a:spLocks noChangeArrowheads="1"/>
                </p:cNvSpPr>
                <p:nvPr/>
              </p:nvSpPr>
              <p:spPr bwMode="auto">
                <a:xfrm>
                  <a:off x="4225" y="2880"/>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18.3</a:t>
                  </a:r>
                  <a:endParaRPr lang="en-US" sz="1200">
                    <a:cs typeface="Times New Roman" charset="0"/>
                  </a:endParaRPr>
                </a:p>
                <a:p>
                  <a:endParaRPr lang="en-US" sz="2400"/>
                </a:p>
              </p:txBody>
            </p:sp>
            <p:sp>
              <p:nvSpPr>
                <p:cNvPr id="631971" name="Rectangle 163"/>
                <p:cNvSpPr>
                  <a:spLocks noChangeArrowheads="1"/>
                </p:cNvSpPr>
                <p:nvPr/>
              </p:nvSpPr>
              <p:spPr bwMode="auto">
                <a:xfrm>
                  <a:off x="4182" y="2880"/>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72" name="Group 164"/>
              <p:cNvGrpSpPr>
                <a:grpSpLocks/>
              </p:cNvGrpSpPr>
              <p:nvPr/>
            </p:nvGrpSpPr>
            <p:grpSpPr bwMode="auto">
              <a:xfrm>
                <a:off x="4754" y="2880"/>
                <a:ext cx="1006" cy="576"/>
                <a:chOff x="4754" y="2880"/>
                <a:chExt cx="1006" cy="576"/>
              </a:xfrm>
            </p:grpSpPr>
            <p:sp>
              <p:nvSpPr>
                <p:cNvPr id="631973" name="Rectangle 165"/>
                <p:cNvSpPr>
                  <a:spLocks noChangeArrowheads="1"/>
                </p:cNvSpPr>
                <p:nvPr/>
              </p:nvSpPr>
              <p:spPr bwMode="auto">
                <a:xfrm>
                  <a:off x="4797" y="2880"/>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DSP - Multimedia</a:t>
                  </a:r>
                  <a:endParaRPr lang="en-US" sz="1200">
                    <a:cs typeface="Times New Roman" charset="0"/>
                  </a:endParaRPr>
                </a:p>
                <a:p>
                  <a:endParaRPr lang="en-US" sz="2400"/>
                </a:p>
              </p:txBody>
            </p:sp>
            <p:sp>
              <p:nvSpPr>
                <p:cNvPr id="631974" name="Rectangle 166"/>
                <p:cNvSpPr>
                  <a:spLocks noChangeArrowheads="1"/>
                </p:cNvSpPr>
                <p:nvPr/>
              </p:nvSpPr>
              <p:spPr bwMode="auto">
                <a:xfrm>
                  <a:off x="4754" y="2880"/>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75" name="Group 167"/>
              <p:cNvGrpSpPr>
                <a:grpSpLocks/>
              </p:cNvGrpSpPr>
              <p:nvPr/>
            </p:nvGrpSpPr>
            <p:grpSpPr bwMode="auto">
              <a:xfrm>
                <a:off x="0" y="3456"/>
                <a:ext cx="518" cy="576"/>
                <a:chOff x="0" y="3456"/>
                <a:chExt cx="518" cy="576"/>
              </a:xfrm>
            </p:grpSpPr>
            <p:sp>
              <p:nvSpPr>
                <p:cNvPr id="631976" name="Rectangle 168"/>
                <p:cNvSpPr>
                  <a:spLocks noChangeArrowheads="1"/>
                </p:cNvSpPr>
                <p:nvPr/>
              </p:nvSpPr>
              <p:spPr bwMode="auto">
                <a:xfrm>
                  <a:off x="43" y="3456"/>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6</a:t>
                  </a:r>
                  <a:endParaRPr lang="en-US" sz="1200">
                    <a:cs typeface="Times New Roman" charset="0"/>
                  </a:endParaRPr>
                </a:p>
                <a:p>
                  <a:endParaRPr lang="en-US" sz="2400"/>
                </a:p>
              </p:txBody>
            </p:sp>
            <p:sp>
              <p:nvSpPr>
                <p:cNvPr id="631977" name="Rectangle 169"/>
                <p:cNvSpPr>
                  <a:spLocks noChangeArrowheads="1"/>
                </p:cNvSpPr>
                <p:nvPr/>
              </p:nvSpPr>
              <p:spPr bwMode="auto">
                <a:xfrm>
                  <a:off x="0" y="3456"/>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78" name="Group 170"/>
              <p:cNvGrpSpPr>
                <a:grpSpLocks/>
              </p:cNvGrpSpPr>
              <p:nvPr/>
            </p:nvGrpSpPr>
            <p:grpSpPr bwMode="auto">
              <a:xfrm>
                <a:off x="518" y="3456"/>
                <a:ext cx="539" cy="576"/>
                <a:chOff x="518" y="3456"/>
                <a:chExt cx="539" cy="576"/>
              </a:xfrm>
            </p:grpSpPr>
            <p:sp>
              <p:nvSpPr>
                <p:cNvPr id="631979" name="Rectangle 171"/>
                <p:cNvSpPr>
                  <a:spLocks noChangeArrowheads="1"/>
                </p:cNvSpPr>
                <p:nvPr/>
              </p:nvSpPr>
              <p:spPr bwMode="auto">
                <a:xfrm>
                  <a:off x="561" y="3456"/>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1998</a:t>
                  </a:r>
                  <a:endParaRPr lang="en-US" sz="1200">
                    <a:cs typeface="Times New Roman" charset="0"/>
                  </a:endParaRPr>
                </a:p>
                <a:p>
                  <a:endParaRPr lang="en-US" sz="2400"/>
                </a:p>
              </p:txBody>
            </p:sp>
            <p:sp>
              <p:nvSpPr>
                <p:cNvPr id="631980" name="Rectangle 172"/>
                <p:cNvSpPr>
                  <a:spLocks noChangeArrowheads="1"/>
                </p:cNvSpPr>
                <p:nvPr/>
              </p:nvSpPr>
              <p:spPr bwMode="auto">
                <a:xfrm>
                  <a:off x="518" y="3456"/>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81" name="Group 173"/>
              <p:cNvGrpSpPr>
                <a:grpSpLocks/>
              </p:cNvGrpSpPr>
              <p:nvPr/>
            </p:nvGrpSpPr>
            <p:grpSpPr bwMode="auto">
              <a:xfrm>
                <a:off x="1057" y="3456"/>
                <a:ext cx="572" cy="576"/>
                <a:chOff x="1057" y="3456"/>
                <a:chExt cx="572" cy="576"/>
              </a:xfrm>
            </p:grpSpPr>
            <p:sp>
              <p:nvSpPr>
                <p:cNvPr id="631982" name="Rectangle 174"/>
                <p:cNvSpPr>
                  <a:spLocks noChangeArrowheads="1"/>
                </p:cNvSpPr>
                <p:nvPr/>
              </p:nvSpPr>
              <p:spPr bwMode="auto">
                <a:xfrm>
                  <a:off x="1100" y="3456"/>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15.4</a:t>
                  </a:r>
                  <a:endParaRPr lang="en-US" sz="1200">
                    <a:cs typeface="Times New Roman" charset="0"/>
                  </a:endParaRPr>
                </a:p>
                <a:p>
                  <a:endParaRPr lang="en-US" sz="2400"/>
                </a:p>
              </p:txBody>
            </p:sp>
            <p:sp>
              <p:nvSpPr>
                <p:cNvPr id="631983" name="Rectangle 175"/>
                <p:cNvSpPr>
                  <a:spLocks noChangeArrowheads="1"/>
                </p:cNvSpPr>
                <p:nvPr/>
              </p:nvSpPr>
              <p:spPr bwMode="auto">
                <a:xfrm>
                  <a:off x="1057" y="3456"/>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84" name="Group 176"/>
              <p:cNvGrpSpPr>
                <a:grpSpLocks/>
              </p:cNvGrpSpPr>
              <p:nvPr/>
            </p:nvGrpSpPr>
            <p:grpSpPr bwMode="auto">
              <a:xfrm>
                <a:off x="1629" y="3456"/>
                <a:ext cx="1006" cy="576"/>
                <a:chOff x="1629" y="3456"/>
                <a:chExt cx="1006" cy="576"/>
              </a:xfrm>
            </p:grpSpPr>
            <p:sp>
              <p:nvSpPr>
                <p:cNvPr id="631985" name="Rectangle 177"/>
                <p:cNvSpPr>
                  <a:spLocks noChangeArrowheads="1"/>
                </p:cNvSpPr>
                <p:nvPr/>
              </p:nvSpPr>
              <p:spPr bwMode="auto">
                <a:xfrm>
                  <a:off x="1672" y="3456"/>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latin typeface="Symbol" charset="0"/>
                      <a:cs typeface="Times New Roman" charset="0"/>
                    </a:rPr>
                    <a:t>m</a:t>
                  </a:r>
                  <a:r>
                    <a:rPr lang="en-US" sz="1500" b="1">
                      <a:cs typeface="Times New Roman" charset="0"/>
                    </a:rPr>
                    <a:t>P - P6 </a:t>
                  </a:r>
                  <a:endParaRPr lang="en-US" sz="1200">
                    <a:cs typeface="Times New Roman" charset="0"/>
                  </a:endParaRPr>
                </a:p>
                <a:p>
                  <a:endParaRPr lang="en-US" sz="2400"/>
                </a:p>
              </p:txBody>
            </p:sp>
            <p:sp>
              <p:nvSpPr>
                <p:cNvPr id="631986" name="Rectangle 178"/>
                <p:cNvSpPr>
                  <a:spLocks noChangeArrowheads="1"/>
                </p:cNvSpPr>
                <p:nvPr/>
              </p:nvSpPr>
              <p:spPr bwMode="auto">
                <a:xfrm>
                  <a:off x="1629" y="3456"/>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87" name="Group 179"/>
              <p:cNvGrpSpPr>
                <a:grpSpLocks/>
              </p:cNvGrpSpPr>
              <p:nvPr/>
            </p:nvGrpSpPr>
            <p:grpSpPr bwMode="auto">
              <a:xfrm>
                <a:off x="2635" y="3456"/>
                <a:ext cx="562" cy="576"/>
                <a:chOff x="2635" y="3456"/>
                <a:chExt cx="562" cy="576"/>
              </a:xfrm>
            </p:grpSpPr>
            <p:sp>
              <p:nvSpPr>
                <p:cNvPr id="631988" name="Rectangle 180"/>
                <p:cNvSpPr>
                  <a:spLocks noChangeArrowheads="1"/>
                </p:cNvSpPr>
                <p:nvPr/>
              </p:nvSpPr>
              <p:spPr bwMode="auto">
                <a:xfrm>
                  <a:off x="2678" y="3456"/>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1989" name="Rectangle 181"/>
                <p:cNvSpPr>
                  <a:spLocks noChangeArrowheads="1"/>
                </p:cNvSpPr>
                <p:nvPr/>
              </p:nvSpPr>
              <p:spPr bwMode="auto">
                <a:xfrm>
                  <a:off x="2635" y="3456"/>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90" name="Group 182"/>
              <p:cNvGrpSpPr>
                <a:grpSpLocks/>
              </p:cNvGrpSpPr>
              <p:nvPr/>
            </p:nvGrpSpPr>
            <p:grpSpPr bwMode="auto">
              <a:xfrm>
                <a:off x="3197" y="3456"/>
                <a:ext cx="472" cy="576"/>
                <a:chOff x="3197" y="3456"/>
                <a:chExt cx="472" cy="576"/>
              </a:xfrm>
            </p:grpSpPr>
            <p:sp>
              <p:nvSpPr>
                <p:cNvPr id="631991" name="Rectangle 183"/>
                <p:cNvSpPr>
                  <a:spLocks noChangeArrowheads="1"/>
                </p:cNvSpPr>
                <p:nvPr/>
              </p:nvSpPr>
              <p:spPr bwMode="auto">
                <a:xfrm>
                  <a:off x="3240" y="3456"/>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16</a:t>
                  </a:r>
                  <a:endParaRPr lang="en-US" sz="1200">
                    <a:cs typeface="Times New Roman" charset="0"/>
                  </a:endParaRPr>
                </a:p>
                <a:p>
                  <a:endParaRPr lang="en-US" sz="2400"/>
                </a:p>
              </p:txBody>
            </p:sp>
            <p:sp>
              <p:nvSpPr>
                <p:cNvPr id="631992" name="Rectangle 184"/>
                <p:cNvSpPr>
                  <a:spLocks noChangeArrowheads="1"/>
                </p:cNvSpPr>
                <p:nvPr/>
              </p:nvSpPr>
              <p:spPr bwMode="auto">
                <a:xfrm>
                  <a:off x="3197" y="3456"/>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93" name="Group 185"/>
              <p:cNvGrpSpPr>
                <a:grpSpLocks/>
              </p:cNvGrpSpPr>
              <p:nvPr/>
            </p:nvGrpSpPr>
            <p:grpSpPr bwMode="auto">
              <a:xfrm>
                <a:off x="3669" y="3456"/>
                <a:ext cx="513" cy="576"/>
                <a:chOff x="3669" y="3456"/>
                <a:chExt cx="513" cy="576"/>
              </a:xfrm>
            </p:grpSpPr>
            <p:sp>
              <p:nvSpPr>
                <p:cNvPr id="631994" name="Rectangle 186"/>
                <p:cNvSpPr>
                  <a:spLocks noChangeArrowheads="1"/>
                </p:cNvSpPr>
                <p:nvPr/>
              </p:nvSpPr>
              <p:spPr bwMode="auto">
                <a:xfrm>
                  <a:off x="3712" y="3456"/>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2001</a:t>
                  </a:r>
                  <a:endParaRPr lang="en-US" sz="1200">
                    <a:cs typeface="Times New Roman" charset="0"/>
                  </a:endParaRPr>
                </a:p>
                <a:p>
                  <a:endParaRPr lang="en-US" sz="2400"/>
                </a:p>
              </p:txBody>
            </p:sp>
            <p:sp>
              <p:nvSpPr>
                <p:cNvPr id="631995" name="Rectangle 187"/>
                <p:cNvSpPr>
                  <a:spLocks noChangeArrowheads="1"/>
                </p:cNvSpPr>
                <p:nvPr/>
              </p:nvSpPr>
              <p:spPr bwMode="auto">
                <a:xfrm>
                  <a:off x="3669" y="3456"/>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96" name="Group 188"/>
              <p:cNvGrpSpPr>
                <a:grpSpLocks/>
              </p:cNvGrpSpPr>
              <p:nvPr/>
            </p:nvGrpSpPr>
            <p:grpSpPr bwMode="auto">
              <a:xfrm>
                <a:off x="4182" y="3456"/>
                <a:ext cx="572" cy="576"/>
                <a:chOff x="4182" y="3456"/>
                <a:chExt cx="572" cy="576"/>
              </a:xfrm>
            </p:grpSpPr>
            <p:sp>
              <p:nvSpPr>
                <p:cNvPr id="631997" name="Rectangle 189"/>
                <p:cNvSpPr>
                  <a:spLocks noChangeArrowheads="1"/>
                </p:cNvSpPr>
                <p:nvPr/>
              </p:nvSpPr>
              <p:spPr bwMode="auto">
                <a:xfrm>
                  <a:off x="4225" y="3456"/>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21.2</a:t>
                  </a:r>
                  <a:endParaRPr lang="en-US" sz="1200">
                    <a:cs typeface="Times New Roman" charset="0"/>
                  </a:endParaRPr>
                </a:p>
                <a:p>
                  <a:endParaRPr lang="en-US" sz="2400"/>
                </a:p>
              </p:txBody>
            </p:sp>
            <p:sp>
              <p:nvSpPr>
                <p:cNvPr id="631998" name="Rectangle 190"/>
                <p:cNvSpPr>
                  <a:spLocks noChangeArrowheads="1"/>
                </p:cNvSpPr>
                <p:nvPr/>
              </p:nvSpPr>
              <p:spPr bwMode="auto">
                <a:xfrm>
                  <a:off x="4182" y="3456"/>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1999" name="Group 191"/>
              <p:cNvGrpSpPr>
                <a:grpSpLocks/>
              </p:cNvGrpSpPr>
              <p:nvPr/>
            </p:nvGrpSpPr>
            <p:grpSpPr bwMode="auto">
              <a:xfrm>
                <a:off x="4754" y="3456"/>
                <a:ext cx="1006" cy="576"/>
                <a:chOff x="4754" y="3456"/>
                <a:chExt cx="1006" cy="576"/>
              </a:xfrm>
            </p:grpSpPr>
            <p:sp>
              <p:nvSpPr>
                <p:cNvPr id="632000" name="Rectangle 192"/>
                <p:cNvSpPr>
                  <a:spLocks noChangeArrowheads="1"/>
                </p:cNvSpPr>
                <p:nvPr/>
              </p:nvSpPr>
              <p:spPr bwMode="auto">
                <a:xfrm>
                  <a:off x="4797" y="3456"/>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Encryption Processor</a:t>
                  </a:r>
                  <a:endParaRPr lang="en-US" sz="1200">
                    <a:cs typeface="Times New Roman" charset="0"/>
                  </a:endParaRPr>
                </a:p>
                <a:p>
                  <a:endParaRPr lang="en-US" sz="2400"/>
                </a:p>
              </p:txBody>
            </p:sp>
            <p:sp>
              <p:nvSpPr>
                <p:cNvPr id="632001" name="Rectangle 193"/>
                <p:cNvSpPr>
                  <a:spLocks noChangeArrowheads="1"/>
                </p:cNvSpPr>
                <p:nvPr/>
              </p:nvSpPr>
              <p:spPr bwMode="auto">
                <a:xfrm>
                  <a:off x="4754" y="3456"/>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02" name="Group 194"/>
              <p:cNvGrpSpPr>
                <a:grpSpLocks/>
              </p:cNvGrpSpPr>
              <p:nvPr/>
            </p:nvGrpSpPr>
            <p:grpSpPr bwMode="auto">
              <a:xfrm>
                <a:off x="0" y="4032"/>
                <a:ext cx="518" cy="576"/>
                <a:chOff x="0" y="4032"/>
                <a:chExt cx="518" cy="576"/>
              </a:xfrm>
            </p:grpSpPr>
            <p:sp>
              <p:nvSpPr>
                <p:cNvPr id="632003" name="Rectangle 195"/>
                <p:cNvSpPr>
                  <a:spLocks noChangeArrowheads="1"/>
                </p:cNvSpPr>
                <p:nvPr/>
              </p:nvSpPr>
              <p:spPr bwMode="auto">
                <a:xfrm>
                  <a:off x="43" y="4032"/>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7</a:t>
                  </a:r>
                  <a:endParaRPr lang="en-US" sz="1200">
                    <a:cs typeface="Times New Roman" charset="0"/>
                  </a:endParaRPr>
                </a:p>
                <a:p>
                  <a:endParaRPr lang="en-US" sz="2400"/>
                </a:p>
              </p:txBody>
            </p:sp>
            <p:sp>
              <p:nvSpPr>
                <p:cNvPr id="632004" name="Rectangle 196"/>
                <p:cNvSpPr>
                  <a:spLocks noChangeArrowheads="1"/>
                </p:cNvSpPr>
                <p:nvPr/>
              </p:nvSpPr>
              <p:spPr bwMode="auto">
                <a:xfrm>
                  <a:off x="0" y="4032"/>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05" name="Group 197"/>
              <p:cNvGrpSpPr>
                <a:grpSpLocks/>
              </p:cNvGrpSpPr>
              <p:nvPr/>
            </p:nvGrpSpPr>
            <p:grpSpPr bwMode="auto">
              <a:xfrm>
                <a:off x="518" y="4032"/>
                <a:ext cx="539" cy="576"/>
                <a:chOff x="518" y="4032"/>
                <a:chExt cx="539" cy="576"/>
              </a:xfrm>
            </p:grpSpPr>
            <p:sp>
              <p:nvSpPr>
                <p:cNvPr id="632006" name="Rectangle 198"/>
                <p:cNvSpPr>
                  <a:spLocks noChangeArrowheads="1"/>
                </p:cNvSpPr>
                <p:nvPr/>
              </p:nvSpPr>
              <p:spPr bwMode="auto">
                <a:xfrm>
                  <a:off x="561" y="4032"/>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1998</a:t>
                  </a:r>
                  <a:endParaRPr lang="en-US" sz="1200">
                    <a:cs typeface="Times New Roman" charset="0"/>
                  </a:endParaRPr>
                </a:p>
                <a:p>
                  <a:endParaRPr lang="en-US" sz="2400"/>
                </a:p>
              </p:txBody>
            </p:sp>
            <p:sp>
              <p:nvSpPr>
                <p:cNvPr id="632007" name="Rectangle 199"/>
                <p:cNvSpPr>
                  <a:spLocks noChangeArrowheads="1"/>
                </p:cNvSpPr>
                <p:nvPr/>
              </p:nvSpPr>
              <p:spPr bwMode="auto">
                <a:xfrm>
                  <a:off x="518" y="4032"/>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08" name="Group 200"/>
              <p:cNvGrpSpPr>
                <a:grpSpLocks/>
              </p:cNvGrpSpPr>
              <p:nvPr/>
            </p:nvGrpSpPr>
            <p:grpSpPr bwMode="auto">
              <a:xfrm>
                <a:off x="1057" y="4032"/>
                <a:ext cx="572" cy="576"/>
                <a:chOff x="1057" y="4032"/>
                <a:chExt cx="572" cy="576"/>
              </a:xfrm>
            </p:grpSpPr>
            <p:sp>
              <p:nvSpPr>
                <p:cNvPr id="632009" name="Rectangle 201"/>
                <p:cNvSpPr>
                  <a:spLocks noChangeArrowheads="1"/>
                </p:cNvSpPr>
                <p:nvPr/>
              </p:nvSpPr>
              <p:spPr bwMode="auto">
                <a:xfrm>
                  <a:off x="1100" y="4032"/>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18.4</a:t>
                  </a:r>
                  <a:endParaRPr lang="en-US" sz="1200">
                    <a:cs typeface="Times New Roman" charset="0"/>
                  </a:endParaRPr>
                </a:p>
                <a:p>
                  <a:endParaRPr lang="en-US" sz="2400"/>
                </a:p>
              </p:txBody>
            </p:sp>
            <p:sp>
              <p:nvSpPr>
                <p:cNvPr id="632010" name="Rectangle 202"/>
                <p:cNvSpPr>
                  <a:spLocks noChangeArrowheads="1"/>
                </p:cNvSpPr>
                <p:nvPr/>
              </p:nvSpPr>
              <p:spPr bwMode="auto">
                <a:xfrm>
                  <a:off x="1057" y="4032"/>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11" name="Group 203"/>
              <p:cNvGrpSpPr>
                <a:grpSpLocks/>
              </p:cNvGrpSpPr>
              <p:nvPr/>
            </p:nvGrpSpPr>
            <p:grpSpPr bwMode="auto">
              <a:xfrm>
                <a:off x="1629" y="4032"/>
                <a:ext cx="1006" cy="576"/>
                <a:chOff x="1629" y="4032"/>
                <a:chExt cx="1006" cy="576"/>
              </a:xfrm>
            </p:grpSpPr>
            <p:sp>
              <p:nvSpPr>
                <p:cNvPr id="632012" name="Rectangle 204"/>
                <p:cNvSpPr>
                  <a:spLocks noChangeArrowheads="1"/>
                </p:cNvSpPr>
                <p:nvPr/>
              </p:nvSpPr>
              <p:spPr bwMode="auto">
                <a:xfrm>
                  <a:off x="1672" y="4032"/>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latin typeface="Symbol" charset="0"/>
                      <a:cs typeface="Times New Roman" charset="0"/>
                    </a:rPr>
                    <a:t>m</a:t>
                  </a:r>
                  <a:r>
                    <a:rPr lang="en-US" sz="1500" b="1">
                      <a:cs typeface="Times New Roman" charset="0"/>
                    </a:rPr>
                    <a:t>P - Alpha </a:t>
                  </a:r>
                  <a:endParaRPr lang="en-US" sz="1200">
                    <a:cs typeface="Times New Roman" charset="0"/>
                  </a:endParaRPr>
                </a:p>
                <a:p>
                  <a:endParaRPr lang="en-US" sz="2400"/>
                </a:p>
              </p:txBody>
            </p:sp>
            <p:sp>
              <p:nvSpPr>
                <p:cNvPr id="632013" name="Rectangle 205"/>
                <p:cNvSpPr>
                  <a:spLocks noChangeArrowheads="1"/>
                </p:cNvSpPr>
                <p:nvPr/>
              </p:nvSpPr>
              <p:spPr bwMode="auto">
                <a:xfrm>
                  <a:off x="1629" y="4032"/>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14" name="Group 206"/>
              <p:cNvGrpSpPr>
                <a:grpSpLocks/>
              </p:cNvGrpSpPr>
              <p:nvPr/>
            </p:nvGrpSpPr>
            <p:grpSpPr bwMode="auto">
              <a:xfrm>
                <a:off x="2635" y="4032"/>
                <a:ext cx="562" cy="576"/>
                <a:chOff x="2635" y="4032"/>
                <a:chExt cx="562" cy="576"/>
              </a:xfrm>
            </p:grpSpPr>
            <p:sp>
              <p:nvSpPr>
                <p:cNvPr id="632015" name="Rectangle 207"/>
                <p:cNvSpPr>
                  <a:spLocks noChangeArrowheads="1"/>
                </p:cNvSpPr>
                <p:nvPr/>
              </p:nvSpPr>
              <p:spPr bwMode="auto">
                <a:xfrm>
                  <a:off x="2678" y="4032"/>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2016" name="Rectangle 208"/>
                <p:cNvSpPr>
                  <a:spLocks noChangeArrowheads="1"/>
                </p:cNvSpPr>
                <p:nvPr/>
              </p:nvSpPr>
              <p:spPr bwMode="auto">
                <a:xfrm>
                  <a:off x="2635" y="4032"/>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17" name="Group 209"/>
              <p:cNvGrpSpPr>
                <a:grpSpLocks/>
              </p:cNvGrpSpPr>
              <p:nvPr/>
            </p:nvGrpSpPr>
            <p:grpSpPr bwMode="auto">
              <a:xfrm>
                <a:off x="3197" y="4032"/>
                <a:ext cx="472" cy="576"/>
                <a:chOff x="3197" y="4032"/>
                <a:chExt cx="472" cy="576"/>
              </a:xfrm>
            </p:grpSpPr>
            <p:sp>
              <p:nvSpPr>
                <p:cNvPr id="632018" name="Rectangle 210"/>
                <p:cNvSpPr>
                  <a:spLocks noChangeArrowheads="1"/>
                </p:cNvSpPr>
                <p:nvPr/>
              </p:nvSpPr>
              <p:spPr bwMode="auto">
                <a:xfrm>
                  <a:off x="3240" y="4032"/>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17</a:t>
                  </a:r>
                  <a:endParaRPr lang="en-US" sz="1200">
                    <a:cs typeface="Times New Roman" charset="0"/>
                  </a:endParaRPr>
                </a:p>
                <a:p>
                  <a:endParaRPr lang="en-US" sz="2400"/>
                </a:p>
              </p:txBody>
            </p:sp>
            <p:sp>
              <p:nvSpPr>
                <p:cNvPr id="632019" name="Rectangle 211"/>
                <p:cNvSpPr>
                  <a:spLocks noChangeArrowheads="1"/>
                </p:cNvSpPr>
                <p:nvPr/>
              </p:nvSpPr>
              <p:spPr bwMode="auto">
                <a:xfrm>
                  <a:off x="3197" y="4032"/>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20" name="Group 212"/>
              <p:cNvGrpSpPr>
                <a:grpSpLocks/>
              </p:cNvGrpSpPr>
              <p:nvPr/>
            </p:nvGrpSpPr>
            <p:grpSpPr bwMode="auto">
              <a:xfrm>
                <a:off x="3669" y="4032"/>
                <a:ext cx="513" cy="576"/>
                <a:chOff x="3669" y="4032"/>
                <a:chExt cx="513" cy="576"/>
              </a:xfrm>
            </p:grpSpPr>
            <p:sp>
              <p:nvSpPr>
                <p:cNvPr id="632021" name="Rectangle 213"/>
                <p:cNvSpPr>
                  <a:spLocks noChangeArrowheads="1"/>
                </p:cNvSpPr>
                <p:nvPr/>
              </p:nvSpPr>
              <p:spPr bwMode="auto">
                <a:xfrm>
                  <a:off x="3712" y="4032"/>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2000</a:t>
                  </a:r>
                  <a:endParaRPr lang="en-US" sz="1200">
                    <a:cs typeface="Times New Roman" charset="0"/>
                  </a:endParaRPr>
                </a:p>
                <a:p>
                  <a:endParaRPr lang="en-US" sz="2400"/>
                </a:p>
              </p:txBody>
            </p:sp>
            <p:sp>
              <p:nvSpPr>
                <p:cNvPr id="632022" name="Rectangle 214"/>
                <p:cNvSpPr>
                  <a:spLocks noChangeArrowheads="1"/>
                </p:cNvSpPr>
                <p:nvPr/>
              </p:nvSpPr>
              <p:spPr bwMode="auto">
                <a:xfrm>
                  <a:off x="3669" y="4032"/>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23" name="Group 215"/>
              <p:cNvGrpSpPr>
                <a:grpSpLocks/>
              </p:cNvGrpSpPr>
              <p:nvPr/>
            </p:nvGrpSpPr>
            <p:grpSpPr bwMode="auto">
              <a:xfrm>
                <a:off x="4182" y="4032"/>
                <a:ext cx="572" cy="576"/>
                <a:chOff x="4182" y="4032"/>
                <a:chExt cx="572" cy="576"/>
              </a:xfrm>
            </p:grpSpPr>
            <p:sp>
              <p:nvSpPr>
                <p:cNvPr id="632024" name="Rectangle 216"/>
                <p:cNvSpPr>
                  <a:spLocks noChangeArrowheads="1"/>
                </p:cNvSpPr>
                <p:nvPr/>
              </p:nvSpPr>
              <p:spPr bwMode="auto">
                <a:xfrm>
                  <a:off x="4225" y="4032"/>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14.5</a:t>
                  </a:r>
                  <a:endParaRPr lang="en-US" sz="1200">
                    <a:cs typeface="Times New Roman" charset="0"/>
                  </a:endParaRPr>
                </a:p>
                <a:p>
                  <a:endParaRPr lang="en-US" sz="2400"/>
                </a:p>
              </p:txBody>
            </p:sp>
            <p:sp>
              <p:nvSpPr>
                <p:cNvPr id="632025" name="Rectangle 217"/>
                <p:cNvSpPr>
                  <a:spLocks noChangeArrowheads="1"/>
                </p:cNvSpPr>
                <p:nvPr/>
              </p:nvSpPr>
              <p:spPr bwMode="auto">
                <a:xfrm>
                  <a:off x="4182" y="4032"/>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26" name="Group 218"/>
              <p:cNvGrpSpPr>
                <a:grpSpLocks/>
              </p:cNvGrpSpPr>
              <p:nvPr/>
            </p:nvGrpSpPr>
            <p:grpSpPr bwMode="auto">
              <a:xfrm>
                <a:off x="4754" y="4032"/>
                <a:ext cx="1006" cy="576"/>
                <a:chOff x="4754" y="4032"/>
                <a:chExt cx="1006" cy="576"/>
              </a:xfrm>
            </p:grpSpPr>
            <p:sp>
              <p:nvSpPr>
                <p:cNvPr id="632027" name="Rectangle 219"/>
                <p:cNvSpPr>
                  <a:spLocks noChangeArrowheads="1"/>
                </p:cNvSpPr>
                <p:nvPr/>
              </p:nvSpPr>
              <p:spPr bwMode="auto">
                <a:xfrm>
                  <a:off x="4797" y="4032"/>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Hearing Aid Processor</a:t>
                  </a:r>
                  <a:endParaRPr lang="en-US" sz="1200">
                    <a:cs typeface="Times New Roman" charset="0"/>
                  </a:endParaRPr>
                </a:p>
                <a:p>
                  <a:endParaRPr lang="en-US" sz="2400"/>
                </a:p>
              </p:txBody>
            </p:sp>
            <p:sp>
              <p:nvSpPr>
                <p:cNvPr id="632028" name="Rectangle 220"/>
                <p:cNvSpPr>
                  <a:spLocks noChangeArrowheads="1"/>
                </p:cNvSpPr>
                <p:nvPr/>
              </p:nvSpPr>
              <p:spPr bwMode="auto">
                <a:xfrm>
                  <a:off x="4754" y="4032"/>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29" name="Group 221"/>
              <p:cNvGrpSpPr>
                <a:grpSpLocks/>
              </p:cNvGrpSpPr>
              <p:nvPr/>
            </p:nvGrpSpPr>
            <p:grpSpPr bwMode="auto">
              <a:xfrm>
                <a:off x="0" y="4608"/>
                <a:ext cx="518" cy="576"/>
                <a:chOff x="0" y="4608"/>
                <a:chExt cx="518" cy="576"/>
              </a:xfrm>
            </p:grpSpPr>
            <p:sp>
              <p:nvSpPr>
                <p:cNvPr id="632030" name="Rectangle 222"/>
                <p:cNvSpPr>
                  <a:spLocks noChangeArrowheads="1"/>
                </p:cNvSpPr>
                <p:nvPr/>
              </p:nvSpPr>
              <p:spPr bwMode="auto">
                <a:xfrm>
                  <a:off x="43" y="4608"/>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8</a:t>
                  </a:r>
                  <a:endParaRPr lang="en-US" sz="1200">
                    <a:cs typeface="Times New Roman" charset="0"/>
                  </a:endParaRPr>
                </a:p>
                <a:p>
                  <a:endParaRPr lang="en-US" sz="2400"/>
                </a:p>
              </p:txBody>
            </p:sp>
            <p:sp>
              <p:nvSpPr>
                <p:cNvPr id="632031" name="Rectangle 223"/>
                <p:cNvSpPr>
                  <a:spLocks noChangeArrowheads="1"/>
                </p:cNvSpPr>
                <p:nvPr/>
              </p:nvSpPr>
              <p:spPr bwMode="auto">
                <a:xfrm>
                  <a:off x="0" y="4608"/>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32" name="Group 224"/>
              <p:cNvGrpSpPr>
                <a:grpSpLocks/>
              </p:cNvGrpSpPr>
              <p:nvPr/>
            </p:nvGrpSpPr>
            <p:grpSpPr bwMode="auto">
              <a:xfrm>
                <a:off x="518" y="4608"/>
                <a:ext cx="539" cy="576"/>
                <a:chOff x="518" y="4608"/>
                <a:chExt cx="539" cy="576"/>
              </a:xfrm>
            </p:grpSpPr>
            <p:sp>
              <p:nvSpPr>
                <p:cNvPr id="632033" name="Rectangle 225"/>
                <p:cNvSpPr>
                  <a:spLocks noChangeArrowheads="1"/>
                </p:cNvSpPr>
                <p:nvPr/>
              </p:nvSpPr>
              <p:spPr bwMode="auto">
                <a:xfrm>
                  <a:off x="561" y="4608"/>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1999</a:t>
                  </a:r>
                  <a:endParaRPr lang="en-US" sz="1200">
                    <a:cs typeface="Times New Roman" charset="0"/>
                  </a:endParaRPr>
                </a:p>
                <a:p>
                  <a:endParaRPr lang="en-US" sz="2400"/>
                </a:p>
              </p:txBody>
            </p:sp>
            <p:sp>
              <p:nvSpPr>
                <p:cNvPr id="632034" name="Rectangle 226"/>
                <p:cNvSpPr>
                  <a:spLocks noChangeArrowheads="1"/>
                </p:cNvSpPr>
                <p:nvPr/>
              </p:nvSpPr>
              <p:spPr bwMode="auto">
                <a:xfrm>
                  <a:off x="518" y="4608"/>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35" name="Group 227"/>
              <p:cNvGrpSpPr>
                <a:grpSpLocks/>
              </p:cNvGrpSpPr>
              <p:nvPr/>
            </p:nvGrpSpPr>
            <p:grpSpPr bwMode="auto">
              <a:xfrm>
                <a:off x="1057" y="4608"/>
                <a:ext cx="572" cy="576"/>
                <a:chOff x="1057" y="4608"/>
                <a:chExt cx="572" cy="576"/>
              </a:xfrm>
            </p:grpSpPr>
            <p:sp>
              <p:nvSpPr>
                <p:cNvPr id="632036" name="Rectangle 228"/>
                <p:cNvSpPr>
                  <a:spLocks noChangeArrowheads="1"/>
                </p:cNvSpPr>
                <p:nvPr/>
              </p:nvSpPr>
              <p:spPr bwMode="auto">
                <a:xfrm>
                  <a:off x="1100" y="4608"/>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5.6</a:t>
                  </a:r>
                  <a:endParaRPr lang="en-US" sz="1200">
                    <a:cs typeface="Times New Roman" charset="0"/>
                  </a:endParaRPr>
                </a:p>
                <a:p>
                  <a:endParaRPr lang="en-US" sz="2400"/>
                </a:p>
              </p:txBody>
            </p:sp>
            <p:sp>
              <p:nvSpPr>
                <p:cNvPr id="632037" name="Rectangle 229"/>
                <p:cNvSpPr>
                  <a:spLocks noChangeArrowheads="1"/>
                </p:cNvSpPr>
                <p:nvPr/>
              </p:nvSpPr>
              <p:spPr bwMode="auto">
                <a:xfrm>
                  <a:off x="1057" y="4608"/>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38" name="Group 230"/>
              <p:cNvGrpSpPr>
                <a:grpSpLocks/>
              </p:cNvGrpSpPr>
              <p:nvPr/>
            </p:nvGrpSpPr>
            <p:grpSpPr bwMode="auto">
              <a:xfrm>
                <a:off x="1629" y="4608"/>
                <a:ext cx="1006" cy="576"/>
                <a:chOff x="1629" y="4608"/>
                <a:chExt cx="1006" cy="576"/>
              </a:xfrm>
            </p:grpSpPr>
            <p:sp>
              <p:nvSpPr>
                <p:cNvPr id="632039" name="Rectangle 231"/>
                <p:cNvSpPr>
                  <a:spLocks noChangeArrowheads="1"/>
                </p:cNvSpPr>
                <p:nvPr/>
              </p:nvSpPr>
              <p:spPr bwMode="auto">
                <a:xfrm>
                  <a:off x="1672" y="4608"/>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latin typeface="Symbol" charset="0"/>
                      <a:cs typeface="Times New Roman" charset="0"/>
                    </a:rPr>
                    <a:t>m</a:t>
                  </a:r>
                  <a:r>
                    <a:rPr lang="en-US" sz="1500" b="1">
                      <a:cs typeface="Times New Roman" charset="0"/>
                    </a:rPr>
                    <a:t>P – PPC</a:t>
                  </a:r>
                  <a:endParaRPr lang="en-US" sz="1200">
                    <a:cs typeface="Times New Roman" charset="0"/>
                  </a:endParaRPr>
                </a:p>
                <a:p>
                  <a:endParaRPr lang="en-US" sz="2400"/>
                </a:p>
              </p:txBody>
            </p:sp>
            <p:sp>
              <p:nvSpPr>
                <p:cNvPr id="632040" name="Rectangle 232"/>
                <p:cNvSpPr>
                  <a:spLocks noChangeArrowheads="1"/>
                </p:cNvSpPr>
                <p:nvPr/>
              </p:nvSpPr>
              <p:spPr bwMode="auto">
                <a:xfrm>
                  <a:off x="1629" y="4608"/>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41" name="Group 233"/>
              <p:cNvGrpSpPr>
                <a:grpSpLocks/>
              </p:cNvGrpSpPr>
              <p:nvPr/>
            </p:nvGrpSpPr>
            <p:grpSpPr bwMode="auto">
              <a:xfrm>
                <a:off x="2635" y="4608"/>
                <a:ext cx="562" cy="576"/>
                <a:chOff x="2635" y="4608"/>
                <a:chExt cx="562" cy="576"/>
              </a:xfrm>
            </p:grpSpPr>
            <p:sp>
              <p:nvSpPr>
                <p:cNvPr id="632042" name="Rectangle 234"/>
                <p:cNvSpPr>
                  <a:spLocks noChangeArrowheads="1"/>
                </p:cNvSpPr>
                <p:nvPr/>
              </p:nvSpPr>
              <p:spPr bwMode="auto">
                <a:xfrm>
                  <a:off x="2678" y="4608"/>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2043" name="Rectangle 235"/>
                <p:cNvSpPr>
                  <a:spLocks noChangeArrowheads="1"/>
                </p:cNvSpPr>
                <p:nvPr/>
              </p:nvSpPr>
              <p:spPr bwMode="auto">
                <a:xfrm>
                  <a:off x="2635" y="4608"/>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44" name="Group 236"/>
              <p:cNvGrpSpPr>
                <a:grpSpLocks/>
              </p:cNvGrpSpPr>
              <p:nvPr/>
            </p:nvGrpSpPr>
            <p:grpSpPr bwMode="auto">
              <a:xfrm>
                <a:off x="3197" y="4608"/>
                <a:ext cx="472" cy="576"/>
                <a:chOff x="3197" y="4608"/>
                <a:chExt cx="472" cy="576"/>
              </a:xfrm>
            </p:grpSpPr>
            <p:sp>
              <p:nvSpPr>
                <p:cNvPr id="632045" name="Rectangle 237"/>
                <p:cNvSpPr>
                  <a:spLocks noChangeArrowheads="1"/>
                </p:cNvSpPr>
                <p:nvPr/>
              </p:nvSpPr>
              <p:spPr bwMode="auto">
                <a:xfrm>
                  <a:off x="3240" y="4608"/>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18</a:t>
                  </a:r>
                  <a:endParaRPr lang="en-US" sz="1200">
                    <a:cs typeface="Times New Roman" charset="0"/>
                  </a:endParaRPr>
                </a:p>
                <a:p>
                  <a:endParaRPr lang="en-US" sz="2400"/>
                </a:p>
              </p:txBody>
            </p:sp>
            <p:sp>
              <p:nvSpPr>
                <p:cNvPr id="632046" name="Rectangle 238"/>
                <p:cNvSpPr>
                  <a:spLocks noChangeArrowheads="1"/>
                </p:cNvSpPr>
                <p:nvPr/>
              </p:nvSpPr>
              <p:spPr bwMode="auto">
                <a:xfrm>
                  <a:off x="3197" y="4608"/>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47" name="Group 239"/>
              <p:cNvGrpSpPr>
                <a:grpSpLocks/>
              </p:cNvGrpSpPr>
              <p:nvPr/>
            </p:nvGrpSpPr>
            <p:grpSpPr bwMode="auto">
              <a:xfrm>
                <a:off x="3669" y="4608"/>
                <a:ext cx="513" cy="576"/>
                <a:chOff x="3669" y="4608"/>
                <a:chExt cx="513" cy="576"/>
              </a:xfrm>
            </p:grpSpPr>
            <p:sp>
              <p:nvSpPr>
                <p:cNvPr id="632048" name="Rectangle 240"/>
                <p:cNvSpPr>
                  <a:spLocks noChangeArrowheads="1"/>
                </p:cNvSpPr>
                <p:nvPr/>
              </p:nvSpPr>
              <p:spPr bwMode="auto">
                <a:xfrm>
                  <a:off x="3712" y="4608"/>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2000</a:t>
                  </a:r>
                  <a:endParaRPr lang="en-US" sz="1200">
                    <a:cs typeface="Times New Roman" charset="0"/>
                  </a:endParaRPr>
                </a:p>
                <a:p>
                  <a:endParaRPr lang="en-US" sz="2400"/>
                </a:p>
              </p:txBody>
            </p:sp>
            <p:sp>
              <p:nvSpPr>
                <p:cNvPr id="632049" name="Rectangle 241"/>
                <p:cNvSpPr>
                  <a:spLocks noChangeArrowheads="1"/>
                </p:cNvSpPr>
                <p:nvPr/>
              </p:nvSpPr>
              <p:spPr bwMode="auto">
                <a:xfrm>
                  <a:off x="3669" y="4608"/>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50" name="Group 242"/>
              <p:cNvGrpSpPr>
                <a:grpSpLocks/>
              </p:cNvGrpSpPr>
              <p:nvPr/>
            </p:nvGrpSpPr>
            <p:grpSpPr bwMode="auto">
              <a:xfrm>
                <a:off x="4182" y="4608"/>
                <a:ext cx="572" cy="576"/>
                <a:chOff x="4182" y="4608"/>
                <a:chExt cx="572" cy="576"/>
              </a:xfrm>
            </p:grpSpPr>
            <p:sp>
              <p:nvSpPr>
                <p:cNvPr id="632051" name="Rectangle 243"/>
                <p:cNvSpPr>
                  <a:spLocks noChangeArrowheads="1"/>
                </p:cNvSpPr>
                <p:nvPr/>
              </p:nvSpPr>
              <p:spPr bwMode="auto">
                <a:xfrm>
                  <a:off x="4225" y="4608"/>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4.7</a:t>
                  </a:r>
                  <a:endParaRPr lang="en-US" sz="1200">
                    <a:cs typeface="Times New Roman" charset="0"/>
                  </a:endParaRPr>
                </a:p>
                <a:p>
                  <a:endParaRPr lang="en-US" sz="2400"/>
                </a:p>
              </p:txBody>
            </p:sp>
            <p:sp>
              <p:nvSpPr>
                <p:cNvPr id="632052" name="Rectangle 244"/>
                <p:cNvSpPr>
                  <a:spLocks noChangeArrowheads="1"/>
                </p:cNvSpPr>
                <p:nvPr/>
              </p:nvSpPr>
              <p:spPr bwMode="auto">
                <a:xfrm>
                  <a:off x="4182" y="4608"/>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53" name="Group 245"/>
              <p:cNvGrpSpPr>
                <a:grpSpLocks/>
              </p:cNvGrpSpPr>
              <p:nvPr/>
            </p:nvGrpSpPr>
            <p:grpSpPr bwMode="auto">
              <a:xfrm>
                <a:off x="4754" y="4608"/>
                <a:ext cx="1006" cy="576"/>
                <a:chOff x="4754" y="4608"/>
                <a:chExt cx="1006" cy="576"/>
              </a:xfrm>
            </p:grpSpPr>
            <p:sp>
              <p:nvSpPr>
                <p:cNvPr id="632054" name="Rectangle 246"/>
                <p:cNvSpPr>
                  <a:spLocks noChangeArrowheads="1"/>
                </p:cNvSpPr>
                <p:nvPr/>
              </p:nvSpPr>
              <p:spPr bwMode="auto">
                <a:xfrm>
                  <a:off x="4797" y="4608"/>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FIR for Disk Read Head</a:t>
                  </a:r>
                  <a:endParaRPr lang="en-US" sz="1200">
                    <a:cs typeface="Times New Roman" charset="0"/>
                  </a:endParaRPr>
                </a:p>
                <a:p>
                  <a:endParaRPr lang="en-US" sz="2400"/>
                </a:p>
              </p:txBody>
            </p:sp>
            <p:sp>
              <p:nvSpPr>
                <p:cNvPr id="632055" name="Rectangle 247"/>
                <p:cNvSpPr>
                  <a:spLocks noChangeArrowheads="1"/>
                </p:cNvSpPr>
                <p:nvPr/>
              </p:nvSpPr>
              <p:spPr bwMode="auto">
                <a:xfrm>
                  <a:off x="4754" y="4608"/>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56" name="Group 248"/>
              <p:cNvGrpSpPr>
                <a:grpSpLocks/>
              </p:cNvGrpSpPr>
              <p:nvPr/>
            </p:nvGrpSpPr>
            <p:grpSpPr bwMode="auto">
              <a:xfrm>
                <a:off x="0" y="5184"/>
                <a:ext cx="518" cy="576"/>
                <a:chOff x="0" y="5184"/>
                <a:chExt cx="518" cy="576"/>
              </a:xfrm>
            </p:grpSpPr>
            <p:sp>
              <p:nvSpPr>
                <p:cNvPr id="632057" name="Rectangle 249"/>
                <p:cNvSpPr>
                  <a:spLocks noChangeArrowheads="1"/>
                </p:cNvSpPr>
                <p:nvPr/>
              </p:nvSpPr>
              <p:spPr bwMode="auto">
                <a:xfrm>
                  <a:off x="43" y="5184"/>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9</a:t>
                  </a:r>
                  <a:endParaRPr lang="en-US" sz="1200">
                    <a:cs typeface="Times New Roman" charset="0"/>
                  </a:endParaRPr>
                </a:p>
                <a:p>
                  <a:endParaRPr lang="en-US" sz="2400"/>
                </a:p>
              </p:txBody>
            </p:sp>
            <p:sp>
              <p:nvSpPr>
                <p:cNvPr id="632058" name="Rectangle 250"/>
                <p:cNvSpPr>
                  <a:spLocks noChangeArrowheads="1"/>
                </p:cNvSpPr>
                <p:nvPr/>
              </p:nvSpPr>
              <p:spPr bwMode="auto">
                <a:xfrm>
                  <a:off x="0" y="5184"/>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59" name="Group 251"/>
              <p:cNvGrpSpPr>
                <a:grpSpLocks/>
              </p:cNvGrpSpPr>
              <p:nvPr/>
            </p:nvGrpSpPr>
            <p:grpSpPr bwMode="auto">
              <a:xfrm>
                <a:off x="518" y="5184"/>
                <a:ext cx="539" cy="576"/>
                <a:chOff x="518" y="5184"/>
                <a:chExt cx="539" cy="576"/>
              </a:xfrm>
            </p:grpSpPr>
            <p:sp>
              <p:nvSpPr>
                <p:cNvPr id="632060" name="Rectangle 252"/>
                <p:cNvSpPr>
                  <a:spLocks noChangeArrowheads="1"/>
                </p:cNvSpPr>
                <p:nvPr/>
              </p:nvSpPr>
              <p:spPr bwMode="auto">
                <a:xfrm>
                  <a:off x="561" y="5184"/>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1998</a:t>
                  </a:r>
                  <a:endParaRPr lang="en-US" sz="1200">
                    <a:cs typeface="Times New Roman" charset="0"/>
                  </a:endParaRPr>
                </a:p>
                <a:p>
                  <a:endParaRPr lang="en-US" sz="2400"/>
                </a:p>
              </p:txBody>
            </p:sp>
            <p:sp>
              <p:nvSpPr>
                <p:cNvPr id="632061" name="Rectangle 253"/>
                <p:cNvSpPr>
                  <a:spLocks noChangeArrowheads="1"/>
                </p:cNvSpPr>
                <p:nvPr/>
              </p:nvSpPr>
              <p:spPr bwMode="auto">
                <a:xfrm>
                  <a:off x="518" y="5184"/>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62" name="Group 254"/>
              <p:cNvGrpSpPr>
                <a:grpSpLocks/>
              </p:cNvGrpSpPr>
              <p:nvPr/>
            </p:nvGrpSpPr>
            <p:grpSpPr bwMode="auto">
              <a:xfrm>
                <a:off x="1057" y="5184"/>
                <a:ext cx="572" cy="576"/>
                <a:chOff x="1057" y="5184"/>
                <a:chExt cx="572" cy="576"/>
              </a:xfrm>
            </p:grpSpPr>
            <p:sp>
              <p:nvSpPr>
                <p:cNvPr id="632063" name="Rectangle 255"/>
                <p:cNvSpPr>
                  <a:spLocks noChangeArrowheads="1"/>
                </p:cNvSpPr>
                <p:nvPr/>
              </p:nvSpPr>
              <p:spPr bwMode="auto">
                <a:xfrm>
                  <a:off x="1100" y="5184"/>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18.6</a:t>
                  </a:r>
                  <a:endParaRPr lang="en-US" sz="1200">
                    <a:cs typeface="Times New Roman" charset="0"/>
                  </a:endParaRPr>
                </a:p>
                <a:p>
                  <a:endParaRPr lang="en-US" sz="2400"/>
                </a:p>
              </p:txBody>
            </p:sp>
            <p:sp>
              <p:nvSpPr>
                <p:cNvPr id="632064" name="Rectangle 256"/>
                <p:cNvSpPr>
                  <a:spLocks noChangeArrowheads="1"/>
                </p:cNvSpPr>
                <p:nvPr/>
              </p:nvSpPr>
              <p:spPr bwMode="auto">
                <a:xfrm>
                  <a:off x="1057" y="5184"/>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65" name="Group 257"/>
              <p:cNvGrpSpPr>
                <a:grpSpLocks/>
              </p:cNvGrpSpPr>
              <p:nvPr/>
            </p:nvGrpSpPr>
            <p:grpSpPr bwMode="auto">
              <a:xfrm>
                <a:off x="1629" y="5184"/>
                <a:ext cx="1006" cy="576"/>
                <a:chOff x="1629" y="5184"/>
                <a:chExt cx="1006" cy="576"/>
              </a:xfrm>
            </p:grpSpPr>
            <p:sp>
              <p:nvSpPr>
                <p:cNvPr id="632066" name="Rectangle 258"/>
                <p:cNvSpPr>
                  <a:spLocks noChangeArrowheads="1"/>
                </p:cNvSpPr>
                <p:nvPr/>
              </p:nvSpPr>
              <p:spPr bwMode="auto">
                <a:xfrm>
                  <a:off x="1672" y="5184"/>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DSP -</a:t>
                  </a:r>
                </a:p>
                <a:p>
                  <a:r>
                    <a:rPr lang="en-US" sz="1500" b="1">
                      <a:cs typeface="Times New Roman" charset="0"/>
                    </a:rPr>
                    <a:t>StrongArm</a:t>
                  </a:r>
                  <a:endParaRPr lang="en-US" sz="1200">
                    <a:cs typeface="Times New Roman" charset="0"/>
                  </a:endParaRPr>
                </a:p>
                <a:p>
                  <a:endParaRPr lang="en-US" sz="2400"/>
                </a:p>
              </p:txBody>
            </p:sp>
            <p:sp>
              <p:nvSpPr>
                <p:cNvPr id="632067" name="Rectangle 259"/>
                <p:cNvSpPr>
                  <a:spLocks noChangeArrowheads="1"/>
                </p:cNvSpPr>
                <p:nvPr/>
              </p:nvSpPr>
              <p:spPr bwMode="auto">
                <a:xfrm>
                  <a:off x="1629" y="5184"/>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68" name="Group 260"/>
              <p:cNvGrpSpPr>
                <a:grpSpLocks/>
              </p:cNvGrpSpPr>
              <p:nvPr/>
            </p:nvGrpSpPr>
            <p:grpSpPr bwMode="auto">
              <a:xfrm>
                <a:off x="2635" y="5184"/>
                <a:ext cx="562" cy="576"/>
                <a:chOff x="2635" y="5184"/>
                <a:chExt cx="562" cy="576"/>
              </a:xfrm>
            </p:grpSpPr>
            <p:sp>
              <p:nvSpPr>
                <p:cNvPr id="632069" name="Rectangle 261"/>
                <p:cNvSpPr>
                  <a:spLocks noChangeArrowheads="1"/>
                </p:cNvSpPr>
                <p:nvPr/>
              </p:nvSpPr>
              <p:spPr bwMode="auto">
                <a:xfrm>
                  <a:off x="2678" y="5184"/>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2070" name="Rectangle 262"/>
                <p:cNvSpPr>
                  <a:spLocks noChangeArrowheads="1"/>
                </p:cNvSpPr>
                <p:nvPr/>
              </p:nvSpPr>
              <p:spPr bwMode="auto">
                <a:xfrm>
                  <a:off x="2635" y="5184"/>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71" name="Group 263"/>
              <p:cNvGrpSpPr>
                <a:grpSpLocks/>
              </p:cNvGrpSpPr>
              <p:nvPr/>
            </p:nvGrpSpPr>
            <p:grpSpPr bwMode="auto">
              <a:xfrm>
                <a:off x="3197" y="5184"/>
                <a:ext cx="472" cy="576"/>
                <a:chOff x="3197" y="5184"/>
                <a:chExt cx="472" cy="576"/>
              </a:xfrm>
            </p:grpSpPr>
            <p:sp>
              <p:nvSpPr>
                <p:cNvPr id="632072" name="Rectangle 264"/>
                <p:cNvSpPr>
                  <a:spLocks noChangeArrowheads="1"/>
                </p:cNvSpPr>
                <p:nvPr/>
              </p:nvSpPr>
              <p:spPr bwMode="auto">
                <a:xfrm>
                  <a:off x="3240" y="5184"/>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a:t>
                  </a:r>
                  <a:endParaRPr lang="en-US" sz="1200">
                    <a:cs typeface="Times New Roman" charset="0"/>
                  </a:endParaRPr>
                </a:p>
                <a:p>
                  <a:endParaRPr lang="en-US" sz="2400"/>
                </a:p>
              </p:txBody>
            </p:sp>
            <p:sp>
              <p:nvSpPr>
                <p:cNvPr id="632073" name="Rectangle 265"/>
                <p:cNvSpPr>
                  <a:spLocks noChangeArrowheads="1"/>
                </p:cNvSpPr>
                <p:nvPr/>
              </p:nvSpPr>
              <p:spPr bwMode="auto">
                <a:xfrm>
                  <a:off x="3197" y="5184"/>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74" name="Group 266"/>
              <p:cNvGrpSpPr>
                <a:grpSpLocks/>
              </p:cNvGrpSpPr>
              <p:nvPr/>
            </p:nvGrpSpPr>
            <p:grpSpPr bwMode="auto">
              <a:xfrm>
                <a:off x="3669" y="5184"/>
                <a:ext cx="513" cy="576"/>
                <a:chOff x="3669" y="5184"/>
                <a:chExt cx="513" cy="576"/>
              </a:xfrm>
            </p:grpSpPr>
            <p:sp>
              <p:nvSpPr>
                <p:cNvPr id="632075" name="Rectangle 267"/>
                <p:cNvSpPr>
                  <a:spLocks noChangeArrowheads="1"/>
                </p:cNvSpPr>
                <p:nvPr/>
              </p:nvSpPr>
              <p:spPr bwMode="auto">
                <a:xfrm>
                  <a:off x="3712" y="5184"/>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1998</a:t>
                  </a:r>
                  <a:endParaRPr lang="en-US" sz="1200">
                    <a:cs typeface="Times New Roman" charset="0"/>
                  </a:endParaRPr>
                </a:p>
                <a:p>
                  <a:endParaRPr lang="en-US" sz="2400"/>
                </a:p>
              </p:txBody>
            </p:sp>
            <p:sp>
              <p:nvSpPr>
                <p:cNvPr id="632076" name="Rectangle 268"/>
                <p:cNvSpPr>
                  <a:spLocks noChangeArrowheads="1"/>
                </p:cNvSpPr>
                <p:nvPr/>
              </p:nvSpPr>
              <p:spPr bwMode="auto">
                <a:xfrm>
                  <a:off x="3669" y="5184"/>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77" name="Group 269"/>
              <p:cNvGrpSpPr>
                <a:grpSpLocks/>
              </p:cNvGrpSpPr>
              <p:nvPr/>
            </p:nvGrpSpPr>
            <p:grpSpPr bwMode="auto">
              <a:xfrm>
                <a:off x="4182" y="5184"/>
                <a:ext cx="572" cy="576"/>
                <a:chOff x="4182" y="5184"/>
                <a:chExt cx="572" cy="576"/>
              </a:xfrm>
            </p:grpSpPr>
            <p:sp>
              <p:nvSpPr>
                <p:cNvPr id="632078" name="Rectangle 270"/>
                <p:cNvSpPr>
                  <a:spLocks noChangeArrowheads="1"/>
                </p:cNvSpPr>
                <p:nvPr/>
              </p:nvSpPr>
              <p:spPr bwMode="auto">
                <a:xfrm>
                  <a:off x="4225" y="5184"/>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2.1</a:t>
                  </a:r>
                  <a:endParaRPr lang="en-US" sz="1200">
                    <a:cs typeface="Times New Roman" charset="0"/>
                  </a:endParaRPr>
                </a:p>
                <a:p>
                  <a:endParaRPr lang="en-US" sz="2400"/>
                </a:p>
              </p:txBody>
            </p:sp>
            <p:sp>
              <p:nvSpPr>
                <p:cNvPr id="632079" name="Rectangle 271"/>
                <p:cNvSpPr>
                  <a:spLocks noChangeArrowheads="1"/>
                </p:cNvSpPr>
                <p:nvPr/>
              </p:nvSpPr>
              <p:spPr bwMode="auto">
                <a:xfrm>
                  <a:off x="4182" y="5184"/>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80" name="Group 272"/>
              <p:cNvGrpSpPr>
                <a:grpSpLocks/>
              </p:cNvGrpSpPr>
              <p:nvPr/>
            </p:nvGrpSpPr>
            <p:grpSpPr bwMode="auto">
              <a:xfrm>
                <a:off x="4754" y="5184"/>
                <a:ext cx="1006" cy="576"/>
                <a:chOff x="4754" y="5184"/>
                <a:chExt cx="1006" cy="576"/>
              </a:xfrm>
            </p:grpSpPr>
            <p:sp>
              <p:nvSpPr>
                <p:cNvPr id="632081" name="Rectangle 273"/>
                <p:cNvSpPr>
                  <a:spLocks noChangeArrowheads="1"/>
                </p:cNvSpPr>
                <p:nvPr/>
              </p:nvSpPr>
              <p:spPr bwMode="auto">
                <a:xfrm>
                  <a:off x="4797" y="5184"/>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MPEG Encoder</a:t>
                  </a:r>
                  <a:endParaRPr lang="en-US" sz="1200">
                    <a:cs typeface="Times New Roman" charset="0"/>
                  </a:endParaRPr>
                </a:p>
                <a:p>
                  <a:endParaRPr lang="en-US" sz="2400"/>
                </a:p>
              </p:txBody>
            </p:sp>
            <p:sp>
              <p:nvSpPr>
                <p:cNvPr id="632082" name="Rectangle 274"/>
                <p:cNvSpPr>
                  <a:spLocks noChangeArrowheads="1"/>
                </p:cNvSpPr>
                <p:nvPr/>
              </p:nvSpPr>
              <p:spPr bwMode="auto">
                <a:xfrm>
                  <a:off x="4754" y="5184"/>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83" name="Group 275"/>
              <p:cNvGrpSpPr>
                <a:grpSpLocks/>
              </p:cNvGrpSpPr>
              <p:nvPr/>
            </p:nvGrpSpPr>
            <p:grpSpPr bwMode="auto">
              <a:xfrm>
                <a:off x="0" y="5760"/>
                <a:ext cx="518" cy="576"/>
                <a:chOff x="0" y="5760"/>
                <a:chExt cx="518" cy="576"/>
              </a:xfrm>
            </p:grpSpPr>
            <p:sp>
              <p:nvSpPr>
                <p:cNvPr id="632084" name="Rectangle 276"/>
                <p:cNvSpPr>
                  <a:spLocks noChangeArrowheads="1"/>
                </p:cNvSpPr>
                <p:nvPr/>
              </p:nvSpPr>
              <p:spPr bwMode="auto">
                <a:xfrm>
                  <a:off x="43" y="5760"/>
                  <a:ext cx="43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10</a:t>
                  </a:r>
                  <a:endParaRPr lang="en-US" sz="1200">
                    <a:cs typeface="Times New Roman" charset="0"/>
                  </a:endParaRPr>
                </a:p>
                <a:p>
                  <a:endParaRPr lang="en-US" sz="2400"/>
                </a:p>
              </p:txBody>
            </p:sp>
            <p:sp>
              <p:nvSpPr>
                <p:cNvPr id="632085" name="Rectangle 277"/>
                <p:cNvSpPr>
                  <a:spLocks noChangeArrowheads="1"/>
                </p:cNvSpPr>
                <p:nvPr/>
              </p:nvSpPr>
              <p:spPr bwMode="auto">
                <a:xfrm>
                  <a:off x="0" y="5760"/>
                  <a:ext cx="51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86" name="Group 278"/>
              <p:cNvGrpSpPr>
                <a:grpSpLocks/>
              </p:cNvGrpSpPr>
              <p:nvPr/>
            </p:nvGrpSpPr>
            <p:grpSpPr bwMode="auto">
              <a:xfrm>
                <a:off x="518" y="5760"/>
                <a:ext cx="539" cy="576"/>
                <a:chOff x="518" y="5760"/>
                <a:chExt cx="539" cy="576"/>
              </a:xfrm>
            </p:grpSpPr>
            <p:sp>
              <p:nvSpPr>
                <p:cNvPr id="632087" name="Rectangle 279"/>
                <p:cNvSpPr>
                  <a:spLocks noChangeArrowheads="1"/>
                </p:cNvSpPr>
                <p:nvPr/>
              </p:nvSpPr>
              <p:spPr bwMode="auto">
                <a:xfrm>
                  <a:off x="561" y="5760"/>
                  <a:ext cx="45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2000</a:t>
                  </a:r>
                  <a:endParaRPr lang="en-US" sz="1200">
                    <a:cs typeface="Times New Roman" charset="0"/>
                  </a:endParaRPr>
                </a:p>
                <a:p>
                  <a:endParaRPr lang="en-US" sz="2400"/>
                </a:p>
              </p:txBody>
            </p:sp>
            <p:sp>
              <p:nvSpPr>
                <p:cNvPr id="632088" name="Rectangle 280"/>
                <p:cNvSpPr>
                  <a:spLocks noChangeArrowheads="1"/>
                </p:cNvSpPr>
                <p:nvPr/>
              </p:nvSpPr>
              <p:spPr bwMode="auto">
                <a:xfrm>
                  <a:off x="518" y="5760"/>
                  <a:ext cx="539"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89" name="Group 281"/>
              <p:cNvGrpSpPr>
                <a:grpSpLocks/>
              </p:cNvGrpSpPr>
              <p:nvPr/>
            </p:nvGrpSpPr>
            <p:grpSpPr bwMode="auto">
              <a:xfrm>
                <a:off x="1057" y="5760"/>
                <a:ext cx="572" cy="576"/>
                <a:chOff x="1057" y="5760"/>
                <a:chExt cx="572" cy="576"/>
              </a:xfrm>
            </p:grpSpPr>
            <p:sp>
              <p:nvSpPr>
                <p:cNvPr id="632090" name="Rectangle 282"/>
                <p:cNvSpPr>
                  <a:spLocks noChangeArrowheads="1"/>
                </p:cNvSpPr>
                <p:nvPr/>
              </p:nvSpPr>
              <p:spPr bwMode="auto">
                <a:xfrm>
                  <a:off x="1100" y="5760"/>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4.2</a:t>
                  </a:r>
                  <a:endParaRPr lang="en-US" sz="1200">
                    <a:cs typeface="Times New Roman" charset="0"/>
                  </a:endParaRPr>
                </a:p>
                <a:p>
                  <a:endParaRPr lang="en-US" sz="2400"/>
                </a:p>
              </p:txBody>
            </p:sp>
            <p:sp>
              <p:nvSpPr>
                <p:cNvPr id="632091" name="Rectangle 283"/>
                <p:cNvSpPr>
                  <a:spLocks noChangeArrowheads="1"/>
                </p:cNvSpPr>
                <p:nvPr/>
              </p:nvSpPr>
              <p:spPr bwMode="auto">
                <a:xfrm>
                  <a:off x="1057" y="5760"/>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92" name="Group 284"/>
              <p:cNvGrpSpPr>
                <a:grpSpLocks/>
              </p:cNvGrpSpPr>
              <p:nvPr/>
            </p:nvGrpSpPr>
            <p:grpSpPr bwMode="auto">
              <a:xfrm>
                <a:off x="1629" y="5760"/>
                <a:ext cx="1006" cy="576"/>
                <a:chOff x="1629" y="5760"/>
                <a:chExt cx="1006" cy="576"/>
              </a:xfrm>
            </p:grpSpPr>
            <p:sp>
              <p:nvSpPr>
                <p:cNvPr id="632093" name="Rectangle 285"/>
                <p:cNvSpPr>
                  <a:spLocks noChangeArrowheads="1"/>
                </p:cNvSpPr>
                <p:nvPr/>
              </p:nvSpPr>
              <p:spPr bwMode="auto">
                <a:xfrm>
                  <a:off x="1672" y="5760"/>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DSP – Comm</a:t>
                  </a:r>
                  <a:endParaRPr lang="en-US" sz="1200">
                    <a:cs typeface="Times New Roman" charset="0"/>
                  </a:endParaRPr>
                </a:p>
                <a:p>
                  <a:endParaRPr lang="en-US" sz="2400"/>
                </a:p>
              </p:txBody>
            </p:sp>
            <p:sp>
              <p:nvSpPr>
                <p:cNvPr id="632094" name="Rectangle 286"/>
                <p:cNvSpPr>
                  <a:spLocks noChangeArrowheads="1"/>
                </p:cNvSpPr>
                <p:nvPr/>
              </p:nvSpPr>
              <p:spPr bwMode="auto">
                <a:xfrm>
                  <a:off x="1629" y="5760"/>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95" name="Group 287"/>
              <p:cNvGrpSpPr>
                <a:grpSpLocks/>
              </p:cNvGrpSpPr>
              <p:nvPr/>
            </p:nvGrpSpPr>
            <p:grpSpPr bwMode="auto">
              <a:xfrm>
                <a:off x="2635" y="5760"/>
                <a:ext cx="562" cy="576"/>
                <a:chOff x="2635" y="5760"/>
                <a:chExt cx="562" cy="576"/>
              </a:xfrm>
            </p:grpSpPr>
            <p:sp>
              <p:nvSpPr>
                <p:cNvPr id="632096" name="Rectangle 288"/>
                <p:cNvSpPr>
                  <a:spLocks noChangeArrowheads="1"/>
                </p:cNvSpPr>
                <p:nvPr/>
              </p:nvSpPr>
              <p:spPr bwMode="auto">
                <a:xfrm>
                  <a:off x="2678" y="5760"/>
                  <a:ext cx="47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200">
                      <a:cs typeface="Times New Roman" charset="0"/>
                    </a:rPr>
                    <a:t> </a:t>
                  </a:r>
                </a:p>
                <a:p>
                  <a:endParaRPr lang="en-US" sz="2400"/>
                </a:p>
              </p:txBody>
            </p:sp>
            <p:sp>
              <p:nvSpPr>
                <p:cNvPr id="632097" name="Rectangle 289"/>
                <p:cNvSpPr>
                  <a:spLocks noChangeArrowheads="1"/>
                </p:cNvSpPr>
                <p:nvPr/>
              </p:nvSpPr>
              <p:spPr bwMode="auto">
                <a:xfrm>
                  <a:off x="2635" y="5760"/>
                  <a:ext cx="56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098" name="Group 290"/>
              <p:cNvGrpSpPr>
                <a:grpSpLocks/>
              </p:cNvGrpSpPr>
              <p:nvPr/>
            </p:nvGrpSpPr>
            <p:grpSpPr bwMode="auto">
              <a:xfrm>
                <a:off x="3197" y="5760"/>
                <a:ext cx="472" cy="576"/>
                <a:chOff x="3197" y="5760"/>
                <a:chExt cx="472" cy="576"/>
              </a:xfrm>
            </p:grpSpPr>
            <p:sp>
              <p:nvSpPr>
                <p:cNvPr id="632099" name="Rectangle 291"/>
                <p:cNvSpPr>
                  <a:spLocks noChangeArrowheads="1"/>
                </p:cNvSpPr>
                <p:nvPr/>
              </p:nvSpPr>
              <p:spPr bwMode="auto">
                <a:xfrm>
                  <a:off x="3240" y="5760"/>
                  <a:ext cx="3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a:t>
                  </a:r>
                  <a:endParaRPr lang="en-US" sz="1200">
                    <a:cs typeface="Times New Roman" charset="0"/>
                  </a:endParaRPr>
                </a:p>
                <a:p>
                  <a:endParaRPr lang="en-US" sz="2400"/>
                </a:p>
              </p:txBody>
            </p:sp>
            <p:sp>
              <p:nvSpPr>
                <p:cNvPr id="632100" name="Rectangle 292"/>
                <p:cNvSpPr>
                  <a:spLocks noChangeArrowheads="1"/>
                </p:cNvSpPr>
                <p:nvPr/>
              </p:nvSpPr>
              <p:spPr bwMode="auto">
                <a:xfrm>
                  <a:off x="3197" y="5760"/>
                  <a:ext cx="4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101" name="Group 293"/>
              <p:cNvGrpSpPr>
                <a:grpSpLocks/>
              </p:cNvGrpSpPr>
              <p:nvPr/>
            </p:nvGrpSpPr>
            <p:grpSpPr bwMode="auto">
              <a:xfrm>
                <a:off x="3669" y="5760"/>
                <a:ext cx="513" cy="576"/>
                <a:chOff x="3669" y="5760"/>
                <a:chExt cx="513" cy="576"/>
              </a:xfrm>
            </p:grpSpPr>
            <p:sp>
              <p:nvSpPr>
                <p:cNvPr id="632102" name="Rectangle 294"/>
                <p:cNvSpPr>
                  <a:spLocks noChangeArrowheads="1"/>
                </p:cNvSpPr>
                <p:nvPr/>
              </p:nvSpPr>
              <p:spPr bwMode="auto">
                <a:xfrm>
                  <a:off x="3712" y="5760"/>
                  <a:ext cx="427"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2002</a:t>
                  </a:r>
                  <a:endParaRPr lang="en-US" sz="1200">
                    <a:cs typeface="Times New Roman" charset="0"/>
                  </a:endParaRPr>
                </a:p>
                <a:p>
                  <a:endParaRPr lang="en-US" sz="2400"/>
                </a:p>
              </p:txBody>
            </p:sp>
            <p:sp>
              <p:nvSpPr>
                <p:cNvPr id="632103" name="Rectangle 295"/>
                <p:cNvSpPr>
                  <a:spLocks noChangeArrowheads="1"/>
                </p:cNvSpPr>
                <p:nvPr/>
              </p:nvSpPr>
              <p:spPr bwMode="auto">
                <a:xfrm>
                  <a:off x="3669" y="5760"/>
                  <a:ext cx="513"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104" name="Group 296"/>
              <p:cNvGrpSpPr>
                <a:grpSpLocks/>
              </p:cNvGrpSpPr>
              <p:nvPr/>
            </p:nvGrpSpPr>
            <p:grpSpPr bwMode="auto">
              <a:xfrm>
                <a:off x="4182" y="5760"/>
                <a:ext cx="572" cy="576"/>
                <a:chOff x="4182" y="5760"/>
                <a:chExt cx="572" cy="576"/>
              </a:xfrm>
            </p:grpSpPr>
            <p:sp>
              <p:nvSpPr>
                <p:cNvPr id="632105" name="Rectangle 297"/>
                <p:cNvSpPr>
                  <a:spLocks noChangeArrowheads="1"/>
                </p:cNvSpPr>
                <p:nvPr/>
              </p:nvSpPr>
              <p:spPr bwMode="auto">
                <a:xfrm>
                  <a:off x="4225" y="5760"/>
                  <a:ext cx="48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7.2</a:t>
                  </a:r>
                  <a:endParaRPr lang="en-US" sz="1200">
                    <a:cs typeface="Times New Roman" charset="0"/>
                  </a:endParaRPr>
                </a:p>
                <a:p>
                  <a:endParaRPr lang="en-US" sz="2400"/>
                </a:p>
              </p:txBody>
            </p:sp>
            <p:sp>
              <p:nvSpPr>
                <p:cNvPr id="632106" name="Rectangle 298"/>
                <p:cNvSpPr>
                  <a:spLocks noChangeArrowheads="1"/>
                </p:cNvSpPr>
                <p:nvPr/>
              </p:nvSpPr>
              <p:spPr bwMode="auto">
                <a:xfrm>
                  <a:off x="4182" y="5760"/>
                  <a:ext cx="57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32107" name="Group 299"/>
              <p:cNvGrpSpPr>
                <a:grpSpLocks/>
              </p:cNvGrpSpPr>
              <p:nvPr/>
            </p:nvGrpSpPr>
            <p:grpSpPr bwMode="auto">
              <a:xfrm>
                <a:off x="4754" y="5760"/>
                <a:ext cx="1006" cy="576"/>
                <a:chOff x="4754" y="5760"/>
                <a:chExt cx="1006" cy="576"/>
              </a:xfrm>
            </p:grpSpPr>
            <p:sp>
              <p:nvSpPr>
                <p:cNvPr id="632108" name="Rectangle 300"/>
                <p:cNvSpPr>
                  <a:spLocks noChangeArrowheads="1"/>
                </p:cNvSpPr>
                <p:nvPr/>
              </p:nvSpPr>
              <p:spPr bwMode="auto">
                <a:xfrm>
                  <a:off x="4797" y="5760"/>
                  <a:ext cx="920"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1500" b="1">
                      <a:cs typeface="Times New Roman" charset="0"/>
                    </a:rPr>
                    <a:t>802.11a Baseband</a:t>
                  </a:r>
                  <a:endParaRPr lang="en-US" sz="1200">
                    <a:cs typeface="Times New Roman" charset="0"/>
                  </a:endParaRPr>
                </a:p>
                <a:p>
                  <a:endParaRPr lang="en-US" sz="2400"/>
                </a:p>
              </p:txBody>
            </p:sp>
            <p:sp>
              <p:nvSpPr>
                <p:cNvPr id="632109" name="Rectangle 301"/>
                <p:cNvSpPr>
                  <a:spLocks noChangeArrowheads="1"/>
                </p:cNvSpPr>
                <p:nvPr/>
              </p:nvSpPr>
              <p:spPr bwMode="auto">
                <a:xfrm>
                  <a:off x="4754" y="5760"/>
                  <a:ext cx="1006"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sp>
          <p:nvSpPr>
            <p:cNvPr id="632110" name="Rectangle 302"/>
            <p:cNvSpPr>
              <a:spLocks noChangeArrowheads="1"/>
            </p:cNvSpPr>
            <p:nvPr/>
          </p:nvSpPr>
          <p:spPr bwMode="auto">
            <a:xfrm>
              <a:off x="-3" y="-3"/>
              <a:ext cx="5766" cy="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32111" name="Rectangle 303"/>
          <p:cNvSpPr>
            <a:spLocks noChangeArrowheads="1"/>
          </p:cNvSpPr>
          <p:nvPr/>
        </p:nvSpPr>
        <p:spPr bwMode="auto">
          <a:xfrm>
            <a:off x="4211638" y="1223963"/>
            <a:ext cx="852487" cy="544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2112" name="Rectangle 304"/>
          <p:cNvSpPr>
            <a:spLocks noChangeArrowheads="1"/>
          </p:cNvSpPr>
          <p:nvPr/>
        </p:nvSpPr>
        <p:spPr bwMode="auto">
          <a:xfrm>
            <a:off x="300038" y="1250950"/>
            <a:ext cx="3802062" cy="54149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2113" name="Rectangle 305"/>
          <p:cNvSpPr>
            <a:spLocks noChangeArrowheads="1"/>
          </p:cNvSpPr>
          <p:nvPr/>
        </p:nvSpPr>
        <p:spPr bwMode="auto">
          <a:xfrm>
            <a:off x="5053013" y="1287463"/>
            <a:ext cx="3954462" cy="53911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2114" name="Line 306"/>
          <p:cNvSpPr>
            <a:spLocks noChangeShapeType="1"/>
          </p:cNvSpPr>
          <p:nvPr/>
        </p:nvSpPr>
        <p:spPr bwMode="auto">
          <a:xfrm>
            <a:off x="325438" y="1804988"/>
            <a:ext cx="37766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2115" name="Line 307"/>
          <p:cNvSpPr>
            <a:spLocks noChangeShapeType="1"/>
          </p:cNvSpPr>
          <p:nvPr/>
        </p:nvSpPr>
        <p:spPr bwMode="auto">
          <a:xfrm>
            <a:off x="5089525" y="1804988"/>
            <a:ext cx="3898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2116" name="Line 308"/>
          <p:cNvSpPr>
            <a:spLocks noChangeShapeType="1"/>
          </p:cNvSpPr>
          <p:nvPr/>
        </p:nvSpPr>
        <p:spPr bwMode="auto">
          <a:xfrm>
            <a:off x="342900" y="5581650"/>
            <a:ext cx="37782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2117" name="Line 309"/>
          <p:cNvSpPr>
            <a:spLocks noChangeShapeType="1"/>
          </p:cNvSpPr>
          <p:nvPr/>
        </p:nvSpPr>
        <p:spPr bwMode="auto">
          <a:xfrm>
            <a:off x="5064125" y="4217988"/>
            <a:ext cx="39465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2118" name="Text Box 310"/>
          <p:cNvSpPr txBox="1">
            <a:spLocks noChangeArrowheads="1"/>
          </p:cNvSpPr>
          <p:nvPr/>
        </p:nvSpPr>
        <p:spPr bwMode="auto">
          <a:xfrm>
            <a:off x="-114300" y="3363913"/>
            <a:ext cx="3565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FB233D"/>
                </a:solidFill>
              </a:rPr>
              <a:t>Microprocessors</a:t>
            </a:r>
          </a:p>
        </p:txBody>
      </p:sp>
      <p:sp>
        <p:nvSpPr>
          <p:cNvPr id="632119" name="Text Box 311"/>
          <p:cNvSpPr txBox="1">
            <a:spLocks noChangeArrowheads="1"/>
          </p:cNvSpPr>
          <p:nvPr/>
        </p:nvSpPr>
        <p:spPr bwMode="auto">
          <a:xfrm>
            <a:off x="4233863" y="2390775"/>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FB233D"/>
                </a:solidFill>
              </a:rPr>
              <a:t>DSP</a:t>
            </a:r>
            <a:r>
              <a:rPr lang="ja-JP" altLang="en-US" sz="2400" b="1">
                <a:solidFill>
                  <a:srgbClr val="FB233D"/>
                </a:solidFill>
                <a:latin typeface="Arial"/>
              </a:rPr>
              <a:t>’</a:t>
            </a:r>
            <a:r>
              <a:rPr lang="en-US" sz="2400" b="1">
                <a:solidFill>
                  <a:srgbClr val="FB233D"/>
                </a:solidFill>
              </a:rPr>
              <a:t>s</a:t>
            </a:r>
          </a:p>
        </p:txBody>
      </p:sp>
      <p:sp>
        <p:nvSpPr>
          <p:cNvPr id="632120" name="Text Box 312"/>
          <p:cNvSpPr txBox="1">
            <a:spLocks noChangeArrowheads="1"/>
          </p:cNvSpPr>
          <p:nvPr/>
        </p:nvSpPr>
        <p:spPr bwMode="auto">
          <a:xfrm>
            <a:off x="4656138" y="4792663"/>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FB233D"/>
                </a:solidFill>
              </a:rPr>
              <a:t>Dedicated</a:t>
            </a:r>
          </a:p>
        </p:txBody>
      </p:sp>
      <p:sp>
        <p:nvSpPr>
          <p:cNvPr id="632121" name="Rectangle 313"/>
          <p:cNvSpPr>
            <a:spLocks noChangeArrowheads="1"/>
          </p:cNvSpPr>
          <p:nvPr/>
        </p:nvSpPr>
        <p:spPr bwMode="auto">
          <a:xfrm>
            <a:off x="393700" y="5888038"/>
            <a:ext cx="981075"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FB233D"/>
                </a:solidFill>
              </a:rPr>
              <a:t>DSP</a:t>
            </a:r>
            <a:r>
              <a:rPr lang="ja-JP" altLang="en-US" sz="2400" b="1">
                <a:solidFill>
                  <a:srgbClr val="FB233D"/>
                </a:solidFill>
                <a:latin typeface="Arial"/>
              </a:rPr>
              <a:t>’</a:t>
            </a:r>
            <a:r>
              <a:rPr lang="en-US" sz="2400" b="1">
                <a:solidFill>
                  <a:srgbClr val="FB233D"/>
                </a:solidFill>
              </a:rPr>
              <a:t>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906" name="Object 2"/>
          <p:cNvGraphicFramePr>
            <a:graphicFrameLocks noChangeAspect="1"/>
          </p:cNvGraphicFramePr>
          <p:nvPr>
            <p:extLst>
              <p:ext uri="{D42A27DB-BD31-4B8C-83A1-F6EECF244321}">
                <p14:modId xmlns:p14="http://schemas.microsoft.com/office/powerpoint/2010/main" val="3336037335"/>
              </p:ext>
            </p:extLst>
          </p:nvPr>
        </p:nvGraphicFramePr>
        <p:xfrm>
          <a:off x="379412" y="1087437"/>
          <a:ext cx="8764588" cy="5770563"/>
        </p:xfrm>
        <a:graphic>
          <a:graphicData uri="http://schemas.openxmlformats.org/presentationml/2006/ole">
            <mc:AlternateContent xmlns:mc="http://schemas.openxmlformats.org/markup-compatibility/2006">
              <mc:Choice xmlns:v="urn:schemas-microsoft-com:vml" Requires="v">
                <p:oleObj spid="_x0000_s635997" name="Worksheet" r:id="rId4" imgW="7940051" imgH="5532120" progId="Excel.Sheet.8">
                  <p:embed/>
                </p:oleObj>
              </mc:Choice>
              <mc:Fallback>
                <p:oleObj name="Worksheet" r:id="rId4" imgW="7940051" imgH="5532120" progId="Excel.Sheet.8">
                  <p:embed/>
                  <p:pic>
                    <p:nvPicPr>
                      <p:cNvPr id="0" name="Object 2"/>
                      <p:cNvPicPr>
                        <a:picLocks noChangeAspect="1" noChangeArrowheads="1"/>
                      </p:cNvPicPr>
                      <p:nvPr/>
                    </p:nvPicPr>
                    <p:blipFill>
                      <a:blip r:embed="rId5"/>
                      <a:srcRect/>
                      <a:stretch>
                        <a:fillRect/>
                      </a:stretch>
                    </p:blipFill>
                    <p:spPr bwMode="auto">
                      <a:xfrm>
                        <a:off x="379412" y="1087437"/>
                        <a:ext cx="8764588" cy="57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35907" name="Rectangle 3"/>
          <p:cNvSpPr>
            <a:spLocks noGrp="1" noChangeArrowheads="1"/>
          </p:cNvSpPr>
          <p:nvPr>
            <p:ph type="title"/>
          </p:nvPr>
        </p:nvSpPr>
        <p:spPr>
          <a:xfrm>
            <a:off x="0" y="190500"/>
            <a:ext cx="9144000" cy="838200"/>
          </a:xfrm>
        </p:spPr>
        <p:txBody>
          <a:bodyPr/>
          <a:lstStyle/>
          <a:p>
            <a:r>
              <a:rPr lang="en-US" sz="3200" dirty="0"/>
              <a:t>What is the key architectural feature which gives the best </a:t>
            </a:r>
            <a:r>
              <a:rPr lang="en-US" sz="3200" dirty="0" smtClean="0"/>
              <a:t>energy efficiency (15 years ago)?</a:t>
            </a:r>
            <a:endParaRPr lang="en-US" sz="3200" dirty="0"/>
          </a:p>
        </p:txBody>
      </p:sp>
      <p:sp>
        <p:nvSpPr>
          <p:cNvPr id="635908" name="Text Box 4"/>
          <p:cNvSpPr txBox="1">
            <a:spLocks noChangeArrowheads="1"/>
          </p:cNvSpPr>
          <p:nvPr/>
        </p:nvSpPr>
        <p:spPr bwMode="auto">
          <a:xfrm>
            <a:off x="1543050" y="3055938"/>
            <a:ext cx="204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Microprocessors</a:t>
            </a:r>
          </a:p>
        </p:txBody>
      </p:sp>
      <p:sp>
        <p:nvSpPr>
          <p:cNvPr id="635909" name="Text Box 5"/>
          <p:cNvSpPr txBox="1">
            <a:spLocks noChangeArrowheads="1"/>
          </p:cNvSpPr>
          <p:nvPr/>
        </p:nvSpPr>
        <p:spPr bwMode="auto">
          <a:xfrm>
            <a:off x="4549775" y="2925763"/>
            <a:ext cx="17240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General </a:t>
            </a:r>
          </a:p>
          <a:p>
            <a:r>
              <a:rPr lang="en-US">
                <a:latin typeface="Arial" charset="0"/>
              </a:rPr>
              <a:t>Purpose DSP</a:t>
            </a:r>
          </a:p>
        </p:txBody>
      </p:sp>
      <p:sp>
        <p:nvSpPr>
          <p:cNvPr id="635910" name="Line 6"/>
          <p:cNvSpPr>
            <a:spLocks noChangeShapeType="1"/>
          </p:cNvSpPr>
          <p:nvPr/>
        </p:nvSpPr>
        <p:spPr bwMode="auto">
          <a:xfrm>
            <a:off x="4205288" y="1935163"/>
            <a:ext cx="0" cy="4305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5911" name="Line 7"/>
          <p:cNvSpPr>
            <a:spLocks noChangeShapeType="1"/>
          </p:cNvSpPr>
          <p:nvPr/>
        </p:nvSpPr>
        <p:spPr bwMode="auto">
          <a:xfrm>
            <a:off x="6946900" y="1995488"/>
            <a:ext cx="0" cy="4260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5912" name="Text Box 8"/>
          <p:cNvSpPr txBox="1">
            <a:spLocks noChangeArrowheads="1"/>
          </p:cNvSpPr>
          <p:nvPr/>
        </p:nvSpPr>
        <p:spPr bwMode="auto">
          <a:xfrm>
            <a:off x="7292975" y="3182938"/>
            <a:ext cx="1328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Dedicated</a:t>
            </a:r>
          </a:p>
        </p:txBody>
      </p:sp>
      <p:sp>
        <p:nvSpPr>
          <p:cNvPr id="635913" name="Oval 9"/>
          <p:cNvSpPr>
            <a:spLocks noChangeArrowheads="1"/>
          </p:cNvSpPr>
          <p:nvPr/>
        </p:nvSpPr>
        <p:spPr bwMode="auto">
          <a:xfrm>
            <a:off x="3614738" y="4995863"/>
            <a:ext cx="550862" cy="550862"/>
          </a:xfrm>
          <a:prstGeom prst="ellipse">
            <a:avLst/>
          </a:prstGeom>
          <a:noFill/>
          <a:ln w="38100">
            <a:solidFill>
              <a:srgbClr val="FB233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5914" name="Oval 10"/>
          <p:cNvSpPr>
            <a:spLocks noChangeArrowheads="1"/>
          </p:cNvSpPr>
          <p:nvPr/>
        </p:nvSpPr>
        <p:spPr bwMode="auto">
          <a:xfrm>
            <a:off x="6454775" y="3524250"/>
            <a:ext cx="550863" cy="550863"/>
          </a:xfrm>
          <a:prstGeom prst="ellipse">
            <a:avLst/>
          </a:prstGeom>
          <a:noFill/>
          <a:ln w="38100">
            <a:solidFill>
              <a:srgbClr val="FB233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5915" name="Oval 11"/>
          <p:cNvSpPr>
            <a:spLocks noChangeArrowheads="1"/>
          </p:cNvSpPr>
          <p:nvPr/>
        </p:nvSpPr>
        <p:spPr bwMode="auto">
          <a:xfrm>
            <a:off x="8401050" y="2452688"/>
            <a:ext cx="550863" cy="550862"/>
          </a:xfrm>
          <a:prstGeom prst="ellipse">
            <a:avLst/>
          </a:prstGeom>
          <a:noFill/>
          <a:ln w="38100">
            <a:solidFill>
              <a:srgbClr val="FB233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u="sng"/>
              <a:t>;;</a:t>
            </a:r>
          </a:p>
        </p:txBody>
      </p:sp>
      <p:sp>
        <p:nvSpPr>
          <p:cNvPr id="635916" name="Text Box 12"/>
          <p:cNvSpPr txBox="1">
            <a:spLocks noChangeArrowheads="1"/>
          </p:cNvSpPr>
          <p:nvPr/>
        </p:nvSpPr>
        <p:spPr bwMode="auto">
          <a:xfrm>
            <a:off x="4189413" y="5029200"/>
            <a:ext cx="636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B233D"/>
                </a:solidFill>
              </a:rPr>
              <a:t>PPC</a:t>
            </a:r>
          </a:p>
        </p:txBody>
      </p:sp>
      <p:sp>
        <p:nvSpPr>
          <p:cNvPr id="635917" name="Text Box 13"/>
          <p:cNvSpPr txBox="1">
            <a:spLocks noChangeArrowheads="1"/>
          </p:cNvSpPr>
          <p:nvPr/>
        </p:nvSpPr>
        <p:spPr bwMode="auto">
          <a:xfrm>
            <a:off x="6330950" y="4192588"/>
            <a:ext cx="693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B233D"/>
                </a:solidFill>
              </a:rPr>
              <a:t>NEC</a:t>
            </a:r>
          </a:p>
          <a:p>
            <a:r>
              <a:rPr lang="en-US">
                <a:solidFill>
                  <a:srgbClr val="FB233D"/>
                </a:solidFill>
              </a:rPr>
              <a:t>DSP</a:t>
            </a:r>
          </a:p>
        </p:txBody>
      </p:sp>
      <p:sp>
        <p:nvSpPr>
          <p:cNvPr id="635918" name="Text Box 14"/>
          <p:cNvSpPr txBox="1">
            <a:spLocks noChangeArrowheads="1"/>
          </p:cNvSpPr>
          <p:nvPr/>
        </p:nvSpPr>
        <p:spPr bwMode="auto">
          <a:xfrm>
            <a:off x="7710488" y="2151063"/>
            <a:ext cx="947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B233D"/>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B233D"/>
                </a:solidFill>
              </a:rPr>
              <a:t>WLAN</a:t>
            </a:r>
          </a:p>
        </p:txBody>
      </p:sp>
      <p:sp>
        <p:nvSpPr>
          <p:cNvPr id="635919" name="Text Box 15"/>
          <p:cNvSpPr txBox="1">
            <a:spLocks noChangeArrowheads="1"/>
          </p:cNvSpPr>
          <p:nvPr/>
        </p:nvSpPr>
        <p:spPr bwMode="auto">
          <a:xfrm>
            <a:off x="2363788" y="1316038"/>
            <a:ext cx="4541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Arial" charset="0"/>
              </a:rPr>
              <a:t>We</a:t>
            </a:r>
            <a:r>
              <a:rPr lang="ja-JP" altLang="en-US">
                <a:latin typeface="Arial"/>
              </a:rPr>
              <a:t>’</a:t>
            </a:r>
            <a:r>
              <a:rPr lang="en-US">
                <a:latin typeface="Arial" charset="0"/>
              </a:rPr>
              <a:t>ll look at one from each category…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105798" y="76200"/>
            <a:ext cx="9038202" cy="838200"/>
          </a:xfrm>
        </p:spPr>
        <p:txBody>
          <a:bodyPr/>
          <a:lstStyle/>
          <a:p>
            <a:r>
              <a:rPr lang="en-US" sz="4000" dirty="0" smtClean="0"/>
              <a:t>Uniprocessor (PPC): </a:t>
            </a:r>
            <a:r>
              <a:rPr lang="en-US" sz="4000" dirty="0">
                <a:solidFill>
                  <a:srgbClr val="FF0000"/>
                </a:solidFill>
              </a:rPr>
              <a:t>MOPS/mW=.13</a:t>
            </a:r>
          </a:p>
        </p:txBody>
      </p:sp>
      <p:pic>
        <p:nvPicPr>
          <p:cNvPr id="637955" name="Picture 3" descr="p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1268413"/>
            <a:ext cx="3586163" cy="5076825"/>
          </a:xfrm>
          <a:prstGeom prst="rect">
            <a:avLst/>
          </a:prstGeom>
          <a:noFill/>
          <a:extLst>
            <a:ext uri="{909E8E84-426E-40DD-AFC4-6F175D3DCCD1}">
              <a14:hiddenFill xmlns:a14="http://schemas.microsoft.com/office/drawing/2010/main">
                <a:solidFill>
                  <a:srgbClr val="FFFFFF"/>
                </a:solidFill>
              </a14:hiddenFill>
            </a:ext>
          </a:extLst>
        </p:spPr>
      </p:pic>
      <p:sp>
        <p:nvSpPr>
          <p:cNvPr id="637956" name="Rectangle 4"/>
          <p:cNvSpPr>
            <a:spLocks noChangeArrowheads="1"/>
          </p:cNvSpPr>
          <p:nvPr/>
        </p:nvSpPr>
        <p:spPr bwMode="auto">
          <a:xfrm>
            <a:off x="3038475" y="1612900"/>
            <a:ext cx="887413" cy="1560513"/>
          </a:xfrm>
          <a:prstGeom prst="rect">
            <a:avLst/>
          </a:prstGeom>
          <a:noFill/>
          <a:ln w="76200">
            <a:solidFill>
              <a:srgbClr val="FB233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7957" name="Rectangle 5"/>
          <p:cNvSpPr>
            <a:spLocks noChangeArrowheads="1"/>
          </p:cNvSpPr>
          <p:nvPr/>
        </p:nvSpPr>
        <p:spPr bwMode="auto">
          <a:xfrm>
            <a:off x="3038475" y="4248150"/>
            <a:ext cx="887413" cy="2071688"/>
          </a:xfrm>
          <a:prstGeom prst="rect">
            <a:avLst/>
          </a:prstGeom>
          <a:noFill/>
          <a:ln w="76200">
            <a:solidFill>
              <a:srgbClr val="FB233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7958" name="Line 6"/>
          <p:cNvSpPr>
            <a:spLocks noChangeShapeType="1"/>
          </p:cNvSpPr>
          <p:nvPr/>
        </p:nvSpPr>
        <p:spPr bwMode="auto">
          <a:xfrm flipH="1">
            <a:off x="3968750" y="1476375"/>
            <a:ext cx="552450" cy="577850"/>
          </a:xfrm>
          <a:prstGeom prst="line">
            <a:avLst/>
          </a:prstGeom>
          <a:noFill/>
          <a:ln w="57150">
            <a:solidFill>
              <a:srgbClr val="FB233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7959" name="Line 7"/>
          <p:cNvSpPr>
            <a:spLocks noChangeShapeType="1"/>
          </p:cNvSpPr>
          <p:nvPr/>
        </p:nvSpPr>
        <p:spPr bwMode="auto">
          <a:xfrm flipH="1">
            <a:off x="3932238" y="1492250"/>
            <a:ext cx="639762" cy="2774950"/>
          </a:xfrm>
          <a:prstGeom prst="line">
            <a:avLst/>
          </a:prstGeom>
          <a:noFill/>
          <a:ln w="57150">
            <a:solidFill>
              <a:srgbClr val="FB233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7960" name="Text Box 8"/>
          <p:cNvSpPr txBox="1">
            <a:spLocks noChangeArrowheads="1"/>
          </p:cNvSpPr>
          <p:nvPr/>
        </p:nvSpPr>
        <p:spPr bwMode="auto">
          <a:xfrm>
            <a:off x="4638675" y="1085850"/>
            <a:ext cx="4505325" cy="528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800" dirty="0">
                <a:latin typeface="Arial" charset="0"/>
              </a:rPr>
              <a:t> </a:t>
            </a:r>
            <a:r>
              <a:rPr lang="en-US" sz="2400" dirty="0">
                <a:latin typeface="Arial" charset="0"/>
              </a:rPr>
              <a:t>The only circuitry which</a:t>
            </a:r>
          </a:p>
          <a:p>
            <a:pPr algn="l"/>
            <a:r>
              <a:rPr lang="en-US" sz="2400" dirty="0">
                <a:latin typeface="Arial" charset="0"/>
              </a:rPr>
              <a:t>supports </a:t>
            </a:r>
            <a:r>
              <a:rPr lang="ja-JP" altLang="en-US" sz="2400" dirty="0">
                <a:latin typeface="Arial"/>
              </a:rPr>
              <a:t>“</a:t>
            </a:r>
            <a:r>
              <a:rPr lang="en-US" sz="2400" dirty="0">
                <a:latin typeface="Arial" charset="0"/>
              </a:rPr>
              <a:t>useful operations</a:t>
            </a:r>
            <a:r>
              <a:rPr lang="ja-JP" altLang="en-US" sz="2400" dirty="0">
                <a:latin typeface="Arial"/>
              </a:rPr>
              <a:t>”</a:t>
            </a:r>
            <a:endParaRPr lang="en-US" sz="2400" dirty="0">
              <a:latin typeface="Arial" charset="0"/>
            </a:endParaRPr>
          </a:p>
          <a:p>
            <a:pPr algn="l"/>
            <a:r>
              <a:rPr lang="en-US" sz="2400" dirty="0">
                <a:latin typeface="Arial" charset="0"/>
              </a:rPr>
              <a:t>All the rest is overhead </a:t>
            </a:r>
          </a:p>
          <a:p>
            <a:pPr algn="l"/>
            <a:r>
              <a:rPr lang="en-US" sz="2400" dirty="0">
                <a:latin typeface="Arial" charset="0"/>
              </a:rPr>
              <a:t>to support the time multiplexing </a:t>
            </a:r>
          </a:p>
          <a:p>
            <a:pPr algn="l"/>
            <a:endParaRPr lang="en-US" sz="2400" dirty="0">
              <a:latin typeface="Arial" charset="0"/>
            </a:endParaRPr>
          </a:p>
          <a:p>
            <a:pPr algn="l">
              <a:spcAft>
                <a:spcPct val="20000"/>
              </a:spcAft>
            </a:pPr>
            <a:r>
              <a:rPr lang="en-US" sz="2400" dirty="0">
                <a:solidFill>
                  <a:srgbClr val="FB233D"/>
                </a:solidFill>
                <a:latin typeface="Arial" charset="0"/>
              </a:rPr>
              <a:t>Number of operations each clock cycle = </a:t>
            </a:r>
            <a:r>
              <a:rPr lang="en-US" sz="2400" dirty="0" err="1">
                <a:solidFill>
                  <a:srgbClr val="FB233D"/>
                </a:solidFill>
                <a:latin typeface="Arial" charset="0"/>
              </a:rPr>
              <a:t>N</a:t>
            </a:r>
            <a:r>
              <a:rPr lang="en-US" sz="2400" baseline="-25000" dirty="0" err="1">
                <a:solidFill>
                  <a:srgbClr val="FB233D"/>
                </a:solidFill>
                <a:latin typeface="Arial" charset="0"/>
              </a:rPr>
              <a:t>op</a:t>
            </a:r>
            <a:r>
              <a:rPr lang="en-US" sz="2400" dirty="0">
                <a:solidFill>
                  <a:srgbClr val="FB233D"/>
                </a:solidFill>
                <a:latin typeface="Arial" charset="0"/>
              </a:rPr>
              <a:t> = </a:t>
            </a:r>
            <a:r>
              <a:rPr lang="en-US" sz="2400" dirty="0" smtClean="0">
                <a:solidFill>
                  <a:srgbClr val="FB233D"/>
                </a:solidFill>
                <a:latin typeface="Arial" charset="0"/>
              </a:rPr>
              <a:t>2</a:t>
            </a:r>
          </a:p>
          <a:p>
            <a:pPr algn="l">
              <a:spcAft>
                <a:spcPct val="20000"/>
              </a:spcAft>
            </a:pPr>
            <a:r>
              <a:rPr lang="en-US" sz="2400" dirty="0">
                <a:latin typeface="Arial" charset="0"/>
              </a:rPr>
              <a:t/>
            </a:r>
            <a:br>
              <a:rPr lang="en-US" sz="2400" dirty="0">
                <a:latin typeface="Arial" charset="0"/>
              </a:rPr>
            </a:br>
            <a:r>
              <a:rPr lang="en-US" sz="2400" dirty="0" err="1">
                <a:latin typeface="Arial" charset="0"/>
              </a:rPr>
              <a:t>f</a:t>
            </a:r>
            <a:r>
              <a:rPr lang="en-US" sz="2400" baseline="-25000" dirty="0" err="1">
                <a:latin typeface="Arial" charset="0"/>
              </a:rPr>
              <a:t>clock</a:t>
            </a:r>
            <a:r>
              <a:rPr lang="en-US" sz="2400" dirty="0">
                <a:latin typeface="Arial" charset="0"/>
              </a:rPr>
              <a:t> = </a:t>
            </a:r>
            <a:r>
              <a:rPr lang="en-US" sz="2400" dirty="0">
                <a:solidFill>
                  <a:srgbClr val="FB233D"/>
                </a:solidFill>
                <a:latin typeface="Arial" charset="0"/>
              </a:rPr>
              <a:t>450 MHz</a:t>
            </a:r>
            <a:r>
              <a:rPr lang="en-US" sz="2400" dirty="0">
                <a:latin typeface="Arial" charset="0"/>
              </a:rPr>
              <a:t> (2 way)</a:t>
            </a:r>
          </a:p>
          <a:p>
            <a:pPr algn="l"/>
            <a:r>
              <a:rPr lang="en-US" sz="2400" dirty="0">
                <a:latin typeface="Arial" charset="0"/>
              </a:rPr>
              <a:t>= </a:t>
            </a:r>
            <a:r>
              <a:rPr lang="en-US" sz="2400" dirty="0">
                <a:solidFill>
                  <a:srgbClr val="FB233D"/>
                </a:solidFill>
                <a:latin typeface="Arial" charset="0"/>
              </a:rPr>
              <a:t>900 </a:t>
            </a:r>
            <a:r>
              <a:rPr lang="en-US" sz="2400" dirty="0" smtClean="0">
                <a:solidFill>
                  <a:srgbClr val="FB233D"/>
                </a:solidFill>
                <a:latin typeface="Arial" charset="0"/>
              </a:rPr>
              <a:t>MOPS</a:t>
            </a:r>
            <a:endParaRPr lang="en-US" sz="2400" dirty="0">
              <a:solidFill>
                <a:srgbClr val="FB233D"/>
              </a:solidFill>
              <a:latin typeface="Arial" charset="0"/>
            </a:endParaRPr>
          </a:p>
          <a:p>
            <a:pPr algn="l"/>
            <a:endParaRPr lang="en-US" sz="2400" dirty="0">
              <a:latin typeface="Arial" charset="0"/>
            </a:endParaRPr>
          </a:p>
          <a:p>
            <a:pPr algn="l"/>
            <a:endParaRPr lang="en-US" sz="2400" dirty="0">
              <a:latin typeface="Arial" charset="0"/>
            </a:endParaRPr>
          </a:p>
          <a:p>
            <a:pPr algn="l"/>
            <a:r>
              <a:rPr lang="en-US" sz="2400" dirty="0">
                <a:latin typeface="Arial" charset="0"/>
              </a:rPr>
              <a:t>Power = 7 Watts</a:t>
            </a:r>
          </a:p>
          <a:p>
            <a:pPr algn="l"/>
            <a:endParaRPr lang="en-US" sz="1800" baseline="-25000" dirty="0">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762000" y="76200"/>
            <a:ext cx="7772400" cy="838200"/>
          </a:xfrm>
        </p:spPr>
        <p:txBody>
          <a:bodyPr/>
          <a:lstStyle/>
          <a:p>
            <a:r>
              <a:rPr lang="en-US" sz="3600" dirty="0" smtClean="0"/>
              <a:t>Programmable DSP</a:t>
            </a:r>
            <a:r>
              <a:rPr lang="en-US" sz="3600" dirty="0"/>
              <a:t>: </a:t>
            </a:r>
            <a:r>
              <a:rPr lang="en-US" sz="3600" dirty="0">
                <a:solidFill>
                  <a:srgbClr val="FF0000"/>
                </a:solidFill>
              </a:rPr>
              <a:t>MOPS/mW=7</a:t>
            </a:r>
          </a:p>
        </p:txBody>
      </p:sp>
      <p:pic>
        <p:nvPicPr>
          <p:cNvPr id="640003" name="Picture 3" descr="n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1233488"/>
            <a:ext cx="4672013" cy="4589462"/>
          </a:xfrm>
          <a:prstGeom prst="rect">
            <a:avLst/>
          </a:prstGeom>
          <a:noFill/>
          <a:extLst>
            <a:ext uri="{909E8E84-426E-40DD-AFC4-6F175D3DCCD1}">
              <a14:hiddenFill xmlns:a14="http://schemas.microsoft.com/office/drawing/2010/main">
                <a:solidFill>
                  <a:srgbClr val="FFFFFF"/>
                </a:solidFill>
              </a14:hiddenFill>
            </a:ext>
          </a:extLst>
        </p:spPr>
      </p:pic>
      <p:sp>
        <p:nvSpPr>
          <p:cNvPr id="640004" name="Text Box 4"/>
          <p:cNvSpPr txBox="1">
            <a:spLocks noChangeArrowheads="1"/>
          </p:cNvSpPr>
          <p:nvPr/>
        </p:nvSpPr>
        <p:spPr bwMode="auto">
          <a:xfrm>
            <a:off x="5262563" y="1076325"/>
            <a:ext cx="3881437"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2400">
                <a:latin typeface="Arial" charset="0"/>
              </a:rPr>
              <a:t>Same granularity (a </a:t>
            </a:r>
          </a:p>
          <a:p>
            <a:pPr algn="l"/>
            <a:r>
              <a:rPr lang="en-US" sz="2400">
                <a:latin typeface="Arial" charset="0"/>
              </a:rPr>
              <a:t>datapath), more parallelism</a:t>
            </a:r>
          </a:p>
          <a:p>
            <a:pPr algn="l"/>
            <a:endParaRPr lang="en-US" sz="2400">
              <a:latin typeface="Arial" charset="0"/>
            </a:endParaRPr>
          </a:p>
          <a:p>
            <a:pPr algn="l"/>
            <a:r>
              <a:rPr lang="en-US" sz="2400">
                <a:latin typeface="Arial" charset="0"/>
              </a:rPr>
              <a:t>4 Parallel processors </a:t>
            </a:r>
          </a:p>
          <a:p>
            <a:pPr algn="l"/>
            <a:r>
              <a:rPr lang="en-US" sz="2400">
                <a:latin typeface="Arial" charset="0"/>
              </a:rPr>
              <a:t>(4 ops each)</a:t>
            </a:r>
          </a:p>
          <a:p>
            <a:pPr algn="l"/>
            <a:r>
              <a:rPr lang="en-US" sz="2400">
                <a:solidFill>
                  <a:srgbClr val="FB233D"/>
                </a:solidFill>
                <a:latin typeface="Arial" charset="0"/>
              </a:rPr>
              <a:t>N</a:t>
            </a:r>
            <a:r>
              <a:rPr lang="en-US" sz="2400" baseline="-25000">
                <a:solidFill>
                  <a:srgbClr val="FB233D"/>
                </a:solidFill>
                <a:latin typeface="Arial" charset="0"/>
              </a:rPr>
              <a:t>op</a:t>
            </a:r>
            <a:r>
              <a:rPr lang="en-US" sz="2400">
                <a:solidFill>
                  <a:srgbClr val="FB233D"/>
                </a:solidFill>
                <a:latin typeface="Arial" charset="0"/>
              </a:rPr>
              <a:t> = 16</a:t>
            </a:r>
          </a:p>
          <a:p>
            <a:pPr algn="l"/>
            <a:endParaRPr lang="en-US" sz="2400">
              <a:latin typeface="Arial" charset="0"/>
            </a:endParaRPr>
          </a:p>
          <a:p>
            <a:pPr algn="l"/>
            <a:r>
              <a:rPr lang="en-US" sz="2400">
                <a:solidFill>
                  <a:srgbClr val="FB233D"/>
                </a:solidFill>
                <a:latin typeface="Arial" charset="0"/>
              </a:rPr>
              <a:t>50 MHz</a:t>
            </a:r>
            <a:r>
              <a:rPr lang="en-US" sz="2400">
                <a:latin typeface="Arial" charset="0"/>
              </a:rPr>
              <a:t> clock </a:t>
            </a:r>
          </a:p>
          <a:p>
            <a:pPr algn="l"/>
            <a:r>
              <a:rPr lang="en-US" sz="2400">
                <a:latin typeface="Arial" charset="0"/>
              </a:rPr>
              <a:t>=&gt; </a:t>
            </a:r>
            <a:r>
              <a:rPr lang="en-US" sz="2400">
                <a:solidFill>
                  <a:srgbClr val="FB233D"/>
                </a:solidFill>
                <a:latin typeface="Arial" charset="0"/>
              </a:rPr>
              <a:t>800 MOPS</a:t>
            </a:r>
          </a:p>
          <a:p>
            <a:pPr algn="l"/>
            <a:endParaRPr lang="en-US" sz="2400">
              <a:latin typeface="Arial" charset="0"/>
            </a:endParaRPr>
          </a:p>
          <a:p>
            <a:pPr algn="l"/>
            <a:endParaRPr lang="en-US" sz="2400" baseline="30000">
              <a:latin typeface="Arial" charset="0"/>
            </a:endParaRPr>
          </a:p>
          <a:p>
            <a:pPr algn="l"/>
            <a:r>
              <a:rPr lang="en-US" sz="2400">
                <a:latin typeface="Arial" charset="0"/>
              </a:rPr>
              <a:t>Power = 110 mW</a:t>
            </a:r>
            <a:r>
              <a:rPr lang="en-US" sz="2800">
                <a:latin typeface="Arial" charset="0"/>
              </a:rPr>
              <a:t>.</a:t>
            </a:r>
          </a:p>
          <a:p>
            <a:pPr algn="l"/>
            <a:endParaRPr lang="en-US" sz="2800">
              <a:latin typeface="Arial" charset="0"/>
            </a:endParaRPr>
          </a:p>
          <a:p>
            <a:pPr algn="l"/>
            <a:endParaRPr lang="en-US" sz="2800">
              <a:latin typeface="Arial" charset="0"/>
            </a:endParaRPr>
          </a:p>
        </p:txBody>
      </p:sp>
    </p:spTree>
    <p:extLst>
      <p:ext uri="{BB962C8B-B14F-4D97-AF65-F5344CB8AC3E}">
        <p14:creationId xmlns:p14="http://schemas.microsoft.com/office/powerpoint/2010/main" val="19482426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0" y="158697"/>
            <a:ext cx="9144000" cy="838200"/>
          </a:xfrm>
        </p:spPr>
        <p:txBody>
          <a:bodyPr/>
          <a:lstStyle/>
          <a:p>
            <a:r>
              <a:rPr lang="en-US" sz="3200" dirty="0"/>
              <a:t>802.11a Dedicated </a:t>
            </a:r>
            <a:r>
              <a:rPr lang="en-US" sz="3200" dirty="0" smtClean="0"/>
              <a:t>Design - WLAN : </a:t>
            </a:r>
            <a:br>
              <a:rPr lang="en-US" sz="3200" dirty="0" smtClean="0"/>
            </a:br>
            <a:r>
              <a:rPr lang="en-US" sz="3200" dirty="0" smtClean="0">
                <a:solidFill>
                  <a:srgbClr val="FF0000"/>
                </a:solidFill>
              </a:rPr>
              <a:t>MOPS</a:t>
            </a:r>
            <a:r>
              <a:rPr lang="en-US" sz="3200" dirty="0">
                <a:solidFill>
                  <a:srgbClr val="FF0000"/>
                </a:solidFill>
              </a:rPr>
              <a:t>/mW=200</a:t>
            </a:r>
          </a:p>
        </p:txBody>
      </p:sp>
      <p:sp>
        <p:nvSpPr>
          <p:cNvPr id="642051" name="Rectangle 3"/>
          <p:cNvSpPr>
            <a:spLocks noChangeArrowheads="1"/>
          </p:cNvSpPr>
          <p:nvPr/>
        </p:nvSpPr>
        <p:spPr bwMode="auto">
          <a:xfrm>
            <a:off x="4889500" y="1331913"/>
            <a:ext cx="4254500"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B233D"/>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Clr>
                <a:schemeClr val="accent1"/>
              </a:buClr>
              <a:buSzPct val="75000"/>
              <a:buFont typeface="Monotype Sorts" charset="0"/>
              <a:buNone/>
            </a:pPr>
            <a:r>
              <a:rPr lang="en-US" sz="2400" dirty="0">
                <a:latin typeface="Arial" charset="0"/>
              </a:rPr>
              <a:t>    Fully parallel mapping of an 802.11a implementation.</a:t>
            </a:r>
          </a:p>
          <a:p>
            <a:pPr marL="342900" indent="-342900" algn="l">
              <a:spcBef>
                <a:spcPct val="20000"/>
              </a:spcBef>
              <a:buClr>
                <a:schemeClr val="accent1"/>
              </a:buClr>
              <a:buSzPct val="75000"/>
              <a:buFont typeface="Monotype Sorts" charset="0"/>
              <a:buNone/>
            </a:pPr>
            <a:r>
              <a:rPr lang="en-US" sz="2400" dirty="0">
                <a:latin typeface="Arial" charset="0"/>
              </a:rPr>
              <a:t>    No time multiplexing.</a:t>
            </a:r>
          </a:p>
          <a:p>
            <a:pPr marL="342900" indent="-342900" algn="l">
              <a:spcBef>
                <a:spcPct val="20000"/>
              </a:spcBef>
              <a:buClr>
                <a:schemeClr val="accent1"/>
              </a:buClr>
              <a:buSzPct val="75000"/>
              <a:buFont typeface="Monotype Sorts" charset="0"/>
              <a:buNone/>
            </a:pPr>
            <a:r>
              <a:rPr lang="en-US" sz="2400" dirty="0">
                <a:latin typeface="Arial" charset="0"/>
              </a:rPr>
              <a:t>    </a:t>
            </a:r>
          </a:p>
          <a:p>
            <a:pPr marL="342900" indent="-342900" algn="l">
              <a:spcBef>
                <a:spcPct val="20000"/>
              </a:spcBef>
              <a:buClr>
                <a:schemeClr val="accent1"/>
              </a:buClr>
              <a:buSzPct val="75000"/>
              <a:buFont typeface="Monotype Sorts" charset="0"/>
              <a:buNone/>
            </a:pPr>
            <a:r>
              <a:rPr lang="en-US" sz="2400" dirty="0">
                <a:latin typeface="Arial" charset="0"/>
              </a:rPr>
              <a:t>    </a:t>
            </a:r>
            <a:r>
              <a:rPr lang="en-US" sz="2400" dirty="0" err="1">
                <a:solidFill>
                  <a:srgbClr val="FB233D"/>
                </a:solidFill>
                <a:latin typeface="Arial" charset="0"/>
              </a:rPr>
              <a:t>N</a:t>
            </a:r>
            <a:r>
              <a:rPr lang="en-US" sz="2400" baseline="-25000" dirty="0" err="1">
                <a:solidFill>
                  <a:srgbClr val="FB233D"/>
                </a:solidFill>
                <a:latin typeface="Arial" charset="0"/>
              </a:rPr>
              <a:t>op</a:t>
            </a:r>
            <a:r>
              <a:rPr lang="en-US" sz="2400" dirty="0">
                <a:solidFill>
                  <a:srgbClr val="FB233D"/>
                </a:solidFill>
                <a:latin typeface="Arial" charset="0"/>
              </a:rPr>
              <a:t> = 500</a:t>
            </a:r>
          </a:p>
          <a:p>
            <a:pPr marL="342900" indent="-342900" algn="l">
              <a:spcBef>
                <a:spcPct val="20000"/>
              </a:spcBef>
              <a:buClr>
                <a:schemeClr val="accent1"/>
              </a:buClr>
              <a:buSzPct val="75000"/>
              <a:buFont typeface="Monotype Sorts" charset="0"/>
              <a:buNone/>
            </a:pPr>
            <a:r>
              <a:rPr lang="en-US" sz="2400" dirty="0">
                <a:latin typeface="Arial" charset="0"/>
              </a:rPr>
              <a:t>    Clock rate = </a:t>
            </a:r>
            <a:r>
              <a:rPr lang="en-US" sz="2400" dirty="0">
                <a:solidFill>
                  <a:srgbClr val="FB233D"/>
                </a:solidFill>
                <a:latin typeface="Arial" charset="0"/>
              </a:rPr>
              <a:t>80 MHz</a:t>
            </a:r>
            <a:r>
              <a:rPr lang="en-US" sz="2400" dirty="0">
                <a:latin typeface="Arial" charset="0"/>
              </a:rPr>
              <a:t> =&gt;  </a:t>
            </a:r>
            <a:r>
              <a:rPr lang="en-US" sz="2400" dirty="0">
                <a:solidFill>
                  <a:srgbClr val="FB233D"/>
                </a:solidFill>
                <a:latin typeface="Arial" charset="0"/>
              </a:rPr>
              <a:t>40,000 MOPS</a:t>
            </a:r>
          </a:p>
          <a:p>
            <a:pPr marL="342900" indent="-342900" algn="l">
              <a:spcBef>
                <a:spcPct val="20000"/>
              </a:spcBef>
              <a:buClr>
                <a:schemeClr val="accent1"/>
              </a:buClr>
              <a:buSzPct val="75000"/>
              <a:buFont typeface="Monotype Sorts" charset="0"/>
              <a:buNone/>
            </a:pPr>
            <a:r>
              <a:rPr lang="en-US" sz="2400" dirty="0">
                <a:latin typeface="Arial" charset="0"/>
              </a:rPr>
              <a:t> </a:t>
            </a:r>
          </a:p>
          <a:p>
            <a:pPr marL="342900" indent="-342900" algn="l">
              <a:spcBef>
                <a:spcPct val="20000"/>
              </a:spcBef>
              <a:buClr>
                <a:schemeClr val="accent1"/>
              </a:buClr>
              <a:buSzPct val="75000"/>
              <a:buFont typeface="Monotype Sorts" charset="0"/>
              <a:buNone/>
            </a:pPr>
            <a:endParaRPr lang="en-US" sz="2400" dirty="0">
              <a:latin typeface="Arial" charset="0"/>
            </a:endParaRPr>
          </a:p>
          <a:p>
            <a:pPr marL="342900" indent="-342900" algn="l">
              <a:spcBef>
                <a:spcPct val="20000"/>
              </a:spcBef>
              <a:spcAft>
                <a:spcPct val="20000"/>
              </a:spcAft>
              <a:buClr>
                <a:schemeClr val="accent1"/>
              </a:buClr>
              <a:buSzPct val="75000"/>
              <a:buFont typeface="Monotype Sorts" charset="0"/>
              <a:buNone/>
            </a:pPr>
            <a:r>
              <a:rPr lang="en-US" sz="2400" dirty="0">
                <a:latin typeface="Arial" charset="0"/>
              </a:rPr>
              <a:t>    Power =  200 mW </a:t>
            </a:r>
          </a:p>
          <a:p>
            <a:pPr marL="342900" indent="-342900" algn="l">
              <a:spcAft>
                <a:spcPct val="20000"/>
              </a:spcAft>
              <a:buClr>
                <a:schemeClr val="accent1"/>
              </a:buClr>
              <a:buSzPct val="75000"/>
              <a:buFont typeface="Monotype Sorts" charset="0"/>
              <a:buChar char="l"/>
            </a:pPr>
            <a:endParaRPr lang="en-US" sz="2400" baseline="30000" dirty="0">
              <a:latin typeface="Arial" charset="0"/>
            </a:endParaRPr>
          </a:p>
        </p:txBody>
      </p:sp>
      <p:sp>
        <p:nvSpPr>
          <p:cNvPr id="642052" name="Rectangle 4"/>
          <p:cNvSpPr>
            <a:spLocks noChangeArrowheads="1"/>
          </p:cNvSpPr>
          <p:nvPr/>
        </p:nvSpPr>
        <p:spPr bwMode="auto">
          <a:xfrm>
            <a:off x="1801813" y="2286000"/>
            <a:ext cx="417512" cy="3222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u="sng">
              <a:solidFill>
                <a:srgbClr val="FB233D"/>
              </a:solidFill>
            </a:endParaRPr>
          </a:p>
        </p:txBody>
      </p:sp>
      <p:sp>
        <p:nvSpPr>
          <p:cNvPr id="642053" name="Line 5"/>
          <p:cNvSpPr>
            <a:spLocks noChangeShapeType="1"/>
          </p:cNvSpPr>
          <p:nvPr/>
        </p:nvSpPr>
        <p:spPr bwMode="auto">
          <a:xfrm flipV="1">
            <a:off x="2287588" y="1504950"/>
            <a:ext cx="1787525" cy="847725"/>
          </a:xfrm>
          <a:prstGeom prst="line">
            <a:avLst/>
          </a:prstGeom>
          <a:noFill/>
          <a:ln w="38100">
            <a:solidFill>
              <a:srgbClr val="FB233D"/>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642054" name="Group 6"/>
          <p:cNvGrpSpPr>
            <a:grpSpLocks/>
          </p:cNvGrpSpPr>
          <p:nvPr/>
        </p:nvGrpSpPr>
        <p:grpSpPr bwMode="auto">
          <a:xfrm>
            <a:off x="242888" y="1350963"/>
            <a:ext cx="4876800" cy="4876800"/>
            <a:chOff x="1328" y="827"/>
            <a:chExt cx="3072" cy="3072"/>
          </a:xfrm>
        </p:grpSpPr>
        <p:pic>
          <p:nvPicPr>
            <p:cNvPr id="642055" name="Picture 7" descr="atheros4176-1-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 y="827"/>
              <a:ext cx="3072" cy="3072"/>
            </a:xfrm>
            <a:prstGeom prst="rect">
              <a:avLst/>
            </a:prstGeom>
            <a:noFill/>
            <a:extLst>
              <a:ext uri="{909E8E84-426E-40DD-AFC4-6F175D3DCCD1}">
                <a14:hiddenFill xmlns:a14="http://schemas.microsoft.com/office/drawing/2010/main">
                  <a:solidFill>
                    <a:srgbClr val="FFFFFF"/>
                  </a:solidFill>
                </a14:hiddenFill>
              </a:ext>
            </a:extLst>
          </p:spPr>
        </p:pic>
        <p:sp>
          <p:nvSpPr>
            <p:cNvPr id="642056" name="Rectangle 8"/>
            <p:cNvSpPr>
              <a:spLocks noChangeArrowheads="1"/>
            </p:cNvSpPr>
            <p:nvPr/>
          </p:nvSpPr>
          <p:spPr bwMode="auto">
            <a:xfrm>
              <a:off x="2923" y="1066"/>
              <a:ext cx="1253" cy="835"/>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57" name="Text Box 9"/>
            <p:cNvSpPr txBox="1">
              <a:spLocks noChangeArrowheads="1"/>
            </p:cNvSpPr>
            <p:nvPr/>
          </p:nvSpPr>
          <p:spPr bwMode="auto">
            <a:xfrm>
              <a:off x="2964" y="1295"/>
              <a:ext cx="11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ADC/DAC</a:t>
              </a:r>
            </a:p>
          </p:txBody>
        </p:sp>
        <p:sp>
          <p:nvSpPr>
            <p:cNvPr id="642058" name="Rectangle 10"/>
            <p:cNvSpPr>
              <a:spLocks noChangeArrowheads="1"/>
            </p:cNvSpPr>
            <p:nvPr/>
          </p:nvSpPr>
          <p:spPr bwMode="auto">
            <a:xfrm>
              <a:off x="1531" y="1076"/>
              <a:ext cx="1349" cy="700"/>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59" name="Text Box 11"/>
            <p:cNvSpPr txBox="1">
              <a:spLocks noChangeArrowheads="1"/>
            </p:cNvSpPr>
            <p:nvPr/>
          </p:nvSpPr>
          <p:spPr bwMode="auto">
            <a:xfrm>
              <a:off x="1791" y="1113"/>
              <a:ext cx="87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Viterbi</a:t>
              </a:r>
            </a:p>
            <a:p>
              <a:r>
                <a:rPr lang="en-US" sz="2800">
                  <a:solidFill>
                    <a:srgbClr val="FFFF66"/>
                  </a:solidFill>
                </a:rPr>
                <a:t>Decoder</a:t>
              </a:r>
              <a:endParaRPr lang="en-US">
                <a:solidFill>
                  <a:srgbClr val="FFFF66"/>
                </a:solidFill>
              </a:endParaRPr>
            </a:p>
          </p:txBody>
        </p:sp>
        <p:sp>
          <p:nvSpPr>
            <p:cNvPr id="642060" name="Rectangle 12"/>
            <p:cNvSpPr>
              <a:spLocks noChangeArrowheads="1"/>
            </p:cNvSpPr>
            <p:nvPr/>
          </p:nvSpPr>
          <p:spPr bwMode="auto">
            <a:xfrm>
              <a:off x="1541" y="1858"/>
              <a:ext cx="1348" cy="687"/>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1" name="Text Box 13"/>
            <p:cNvSpPr txBox="1">
              <a:spLocks noChangeArrowheads="1"/>
            </p:cNvSpPr>
            <p:nvPr/>
          </p:nvSpPr>
          <p:spPr bwMode="auto">
            <a:xfrm>
              <a:off x="1651" y="1996"/>
              <a:ext cx="111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MAC Core</a:t>
              </a:r>
              <a:endParaRPr lang="en-US">
                <a:solidFill>
                  <a:srgbClr val="FFFF66"/>
                </a:solidFill>
              </a:endParaRPr>
            </a:p>
          </p:txBody>
        </p:sp>
        <p:sp>
          <p:nvSpPr>
            <p:cNvPr id="642062" name="Rectangle 14"/>
            <p:cNvSpPr>
              <a:spLocks noChangeArrowheads="1"/>
            </p:cNvSpPr>
            <p:nvPr/>
          </p:nvSpPr>
          <p:spPr bwMode="auto">
            <a:xfrm>
              <a:off x="2193" y="2631"/>
              <a:ext cx="1090" cy="1051"/>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3" name="Text Box 15"/>
            <p:cNvSpPr txBox="1">
              <a:spLocks noChangeArrowheads="1"/>
            </p:cNvSpPr>
            <p:nvPr/>
          </p:nvSpPr>
          <p:spPr bwMode="auto">
            <a:xfrm>
              <a:off x="2210" y="2764"/>
              <a:ext cx="1061"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Time/Freq</a:t>
              </a:r>
            </a:p>
            <a:p>
              <a:r>
                <a:rPr lang="en-US" sz="2800">
                  <a:solidFill>
                    <a:srgbClr val="FFFF66"/>
                  </a:solidFill>
                </a:rPr>
                <a:t>Synch</a:t>
              </a:r>
            </a:p>
          </p:txBody>
        </p:sp>
        <p:sp>
          <p:nvSpPr>
            <p:cNvPr id="642064" name="Rectangle 16"/>
            <p:cNvSpPr>
              <a:spLocks noChangeArrowheads="1"/>
            </p:cNvSpPr>
            <p:nvPr/>
          </p:nvSpPr>
          <p:spPr bwMode="auto">
            <a:xfrm>
              <a:off x="3312" y="2641"/>
              <a:ext cx="888" cy="1032"/>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66"/>
                </a:solidFill>
              </a:endParaRPr>
            </a:p>
          </p:txBody>
        </p:sp>
        <p:sp>
          <p:nvSpPr>
            <p:cNvPr id="642065" name="Text Box 17"/>
            <p:cNvSpPr txBox="1">
              <a:spLocks noChangeArrowheads="1"/>
            </p:cNvSpPr>
            <p:nvPr/>
          </p:nvSpPr>
          <p:spPr bwMode="auto">
            <a:xfrm>
              <a:off x="3512" y="2837"/>
              <a:ext cx="50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FFT</a:t>
              </a:r>
            </a:p>
          </p:txBody>
        </p:sp>
        <p:sp>
          <p:nvSpPr>
            <p:cNvPr id="642066" name="Rectangle 18"/>
            <p:cNvSpPr>
              <a:spLocks noChangeArrowheads="1"/>
            </p:cNvSpPr>
            <p:nvPr/>
          </p:nvSpPr>
          <p:spPr bwMode="auto">
            <a:xfrm>
              <a:off x="1569" y="2621"/>
              <a:ext cx="600"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7" name="Text Box 19"/>
            <p:cNvSpPr txBox="1">
              <a:spLocks noChangeArrowheads="1"/>
            </p:cNvSpPr>
            <p:nvPr/>
          </p:nvSpPr>
          <p:spPr bwMode="auto">
            <a:xfrm>
              <a:off x="1529" y="2687"/>
              <a:ext cx="63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DMA</a:t>
              </a:r>
              <a:endParaRPr lang="en-US">
                <a:solidFill>
                  <a:srgbClr val="FFFF66"/>
                </a:solidFill>
              </a:endParaRPr>
            </a:p>
          </p:txBody>
        </p:sp>
        <p:sp>
          <p:nvSpPr>
            <p:cNvPr id="642068" name="Rectangle 20"/>
            <p:cNvSpPr>
              <a:spLocks noChangeArrowheads="1"/>
            </p:cNvSpPr>
            <p:nvPr/>
          </p:nvSpPr>
          <p:spPr bwMode="auto">
            <a:xfrm>
              <a:off x="1574" y="3145"/>
              <a:ext cx="591" cy="518"/>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69" name="Text Box 21"/>
            <p:cNvSpPr txBox="1">
              <a:spLocks noChangeArrowheads="1"/>
            </p:cNvSpPr>
            <p:nvPr/>
          </p:nvSpPr>
          <p:spPr bwMode="auto">
            <a:xfrm>
              <a:off x="1631" y="3211"/>
              <a:ext cx="4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PCI</a:t>
              </a:r>
              <a:endParaRPr lang="en-US">
                <a:solidFill>
                  <a:srgbClr val="FFFF66"/>
                </a:solidFill>
              </a:endParaRPr>
            </a:p>
          </p:txBody>
        </p:sp>
        <p:sp>
          <p:nvSpPr>
            <p:cNvPr id="642070" name="Rectangle 22"/>
            <p:cNvSpPr>
              <a:spLocks noChangeArrowheads="1"/>
            </p:cNvSpPr>
            <p:nvPr/>
          </p:nvSpPr>
          <p:spPr bwMode="auto">
            <a:xfrm>
              <a:off x="3595" y="1945"/>
              <a:ext cx="595" cy="648"/>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1" name="Text Box 23"/>
            <p:cNvSpPr txBox="1">
              <a:spLocks noChangeArrowheads="1"/>
            </p:cNvSpPr>
            <p:nvPr/>
          </p:nvSpPr>
          <p:spPr bwMode="auto">
            <a:xfrm>
              <a:off x="3585" y="2068"/>
              <a:ext cx="5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AGC</a:t>
              </a:r>
            </a:p>
          </p:txBody>
        </p:sp>
        <p:sp>
          <p:nvSpPr>
            <p:cNvPr id="642072" name="Rectangle 24"/>
            <p:cNvSpPr>
              <a:spLocks noChangeArrowheads="1"/>
            </p:cNvSpPr>
            <p:nvPr/>
          </p:nvSpPr>
          <p:spPr bwMode="auto">
            <a:xfrm>
              <a:off x="2938" y="1954"/>
              <a:ext cx="619" cy="634"/>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2073" name="Text Box 25"/>
            <p:cNvSpPr txBox="1">
              <a:spLocks noChangeArrowheads="1"/>
            </p:cNvSpPr>
            <p:nvPr/>
          </p:nvSpPr>
          <p:spPr bwMode="auto">
            <a:xfrm>
              <a:off x="2958" y="2068"/>
              <a:ext cx="56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solidFill>
                    <a:srgbClr val="FFFF66"/>
                  </a:solidFill>
                </a:rPr>
                <a:t>FSM</a:t>
              </a:r>
              <a:endParaRPr lang="en-US">
                <a:solidFill>
                  <a:srgbClr val="FFFF66"/>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3858" name="Object 2"/>
          <p:cNvGraphicFramePr>
            <a:graphicFrameLocks noChangeAspect="1"/>
          </p:cNvGraphicFramePr>
          <p:nvPr>
            <p:extLst>
              <p:ext uri="{D42A27DB-BD31-4B8C-83A1-F6EECF244321}">
                <p14:modId xmlns:p14="http://schemas.microsoft.com/office/powerpoint/2010/main" val="2502712642"/>
              </p:ext>
            </p:extLst>
          </p:nvPr>
        </p:nvGraphicFramePr>
        <p:xfrm>
          <a:off x="246062" y="903287"/>
          <a:ext cx="8897938" cy="5834063"/>
        </p:xfrm>
        <a:graphic>
          <a:graphicData uri="http://schemas.openxmlformats.org/presentationml/2006/ole">
            <mc:AlternateContent xmlns:mc="http://schemas.openxmlformats.org/markup-compatibility/2006">
              <mc:Choice xmlns:v="urn:schemas-microsoft-com:vml" Requires="v">
                <p:oleObj spid="_x0000_s654371" name="Worksheet" r:id="rId4" imgW="8061882" imgH="5593170" progId="Excel.Sheet.8">
                  <p:embed/>
                </p:oleObj>
              </mc:Choice>
              <mc:Fallback>
                <p:oleObj name="Worksheet" r:id="rId4" imgW="8061882" imgH="5593170" progId="Excel.Sheet.8">
                  <p:embed/>
                  <p:pic>
                    <p:nvPicPr>
                      <p:cNvPr id="0" name=""/>
                      <p:cNvPicPr>
                        <a:picLocks noChangeAspect="1" noChangeArrowheads="1"/>
                      </p:cNvPicPr>
                      <p:nvPr/>
                    </p:nvPicPr>
                    <p:blipFill>
                      <a:blip r:embed="rId5"/>
                      <a:srcRect/>
                      <a:stretch>
                        <a:fillRect/>
                      </a:stretch>
                    </p:blipFill>
                    <p:spPr bwMode="auto">
                      <a:xfrm>
                        <a:off x="246062" y="903287"/>
                        <a:ext cx="8897938" cy="5834063"/>
                      </a:xfrm>
                      <a:prstGeom prst="rect">
                        <a:avLst/>
                      </a:prstGeom>
                      <a:noFill/>
                      <a:ln>
                        <a:noFill/>
                      </a:ln>
                      <a:effectLst/>
                      <a:extLst/>
                    </p:spPr>
                  </p:pic>
                </p:oleObj>
              </mc:Fallback>
            </mc:AlternateContent>
          </a:graphicData>
        </a:graphic>
      </p:graphicFrame>
      <p:sp>
        <p:nvSpPr>
          <p:cNvPr id="633859" name="Rectangle 3"/>
          <p:cNvSpPr>
            <a:spLocks noGrp="1" noChangeArrowheads="1"/>
          </p:cNvSpPr>
          <p:nvPr>
            <p:ph type="title"/>
          </p:nvPr>
        </p:nvSpPr>
        <p:spPr>
          <a:xfrm>
            <a:off x="0" y="174661"/>
            <a:ext cx="9144000" cy="838200"/>
          </a:xfrm>
        </p:spPr>
        <p:txBody>
          <a:bodyPr/>
          <a:lstStyle/>
          <a:p>
            <a:r>
              <a:rPr lang="en-US" sz="3200" dirty="0" smtClean="0"/>
              <a:t>Now lets update the plot and look at more recent chips</a:t>
            </a:r>
            <a:endParaRPr lang="en-US" sz="3200" dirty="0"/>
          </a:p>
        </p:txBody>
      </p:sp>
      <p:sp>
        <p:nvSpPr>
          <p:cNvPr id="633860" name="Text Box 4"/>
          <p:cNvSpPr txBox="1">
            <a:spLocks noChangeArrowheads="1"/>
          </p:cNvSpPr>
          <p:nvPr/>
        </p:nvSpPr>
        <p:spPr bwMode="auto">
          <a:xfrm>
            <a:off x="1914525" y="5653029"/>
            <a:ext cx="204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Arial" charset="0"/>
              </a:rPr>
              <a:t>Microprocessors</a:t>
            </a:r>
          </a:p>
        </p:txBody>
      </p:sp>
      <p:sp>
        <p:nvSpPr>
          <p:cNvPr id="633861" name="Text Box 5"/>
          <p:cNvSpPr txBox="1">
            <a:spLocks noChangeArrowheads="1"/>
          </p:cNvSpPr>
          <p:nvPr/>
        </p:nvSpPr>
        <p:spPr bwMode="auto">
          <a:xfrm>
            <a:off x="4321794" y="5638741"/>
            <a:ext cx="24657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Programmable DSP</a:t>
            </a:r>
            <a:endParaRPr lang="en-US" dirty="0">
              <a:latin typeface="Arial" charset="0"/>
            </a:endParaRPr>
          </a:p>
        </p:txBody>
      </p:sp>
      <p:sp>
        <p:nvSpPr>
          <p:cNvPr id="633865" name="Line 9"/>
          <p:cNvSpPr>
            <a:spLocks noChangeShapeType="1"/>
          </p:cNvSpPr>
          <p:nvPr/>
        </p:nvSpPr>
        <p:spPr bwMode="auto">
          <a:xfrm>
            <a:off x="4205288" y="1400175"/>
            <a:ext cx="0" cy="4840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3866" name="Line 10"/>
          <p:cNvSpPr>
            <a:spLocks noChangeShapeType="1"/>
          </p:cNvSpPr>
          <p:nvPr/>
        </p:nvSpPr>
        <p:spPr bwMode="auto">
          <a:xfrm>
            <a:off x="6946900" y="1400175"/>
            <a:ext cx="0" cy="4856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3867" name="Text Box 11"/>
          <p:cNvSpPr txBox="1">
            <a:spLocks noChangeArrowheads="1"/>
          </p:cNvSpPr>
          <p:nvPr/>
        </p:nvSpPr>
        <p:spPr bwMode="auto">
          <a:xfrm>
            <a:off x="7297737" y="5641976"/>
            <a:ext cx="1328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Arial" charset="0"/>
              </a:rPr>
              <a:t>Dedicated</a:t>
            </a:r>
          </a:p>
        </p:txBody>
      </p:sp>
      <p:sp>
        <p:nvSpPr>
          <p:cNvPr id="3" name="TextBox 2"/>
          <p:cNvSpPr txBox="1"/>
          <p:nvPr/>
        </p:nvSpPr>
        <p:spPr>
          <a:xfrm>
            <a:off x="6955856" y="2251842"/>
            <a:ext cx="1765228" cy="1015663"/>
          </a:xfrm>
          <a:prstGeom prst="rect">
            <a:avLst/>
          </a:prstGeom>
          <a:noFill/>
        </p:spPr>
        <p:txBody>
          <a:bodyPr wrap="none" rtlCol="0">
            <a:spAutoFit/>
          </a:bodyPr>
          <a:lstStyle/>
          <a:p>
            <a:r>
              <a:rPr lang="en-US" dirty="0" smtClean="0">
                <a:solidFill>
                  <a:schemeClr val="accent3"/>
                </a:solidFill>
              </a:rPr>
              <a:t>                 (9.6)</a:t>
            </a:r>
          </a:p>
          <a:p>
            <a:pPr algn="r"/>
            <a:r>
              <a:rPr lang="en-US" dirty="0" smtClean="0">
                <a:solidFill>
                  <a:schemeClr val="accent3"/>
                </a:solidFill>
              </a:rPr>
              <a:t>Computational</a:t>
            </a:r>
          </a:p>
          <a:p>
            <a:pPr algn="r"/>
            <a:r>
              <a:rPr lang="en-US" dirty="0" smtClean="0">
                <a:solidFill>
                  <a:schemeClr val="accent3"/>
                </a:solidFill>
              </a:rPr>
              <a:t>Photography</a:t>
            </a:r>
          </a:p>
        </p:txBody>
      </p:sp>
      <p:sp>
        <p:nvSpPr>
          <p:cNvPr id="21" name="TextBox 20"/>
          <p:cNvSpPr txBox="1"/>
          <p:nvPr/>
        </p:nvSpPr>
        <p:spPr>
          <a:xfrm>
            <a:off x="4418937" y="1941436"/>
            <a:ext cx="2368597" cy="400110"/>
          </a:xfrm>
          <a:prstGeom prst="rect">
            <a:avLst/>
          </a:prstGeom>
          <a:noFill/>
        </p:spPr>
        <p:txBody>
          <a:bodyPr wrap="none" rtlCol="0">
            <a:spAutoFit/>
          </a:bodyPr>
          <a:lstStyle/>
          <a:p>
            <a:r>
              <a:rPr lang="en-US" dirty="0" smtClean="0">
                <a:solidFill>
                  <a:schemeClr val="accent3"/>
                </a:solidFill>
              </a:rPr>
              <a:t>Video Decoder (9.5)</a:t>
            </a:r>
          </a:p>
        </p:txBody>
      </p:sp>
      <p:sp>
        <p:nvSpPr>
          <p:cNvPr id="22" name="TextBox 21"/>
          <p:cNvSpPr txBox="1"/>
          <p:nvPr/>
        </p:nvSpPr>
        <p:spPr>
          <a:xfrm>
            <a:off x="5156347" y="1619394"/>
            <a:ext cx="1744388" cy="400110"/>
          </a:xfrm>
          <a:prstGeom prst="rect">
            <a:avLst/>
          </a:prstGeom>
          <a:noFill/>
        </p:spPr>
        <p:txBody>
          <a:bodyPr wrap="none" rtlCol="0">
            <a:spAutoFit/>
          </a:bodyPr>
          <a:lstStyle/>
          <a:p>
            <a:r>
              <a:rPr lang="en-US" dirty="0" smtClean="0">
                <a:solidFill>
                  <a:schemeClr val="accent3"/>
                </a:solidFill>
              </a:rPr>
              <a:t>SDR Processor</a:t>
            </a:r>
          </a:p>
        </p:txBody>
      </p:sp>
      <p:sp>
        <p:nvSpPr>
          <p:cNvPr id="23" name="TextBox 22"/>
          <p:cNvSpPr txBox="1"/>
          <p:nvPr/>
        </p:nvSpPr>
        <p:spPr>
          <a:xfrm>
            <a:off x="3070116" y="2210564"/>
            <a:ext cx="3050836" cy="400110"/>
          </a:xfrm>
          <a:prstGeom prst="rect">
            <a:avLst/>
          </a:prstGeom>
          <a:noFill/>
        </p:spPr>
        <p:txBody>
          <a:bodyPr wrap="none" rtlCol="0">
            <a:spAutoFit/>
          </a:bodyPr>
          <a:lstStyle/>
          <a:p>
            <a:r>
              <a:rPr lang="en-US" dirty="0" smtClean="0">
                <a:solidFill>
                  <a:schemeClr val="accent3"/>
                </a:solidFill>
              </a:rPr>
              <a:t>Recognition Processor (9.8)</a:t>
            </a:r>
          </a:p>
        </p:txBody>
      </p:sp>
      <p:sp>
        <p:nvSpPr>
          <p:cNvPr id="24" name="TextBox 23"/>
          <p:cNvSpPr txBox="1"/>
          <p:nvPr/>
        </p:nvSpPr>
        <p:spPr>
          <a:xfrm>
            <a:off x="2719983" y="2485832"/>
            <a:ext cx="3007555" cy="400110"/>
          </a:xfrm>
          <a:prstGeom prst="rect">
            <a:avLst/>
          </a:prstGeom>
          <a:noFill/>
        </p:spPr>
        <p:txBody>
          <a:bodyPr wrap="none" rtlCol="0">
            <a:spAutoFit/>
          </a:bodyPr>
          <a:lstStyle/>
          <a:p>
            <a:pPr algn="r"/>
            <a:r>
              <a:rPr lang="en-US" dirty="0" smtClean="0">
                <a:solidFill>
                  <a:schemeClr val="accent3"/>
                </a:solidFill>
              </a:rPr>
              <a:t>Application Processor (9.4)</a:t>
            </a:r>
          </a:p>
        </p:txBody>
      </p:sp>
      <p:sp>
        <p:nvSpPr>
          <p:cNvPr id="25" name="TextBox 24"/>
          <p:cNvSpPr txBox="1"/>
          <p:nvPr/>
        </p:nvSpPr>
        <p:spPr>
          <a:xfrm>
            <a:off x="1587265" y="3732366"/>
            <a:ext cx="2618024" cy="400110"/>
          </a:xfrm>
          <a:prstGeom prst="rect">
            <a:avLst/>
          </a:prstGeom>
          <a:noFill/>
        </p:spPr>
        <p:txBody>
          <a:bodyPr wrap="none" rtlCol="0">
            <a:spAutoFit/>
          </a:bodyPr>
          <a:lstStyle/>
          <a:p>
            <a:r>
              <a:rPr lang="en-US" dirty="0" smtClean="0">
                <a:solidFill>
                  <a:schemeClr val="accent3"/>
                </a:solidFill>
              </a:rPr>
              <a:t>24 Core Processor (3.6)</a:t>
            </a:r>
          </a:p>
        </p:txBody>
      </p:sp>
      <p:sp>
        <p:nvSpPr>
          <p:cNvPr id="5" name="Flowchart: Connector 4"/>
          <p:cNvSpPr/>
          <p:nvPr/>
        </p:nvSpPr>
        <p:spPr bwMode="auto">
          <a:xfrm>
            <a:off x="4765884" y="382825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8" name="Flowchart: Connector 27"/>
          <p:cNvSpPr/>
          <p:nvPr/>
        </p:nvSpPr>
        <p:spPr bwMode="auto">
          <a:xfrm>
            <a:off x="6028541" y="2983291"/>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9" name="Flowchart: Connector 28"/>
          <p:cNvSpPr/>
          <p:nvPr/>
        </p:nvSpPr>
        <p:spPr bwMode="auto">
          <a:xfrm>
            <a:off x="6438815" y="291400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0" name="Flowchart: Connector 29"/>
          <p:cNvSpPr/>
          <p:nvPr/>
        </p:nvSpPr>
        <p:spPr bwMode="auto">
          <a:xfrm>
            <a:off x="7422752" y="1839201"/>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2" name="Flowchart: Connector 31"/>
          <p:cNvSpPr/>
          <p:nvPr/>
        </p:nvSpPr>
        <p:spPr bwMode="auto">
          <a:xfrm>
            <a:off x="8159469" y="1538778"/>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cxnSp>
        <p:nvCxnSpPr>
          <p:cNvPr id="7" name="Straight Arrow Connector 6"/>
          <p:cNvCxnSpPr>
            <a:stCxn id="25" idx="3"/>
          </p:cNvCxnSpPr>
          <p:nvPr/>
        </p:nvCxnSpPr>
        <p:spPr bwMode="auto">
          <a:xfrm flipV="1">
            <a:off x="4205289" y="3906324"/>
            <a:ext cx="560595" cy="26097"/>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Straight Arrow Connector 36"/>
          <p:cNvCxnSpPr>
            <a:stCxn id="24" idx="3"/>
            <a:endCxn id="28" idx="1"/>
          </p:cNvCxnSpPr>
          <p:nvPr/>
        </p:nvCxnSpPr>
        <p:spPr bwMode="auto">
          <a:xfrm>
            <a:off x="5727538" y="2685887"/>
            <a:ext cx="323869" cy="320270"/>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Straight Arrow Connector 48"/>
          <p:cNvCxnSpPr>
            <a:stCxn id="23" idx="3"/>
          </p:cNvCxnSpPr>
          <p:nvPr/>
        </p:nvCxnSpPr>
        <p:spPr bwMode="auto">
          <a:xfrm>
            <a:off x="6120952" y="2410619"/>
            <a:ext cx="317863" cy="529062"/>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Straight Arrow Connector 51"/>
          <p:cNvCxnSpPr>
            <a:stCxn id="22" idx="3"/>
            <a:endCxn id="30" idx="2"/>
          </p:cNvCxnSpPr>
          <p:nvPr/>
        </p:nvCxnSpPr>
        <p:spPr bwMode="auto">
          <a:xfrm>
            <a:off x="6900735" y="1819449"/>
            <a:ext cx="522017" cy="97820"/>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Straight Arrow Connector 53"/>
          <p:cNvCxnSpPr/>
          <p:nvPr/>
        </p:nvCxnSpPr>
        <p:spPr bwMode="auto">
          <a:xfrm flipH="1" flipV="1">
            <a:off x="8237537" y="1776547"/>
            <a:ext cx="78068" cy="561320"/>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Straight Arrow Connector 54"/>
          <p:cNvCxnSpPr/>
          <p:nvPr/>
        </p:nvCxnSpPr>
        <p:spPr bwMode="auto">
          <a:xfrm>
            <a:off x="6702708" y="2251842"/>
            <a:ext cx="459035" cy="158777"/>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4" name="TextBox 43"/>
          <p:cNvSpPr txBox="1"/>
          <p:nvPr/>
        </p:nvSpPr>
        <p:spPr>
          <a:xfrm>
            <a:off x="1068021" y="1338723"/>
            <a:ext cx="2741456" cy="400110"/>
          </a:xfrm>
          <a:prstGeom prst="rect">
            <a:avLst/>
          </a:prstGeom>
          <a:noFill/>
        </p:spPr>
        <p:txBody>
          <a:bodyPr wrap="none" rtlCol="0">
            <a:spAutoFit/>
          </a:bodyPr>
          <a:lstStyle/>
          <a:p>
            <a:r>
              <a:rPr lang="en-US" dirty="0" smtClean="0">
                <a:solidFill>
                  <a:schemeClr val="bg1"/>
                </a:solidFill>
              </a:rPr>
              <a:t> (</a:t>
            </a:r>
            <a:r>
              <a:rPr lang="en-US" dirty="0" err="1" smtClean="0">
                <a:solidFill>
                  <a:schemeClr val="bg1"/>
                </a:solidFill>
              </a:rPr>
              <a:t>x.x</a:t>
            </a:r>
            <a:r>
              <a:rPr lang="en-US" dirty="0" smtClean="0">
                <a:solidFill>
                  <a:schemeClr val="bg1"/>
                </a:solidFill>
              </a:rPr>
              <a:t>) 2013 ISSCC Paper</a:t>
            </a:r>
            <a:endParaRPr lang="en-US" dirty="0">
              <a:solidFill>
                <a:schemeClr val="bg1"/>
              </a:solidFill>
            </a:endParaRPr>
          </a:p>
        </p:txBody>
      </p:sp>
      <p:sp>
        <p:nvSpPr>
          <p:cNvPr id="34" name="Flowchart: Connector 33"/>
          <p:cNvSpPr/>
          <p:nvPr/>
        </p:nvSpPr>
        <p:spPr bwMode="auto">
          <a:xfrm>
            <a:off x="4251382" y="424146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5" name="TextBox 34"/>
          <p:cNvSpPr txBox="1"/>
          <p:nvPr/>
        </p:nvSpPr>
        <p:spPr>
          <a:xfrm>
            <a:off x="1381633" y="4275171"/>
            <a:ext cx="2497800" cy="400110"/>
          </a:xfrm>
          <a:prstGeom prst="rect">
            <a:avLst/>
          </a:prstGeom>
          <a:noFill/>
        </p:spPr>
        <p:txBody>
          <a:bodyPr wrap="none" rtlCol="0">
            <a:spAutoFit/>
          </a:bodyPr>
          <a:lstStyle/>
          <a:p>
            <a:r>
              <a:rPr lang="en-US" dirty="0" smtClean="0">
                <a:solidFill>
                  <a:schemeClr val="accent3"/>
                </a:solidFill>
              </a:rPr>
              <a:t>Fujitsu 4 Core FR550</a:t>
            </a:r>
          </a:p>
        </p:txBody>
      </p:sp>
      <p:cxnSp>
        <p:nvCxnSpPr>
          <p:cNvPr id="36" name="Straight Arrow Connector 35"/>
          <p:cNvCxnSpPr>
            <a:stCxn id="35" idx="3"/>
            <a:endCxn id="34" idx="2"/>
          </p:cNvCxnSpPr>
          <p:nvPr/>
        </p:nvCxnSpPr>
        <p:spPr bwMode="auto">
          <a:xfrm flipV="1">
            <a:off x="3879433" y="4319534"/>
            <a:ext cx="371949" cy="155692"/>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2" name="Flowchart: Connector 41"/>
          <p:cNvSpPr/>
          <p:nvPr/>
        </p:nvSpPr>
        <p:spPr bwMode="auto">
          <a:xfrm>
            <a:off x="3830053" y="4798151"/>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cxnSp>
        <p:nvCxnSpPr>
          <p:cNvPr id="43" name="Straight Arrow Connector 42"/>
          <p:cNvCxnSpPr/>
          <p:nvPr/>
        </p:nvCxnSpPr>
        <p:spPr bwMode="auto">
          <a:xfrm>
            <a:off x="3409821" y="4858029"/>
            <a:ext cx="388179" cy="19659"/>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5" name="TextBox 44"/>
          <p:cNvSpPr txBox="1"/>
          <p:nvPr/>
        </p:nvSpPr>
        <p:spPr>
          <a:xfrm>
            <a:off x="1333054" y="4657974"/>
            <a:ext cx="2119491" cy="400110"/>
          </a:xfrm>
          <a:prstGeom prst="rect">
            <a:avLst/>
          </a:prstGeom>
          <a:noFill/>
        </p:spPr>
        <p:txBody>
          <a:bodyPr wrap="none" rtlCol="0">
            <a:spAutoFit/>
          </a:bodyPr>
          <a:lstStyle/>
          <a:p>
            <a:r>
              <a:rPr lang="en-US" dirty="0" smtClean="0">
                <a:solidFill>
                  <a:schemeClr val="accent3"/>
                </a:solidFill>
              </a:rPr>
              <a:t>Intel Sandy Bridge</a:t>
            </a:r>
          </a:p>
        </p:txBody>
      </p:sp>
      <p:sp>
        <p:nvSpPr>
          <p:cNvPr id="59" name="Flowchart: Connector 58"/>
          <p:cNvSpPr/>
          <p:nvPr/>
        </p:nvSpPr>
        <p:spPr bwMode="auto">
          <a:xfrm>
            <a:off x="5400752" y="3184779"/>
            <a:ext cx="153912" cy="135877"/>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60" name="TextBox 59"/>
          <p:cNvSpPr txBox="1"/>
          <p:nvPr/>
        </p:nvSpPr>
        <p:spPr>
          <a:xfrm>
            <a:off x="2356671" y="2825320"/>
            <a:ext cx="2509020" cy="584775"/>
          </a:xfrm>
          <a:prstGeom prst="rect">
            <a:avLst/>
          </a:prstGeom>
          <a:noFill/>
        </p:spPr>
        <p:txBody>
          <a:bodyPr wrap="none" rtlCol="0">
            <a:spAutoFit/>
          </a:bodyPr>
          <a:lstStyle/>
          <a:p>
            <a:r>
              <a:rPr lang="en-US" dirty="0" smtClean="0">
                <a:solidFill>
                  <a:schemeClr val="accent3"/>
                </a:solidFill>
              </a:rPr>
              <a:t>Mobile Processors</a:t>
            </a:r>
          </a:p>
          <a:p>
            <a:r>
              <a:rPr lang="en-US" sz="1200" dirty="0" smtClean="0">
                <a:solidFill>
                  <a:schemeClr val="accent3"/>
                </a:solidFill>
              </a:rPr>
              <a:t>(Atom, Snapdragon, </a:t>
            </a:r>
            <a:r>
              <a:rPr lang="en-US" sz="1200" dirty="0" err="1" smtClean="0">
                <a:solidFill>
                  <a:schemeClr val="accent3"/>
                </a:solidFill>
              </a:rPr>
              <a:t>Exynos</a:t>
            </a:r>
            <a:r>
              <a:rPr lang="en-US" sz="1200" dirty="0" smtClean="0">
                <a:solidFill>
                  <a:schemeClr val="accent3"/>
                </a:solidFill>
              </a:rPr>
              <a:t>, OMAP)</a:t>
            </a:r>
          </a:p>
        </p:txBody>
      </p:sp>
      <p:cxnSp>
        <p:nvCxnSpPr>
          <p:cNvPr id="61" name="Straight Arrow Connector 60"/>
          <p:cNvCxnSpPr/>
          <p:nvPr/>
        </p:nvCxnSpPr>
        <p:spPr bwMode="auto">
          <a:xfrm>
            <a:off x="4595534" y="3037362"/>
            <a:ext cx="805218" cy="215355"/>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0" name="Flowchart: Connector 69"/>
          <p:cNvSpPr/>
          <p:nvPr/>
        </p:nvSpPr>
        <p:spPr bwMode="auto">
          <a:xfrm>
            <a:off x="7161743" y="2398759"/>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82" name="Flowchart: Connector 81"/>
          <p:cNvSpPr/>
          <p:nvPr/>
        </p:nvSpPr>
        <p:spPr bwMode="auto">
          <a:xfrm>
            <a:off x="5207360" y="3760764"/>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83" name="TextBox 82"/>
          <p:cNvSpPr txBox="1"/>
          <p:nvPr/>
        </p:nvSpPr>
        <p:spPr>
          <a:xfrm>
            <a:off x="1133904" y="3320656"/>
            <a:ext cx="3084755" cy="400110"/>
          </a:xfrm>
          <a:prstGeom prst="rect">
            <a:avLst/>
          </a:prstGeom>
          <a:noFill/>
        </p:spPr>
        <p:txBody>
          <a:bodyPr wrap="none" rtlCol="0">
            <a:spAutoFit/>
          </a:bodyPr>
          <a:lstStyle/>
          <a:p>
            <a:r>
              <a:rPr lang="en-US" dirty="0" smtClean="0">
                <a:solidFill>
                  <a:schemeClr val="accent3"/>
                </a:solidFill>
              </a:rPr>
              <a:t>DSP Processor (7.5 – 2011) </a:t>
            </a:r>
          </a:p>
        </p:txBody>
      </p:sp>
      <p:cxnSp>
        <p:nvCxnSpPr>
          <p:cNvPr id="84" name="Straight Arrow Connector 83"/>
          <p:cNvCxnSpPr>
            <a:endCxn id="82" idx="1"/>
          </p:cNvCxnSpPr>
          <p:nvPr/>
        </p:nvCxnSpPr>
        <p:spPr bwMode="auto">
          <a:xfrm>
            <a:off x="4173899" y="3542937"/>
            <a:ext cx="1056327" cy="240693"/>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3" name="TextBox 112"/>
          <p:cNvSpPr txBox="1"/>
          <p:nvPr/>
        </p:nvSpPr>
        <p:spPr>
          <a:xfrm>
            <a:off x="6178139" y="1371143"/>
            <a:ext cx="1516762" cy="400110"/>
          </a:xfrm>
          <a:prstGeom prst="rect">
            <a:avLst/>
          </a:prstGeom>
          <a:noFill/>
        </p:spPr>
        <p:txBody>
          <a:bodyPr wrap="none" rtlCol="0">
            <a:spAutoFit/>
          </a:bodyPr>
          <a:lstStyle/>
          <a:p>
            <a:r>
              <a:rPr lang="en-US" dirty="0" smtClean="0">
                <a:solidFill>
                  <a:schemeClr val="accent3"/>
                </a:solidFill>
              </a:rPr>
              <a:t>SVD (90nm)</a:t>
            </a:r>
          </a:p>
        </p:txBody>
      </p:sp>
      <p:cxnSp>
        <p:nvCxnSpPr>
          <p:cNvPr id="114" name="Straight Arrow Connector 113"/>
          <p:cNvCxnSpPr>
            <a:endCxn id="3" idx="0"/>
          </p:cNvCxnSpPr>
          <p:nvPr/>
        </p:nvCxnSpPr>
        <p:spPr bwMode="auto">
          <a:xfrm>
            <a:off x="7578888" y="1738833"/>
            <a:ext cx="259582" cy="513009"/>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5" name="Flowchart: Connector 114"/>
          <p:cNvSpPr/>
          <p:nvPr/>
        </p:nvSpPr>
        <p:spPr bwMode="auto">
          <a:xfrm>
            <a:off x="7762899" y="2334918"/>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cxnSp>
        <p:nvCxnSpPr>
          <p:cNvPr id="64" name="Straight Connector 63"/>
          <p:cNvCxnSpPr/>
          <p:nvPr/>
        </p:nvCxnSpPr>
        <p:spPr bwMode="auto">
          <a:xfrm>
            <a:off x="4407518" y="4877688"/>
            <a:ext cx="4489108"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Straight Connector 64"/>
          <p:cNvCxnSpPr/>
          <p:nvPr/>
        </p:nvCxnSpPr>
        <p:spPr bwMode="auto">
          <a:xfrm>
            <a:off x="8237537" y="1576492"/>
            <a:ext cx="659089"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Straight Arrow Connector 65"/>
          <p:cNvCxnSpPr/>
          <p:nvPr/>
        </p:nvCxnSpPr>
        <p:spPr bwMode="auto">
          <a:xfrm flipV="1">
            <a:off x="8896626" y="1587200"/>
            <a:ext cx="0" cy="2233119"/>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Straight Arrow Connector 66"/>
          <p:cNvCxnSpPr/>
          <p:nvPr/>
        </p:nvCxnSpPr>
        <p:spPr bwMode="auto">
          <a:xfrm>
            <a:off x="8896626" y="4241466"/>
            <a:ext cx="0" cy="616563"/>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8" name="TextBox 67"/>
          <p:cNvSpPr txBox="1"/>
          <p:nvPr/>
        </p:nvSpPr>
        <p:spPr>
          <a:xfrm>
            <a:off x="7730097" y="3813506"/>
            <a:ext cx="1484702" cy="461665"/>
          </a:xfrm>
          <a:prstGeom prst="rect">
            <a:avLst/>
          </a:prstGeom>
          <a:noFill/>
        </p:spPr>
        <p:txBody>
          <a:bodyPr wrap="none" rtlCol="0">
            <a:spAutoFit/>
          </a:bodyPr>
          <a:lstStyle/>
          <a:p>
            <a:r>
              <a:rPr lang="en-US" sz="2400" b="1" dirty="0" smtClean="0"/>
              <a:t>100,000 </a:t>
            </a:r>
            <a:r>
              <a:rPr lang="en-US" sz="2400" dirty="0" smtClean="0"/>
              <a:t>X</a:t>
            </a:r>
            <a:endParaRPr lang="en-US" sz="2400" dirty="0"/>
          </a:p>
        </p:txBody>
      </p:sp>
    </p:spTree>
    <p:extLst>
      <p:ext uri="{BB962C8B-B14F-4D97-AF65-F5344CB8AC3E}">
        <p14:creationId xmlns:p14="http://schemas.microsoft.com/office/powerpoint/2010/main" val="141273432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585907" y="1241611"/>
            <a:ext cx="8153400" cy="5029200"/>
          </a:xfrm>
        </p:spPr>
        <p:txBody>
          <a:bodyPr/>
          <a:lstStyle/>
          <a:p>
            <a:pPr marL="0" indent="0" algn="ctr">
              <a:buNone/>
            </a:pPr>
            <a:endParaRPr lang="en-US" dirty="0" smtClean="0"/>
          </a:p>
          <a:p>
            <a:pPr marL="0" indent="0" algn="ctr">
              <a:buNone/>
            </a:pPr>
            <a:r>
              <a:rPr lang="en-US" dirty="0"/>
              <a:t>Rahul </a:t>
            </a:r>
            <a:r>
              <a:rPr lang="en-US" dirty="0" err="1"/>
              <a:t>Rithe</a:t>
            </a:r>
            <a:r>
              <a:rPr lang="en-US" dirty="0"/>
              <a:t> (MIT</a:t>
            </a:r>
            <a:r>
              <a:rPr lang="en-US" dirty="0" smtClean="0"/>
              <a:t>)</a:t>
            </a:r>
          </a:p>
          <a:p>
            <a:pPr marL="0" indent="0" algn="ctr">
              <a:buNone/>
            </a:pPr>
            <a:r>
              <a:rPr lang="en-US" dirty="0" err="1" smtClean="0"/>
              <a:t>Mehul</a:t>
            </a:r>
            <a:r>
              <a:rPr lang="en-US" dirty="0" smtClean="0"/>
              <a:t> </a:t>
            </a:r>
            <a:r>
              <a:rPr lang="en-US" dirty="0" err="1" smtClean="0"/>
              <a:t>Tikekar</a:t>
            </a:r>
            <a:r>
              <a:rPr lang="en-US" dirty="0" smtClean="0"/>
              <a:t> (MIT)</a:t>
            </a:r>
            <a:endParaRPr lang="en-US" dirty="0"/>
          </a:p>
          <a:p>
            <a:pPr marL="0" indent="0" algn="ctr">
              <a:buNone/>
            </a:pPr>
            <a:r>
              <a:rPr lang="en-US" dirty="0" err="1" smtClean="0"/>
              <a:t>Chengcheng</a:t>
            </a:r>
            <a:r>
              <a:rPr lang="en-US" dirty="0" smtClean="0"/>
              <a:t> Wang (UCLA)</a:t>
            </a:r>
          </a:p>
          <a:p>
            <a:pPr marL="0" indent="0" algn="ctr">
              <a:buNone/>
            </a:pPr>
            <a:r>
              <a:rPr lang="en-US" dirty="0"/>
              <a:t>Fang-Li </a:t>
            </a:r>
            <a:r>
              <a:rPr lang="en-US" dirty="0" smtClean="0"/>
              <a:t>Yuan (UCLA)</a:t>
            </a:r>
            <a:endParaRPr lang="en-US" dirty="0"/>
          </a:p>
        </p:txBody>
      </p:sp>
    </p:spTree>
    <p:extLst>
      <p:ext uri="{BB962C8B-B14F-4D97-AF65-F5344CB8AC3E}">
        <p14:creationId xmlns:p14="http://schemas.microsoft.com/office/powerpoint/2010/main" val="35075376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3858" name="Object 2"/>
          <p:cNvGraphicFramePr>
            <a:graphicFrameLocks noChangeAspect="1"/>
          </p:cNvGraphicFramePr>
          <p:nvPr>
            <p:extLst>
              <p:ext uri="{D42A27DB-BD31-4B8C-83A1-F6EECF244321}">
                <p14:modId xmlns:p14="http://schemas.microsoft.com/office/powerpoint/2010/main" val="3844058798"/>
              </p:ext>
            </p:extLst>
          </p:nvPr>
        </p:nvGraphicFramePr>
        <p:xfrm>
          <a:off x="246062" y="903287"/>
          <a:ext cx="8897938" cy="5834063"/>
        </p:xfrm>
        <a:graphic>
          <a:graphicData uri="http://schemas.openxmlformats.org/presentationml/2006/ole">
            <mc:AlternateContent xmlns:mc="http://schemas.openxmlformats.org/markup-compatibility/2006">
              <mc:Choice xmlns:v="urn:schemas-microsoft-com:vml" Requires="v">
                <p:oleObj spid="_x0000_s641084" name="Worksheet" r:id="rId4" imgW="8061882" imgH="5593170" progId="Excel.Sheet.8">
                  <p:embed/>
                </p:oleObj>
              </mc:Choice>
              <mc:Fallback>
                <p:oleObj name="Worksheet" r:id="rId4" imgW="8061882" imgH="5593170" progId="Excel.Sheet.8">
                  <p:embed/>
                  <p:pic>
                    <p:nvPicPr>
                      <p:cNvPr id="0" name=""/>
                      <p:cNvPicPr>
                        <a:picLocks noChangeAspect="1" noChangeArrowheads="1"/>
                      </p:cNvPicPr>
                      <p:nvPr/>
                    </p:nvPicPr>
                    <p:blipFill>
                      <a:blip r:embed="rId5"/>
                      <a:srcRect/>
                      <a:stretch>
                        <a:fillRect/>
                      </a:stretch>
                    </p:blipFill>
                    <p:spPr bwMode="auto">
                      <a:xfrm>
                        <a:off x="246062" y="903287"/>
                        <a:ext cx="8897938" cy="5834063"/>
                      </a:xfrm>
                      <a:prstGeom prst="rect">
                        <a:avLst/>
                      </a:prstGeom>
                      <a:noFill/>
                      <a:ln>
                        <a:noFill/>
                      </a:ln>
                      <a:effectLst/>
                      <a:extLst/>
                    </p:spPr>
                  </p:pic>
                </p:oleObj>
              </mc:Fallback>
            </mc:AlternateContent>
          </a:graphicData>
        </a:graphic>
      </p:graphicFrame>
      <p:sp>
        <p:nvSpPr>
          <p:cNvPr id="633859" name="Rectangle 3"/>
          <p:cNvSpPr>
            <a:spLocks noGrp="1" noChangeArrowheads="1"/>
          </p:cNvSpPr>
          <p:nvPr>
            <p:ph type="title"/>
          </p:nvPr>
        </p:nvSpPr>
        <p:spPr>
          <a:xfrm>
            <a:off x="0" y="174661"/>
            <a:ext cx="9144000" cy="838200"/>
          </a:xfrm>
        </p:spPr>
        <p:txBody>
          <a:bodyPr/>
          <a:lstStyle/>
          <a:p>
            <a:r>
              <a:rPr lang="en-US" sz="3200" dirty="0" smtClean="0"/>
              <a:t>Lets again look at 3 of them</a:t>
            </a:r>
            <a:endParaRPr lang="en-US" sz="3200" dirty="0"/>
          </a:p>
        </p:txBody>
      </p:sp>
      <p:sp>
        <p:nvSpPr>
          <p:cNvPr id="633860" name="Text Box 4"/>
          <p:cNvSpPr txBox="1">
            <a:spLocks noChangeArrowheads="1"/>
          </p:cNvSpPr>
          <p:nvPr/>
        </p:nvSpPr>
        <p:spPr bwMode="auto">
          <a:xfrm>
            <a:off x="1914525" y="5653029"/>
            <a:ext cx="204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Arial" charset="0"/>
              </a:rPr>
              <a:t>Microprocessors</a:t>
            </a:r>
          </a:p>
        </p:txBody>
      </p:sp>
      <p:sp>
        <p:nvSpPr>
          <p:cNvPr id="633861" name="Text Box 5"/>
          <p:cNvSpPr txBox="1">
            <a:spLocks noChangeArrowheads="1"/>
          </p:cNvSpPr>
          <p:nvPr/>
        </p:nvSpPr>
        <p:spPr bwMode="auto">
          <a:xfrm>
            <a:off x="4321794" y="5638741"/>
            <a:ext cx="24657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Programmable DSP</a:t>
            </a:r>
            <a:endParaRPr lang="en-US" dirty="0">
              <a:latin typeface="Arial" charset="0"/>
            </a:endParaRPr>
          </a:p>
        </p:txBody>
      </p:sp>
      <p:sp>
        <p:nvSpPr>
          <p:cNvPr id="633865" name="Line 9"/>
          <p:cNvSpPr>
            <a:spLocks noChangeShapeType="1"/>
          </p:cNvSpPr>
          <p:nvPr/>
        </p:nvSpPr>
        <p:spPr bwMode="auto">
          <a:xfrm>
            <a:off x="4205288" y="1400175"/>
            <a:ext cx="0" cy="4840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3866" name="Line 10"/>
          <p:cNvSpPr>
            <a:spLocks noChangeShapeType="1"/>
          </p:cNvSpPr>
          <p:nvPr/>
        </p:nvSpPr>
        <p:spPr bwMode="auto">
          <a:xfrm>
            <a:off x="6946900" y="1400175"/>
            <a:ext cx="0" cy="4856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3867" name="Text Box 11"/>
          <p:cNvSpPr txBox="1">
            <a:spLocks noChangeArrowheads="1"/>
          </p:cNvSpPr>
          <p:nvPr/>
        </p:nvSpPr>
        <p:spPr bwMode="auto">
          <a:xfrm>
            <a:off x="7297737" y="5641976"/>
            <a:ext cx="1328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Arial" charset="0"/>
              </a:rPr>
              <a:t>Dedicated</a:t>
            </a:r>
          </a:p>
        </p:txBody>
      </p:sp>
      <p:sp>
        <p:nvSpPr>
          <p:cNvPr id="3" name="TextBox 2"/>
          <p:cNvSpPr txBox="1"/>
          <p:nvPr/>
        </p:nvSpPr>
        <p:spPr>
          <a:xfrm>
            <a:off x="6955856" y="2251842"/>
            <a:ext cx="1765228" cy="1015663"/>
          </a:xfrm>
          <a:prstGeom prst="rect">
            <a:avLst/>
          </a:prstGeom>
          <a:noFill/>
        </p:spPr>
        <p:txBody>
          <a:bodyPr wrap="none" rtlCol="0">
            <a:spAutoFit/>
          </a:bodyPr>
          <a:lstStyle/>
          <a:p>
            <a:r>
              <a:rPr lang="en-US" dirty="0" smtClean="0">
                <a:solidFill>
                  <a:schemeClr val="accent3"/>
                </a:solidFill>
              </a:rPr>
              <a:t>                 (9.6)</a:t>
            </a:r>
          </a:p>
          <a:p>
            <a:pPr algn="r"/>
            <a:r>
              <a:rPr lang="en-US" dirty="0" smtClean="0">
                <a:solidFill>
                  <a:schemeClr val="accent3"/>
                </a:solidFill>
              </a:rPr>
              <a:t>Computational</a:t>
            </a:r>
          </a:p>
          <a:p>
            <a:pPr algn="r"/>
            <a:r>
              <a:rPr lang="en-US" dirty="0" smtClean="0">
                <a:solidFill>
                  <a:schemeClr val="accent3"/>
                </a:solidFill>
              </a:rPr>
              <a:t>Photography</a:t>
            </a:r>
          </a:p>
        </p:txBody>
      </p:sp>
      <p:sp>
        <p:nvSpPr>
          <p:cNvPr id="21" name="TextBox 20"/>
          <p:cNvSpPr txBox="1"/>
          <p:nvPr/>
        </p:nvSpPr>
        <p:spPr>
          <a:xfrm>
            <a:off x="4418937" y="1941436"/>
            <a:ext cx="2368597" cy="400110"/>
          </a:xfrm>
          <a:prstGeom prst="rect">
            <a:avLst/>
          </a:prstGeom>
          <a:noFill/>
        </p:spPr>
        <p:txBody>
          <a:bodyPr wrap="none" rtlCol="0">
            <a:spAutoFit/>
          </a:bodyPr>
          <a:lstStyle/>
          <a:p>
            <a:r>
              <a:rPr lang="en-US" dirty="0" smtClean="0">
                <a:solidFill>
                  <a:schemeClr val="accent3"/>
                </a:solidFill>
              </a:rPr>
              <a:t>Video Decoder (9.5)</a:t>
            </a:r>
          </a:p>
        </p:txBody>
      </p:sp>
      <p:sp>
        <p:nvSpPr>
          <p:cNvPr id="22" name="TextBox 21"/>
          <p:cNvSpPr txBox="1"/>
          <p:nvPr/>
        </p:nvSpPr>
        <p:spPr>
          <a:xfrm>
            <a:off x="5156347" y="1619394"/>
            <a:ext cx="1744388" cy="400110"/>
          </a:xfrm>
          <a:prstGeom prst="rect">
            <a:avLst/>
          </a:prstGeom>
          <a:noFill/>
        </p:spPr>
        <p:txBody>
          <a:bodyPr wrap="none" rtlCol="0">
            <a:spAutoFit/>
          </a:bodyPr>
          <a:lstStyle/>
          <a:p>
            <a:r>
              <a:rPr lang="en-US" dirty="0" smtClean="0">
                <a:solidFill>
                  <a:schemeClr val="accent3"/>
                </a:solidFill>
              </a:rPr>
              <a:t>SDR Processor</a:t>
            </a:r>
          </a:p>
        </p:txBody>
      </p:sp>
      <p:sp>
        <p:nvSpPr>
          <p:cNvPr id="23" name="TextBox 22"/>
          <p:cNvSpPr txBox="1"/>
          <p:nvPr/>
        </p:nvSpPr>
        <p:spPr>
          <a:xfrm>
            <a:off x="3070116" y="2210564"/>
            <a:ext cx="3050836" cy="400110"/>
          </a:xfrm>
          <a:prstGeom prst="rect">
            <a:avLst/>
          </a:prstGeom>
          <a:noFill/>
        </p:spPr>
        <p:txBody>
          <a:bodyPr wrap="none" rtlCol="0">
            <a:spAutoFit/>
          </a:bodyPr>
          <a:lstStyle/>
          <a:p>
            <a:r>
              <a:rPr lang="en-US" dirty="0" smtClean="0">
                <a:solidFill>
                  <a:schemeClr val="accent3"/>
                </a:solidFill>
              </a:rPr>
              <a:t>Recognition Processor (9.8)</a:t>
            </a:r>
          </a:p>
        </p:txBody>
      </p:sp>
      <p:sp>
        <p:nvSpPr>
          <p:cNvPr id="24" name="TextBox 23"/>
          <p:cNvSpPr txBox="1"/>
          <p:nvPr/>
        </p:nvSpPr>
        <p:spPr>
          <a:xfrm>
            <a:off x="2719983" y="2485832"/>
            <a:ext cx="3007555" cy="400110"/>
          </a:xfrm>
          <a:prstGeom prst="rect">
            <a:avLst/>
          </a:prstGeom>
          <a:noFill/>
        </p:spPr>
        <p:txBody>
          <a:bodyPr wrap="none" rtlCol="0">
            <a:spAutoFit/>
          </a:bodyPr>
          <a:lstStyle/>
          <a:p>
            <a:pPr algn="r"/>
            <a:r>
              <a:rPr lang="en-US" dirty="0" smtClean="0">
                <a:solidFill>
                  <a:schemeClr val="accent3"/>
                </a:solidFill>
              </a:rPr>
              <a:t>Application Processor (9.4)</a:t>
            </a:r>
          </a:p>
        </p:txBody>
      </p:sp>
      <p:sp>
        <p:nvSpPr>
          <p:cNvPr id="25" name="TextBox 24"/>
          <p:cNvSpPr txBox="1"/>
          <p:nvPr/>
        </p:nvSpPr>
        <p:spPr>
          <a:xfrm>
            <a:off x="1587265" y="3732366"/>
            <a:ext cx="2618024" cy="400110"/>
          </a:xfrm>
          <a:prstGeom prst="rect">
            <a:avLst/>
          </a:prstGeom>
          <a:noFill/>
        </p:spPr>
        <p:txBody>
          <a:bodyPr wrap="none" rtlCol="0">
            <a:spAutoFit/>
          </a:bodyPr>
          <a:lstStyle/>
          <a:p>
            <a:r>
              <a:rPr lang="en-US" dirty="0" smtClean="0">
                <a:solidFill>
                  <a:schemeClr val="accent3"/>
                </a:solidFill>
              </a:rPr>
              <a:t>24 Core Processor (3.6)</a:t>
            </a:r>
          </a:p>
        </p:txBody>
      </p:sp>
      <p:sp>
        <p:nvSpPr>
          <p:cNvPr id="5" name="Flowchart: Connector 4"/>
          <p:cNvSpPr/>
          <p:nvPr/>
        </p:nvSpPr>
        <p:spPr bwMode="auto">
          <a:xfrm>
            <a:off x="4765884" y="382825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8" name="Flowchart: Connector 27"/>
          <p:cNvSpPr/>
          <p:nvPr/>
        </p:nvSpPr>
        <p:spPr bwMode="auto">
          <a:xfrm>
            <a:off x="6028541" y="2983291"/>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9" name="Flowchart: Connector 28"/>
          <p:cNvSpPr/>
          <p:nvPr/>
        </p:nvSpPr>
        <p:spPr bwMode="auto">
          <a:xfrm>
            <a:off x="6438815" y="291400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0" name="Flowchart: Connector 29"/>
          <p:cNvSpPr/>
          <p:nvPr/>
        </p:nvSpPr>
        <p:spPr bwMode="auto">
          <a:xfrm>
            <a:off x="7422752" y="1863368"/>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2" name="Flowchart: Connector 31"/>
          <p:cNvSpPr/>
          <p:nvPr/>
        </p:nvSpPr>
        <p:spPr bwMode="auto">
          <a:xfrm>
            <a:off x="8159469" y="1538778"/>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cxnSp>
        <p:nvCxnSpPr>
          <p:cNvPr id="7" name="Straight Arrow Connector 6"/>
          <p:cNvCxnSpPr>
            <a:stCxn id="25" idx="3"/>
          </p:cNvCxnSpPr>
          <p:nvPr/>
        </p:nvCxnSpPr>
        <p:spPr bwMode="auto">
          <a:xfrm flipV="1">
            <a:off x="4205289" y="3906324"/>
            <a:ext cx="560595" cy="26097"/>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Straight Arrow Connector 36"/>
          <p:cNvCxnSpPr>
            <a:stCxn id="24" idx="3"/>
            <a:endCxn id="28" idx="1"/>
          </p:cNvCxnSpPr>
          <p:nvPr/>
        </p:nvCxnSpPr>
        <p:spPr bwMode="auto">
          <a:xfrm>
            <a:off x="5727538" y="2685887"/>
            <a:ext cx="323869" cy="320270"/>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Straight Arrow Connector 48"/>
          <p:cNvCxnSpPr>
            <a:stCxn id="23" idx="3"/>
          </p:cNvCxnSpPr>
          <p:nvPr/>
        </p:nvCxnSpPr>
        <p:spPr bwMode="auto">
          <a:xfrm>
            <a:off x="6120952" y="2410619"/>
            <a:ext cx="317863" cy="529062"/>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Straight Arrow Connector 51"/>
          <p:cNvCxnSpPr>
            <a:endCxn id="30" idx="2"/>
          </p:cNvCxnSpPr>
          <p:nvPr/>
        </p:nvCxnSpPr>
        <p:spPr bwMode="auto">
          <a:xfrm>
            <a:off x="6946900" y="1863368"/>
            <a:ext cx="475852" cy="78068"/>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Straight Arrow Connector 53"/>
          <p:cNvCxnSpPr/>
          <p:nvPr/>
        </p:nvCxnSpPr>
        <p:spPr bwMode="auto">
          <a:xfrm flipH="1" flipV="1">
            <a:off x="8237537" y="1776547"/>
            <a:ext cx="78068" cy="561320"/>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Straight Arrow Connector 54"/>
          <p:cNvCxnSpPr>
            <a:endCxn id="70" idx="2"/>
          </p:cNvCxnSpPr>
          <p:nvPr/>
        </p:nvCxnSpPr>
        <p:spPr bwMode="auto">
          <a:xfrm>
            <a:off x="6702708" y="2251842"/>
            <a:ext cx="628640" cy="224985"/>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4" name="TextBox 43"/>
          <p:cNvSpPr txBox="1"/>
          <p:nvPr/>
        </p:nvSpPr>
        <p:spPr>
          <a:xfrm>
            <a:off x="1068021" y="1338723"/>
            <a:ext cx="2741456" cy="400110"/>
          </a:xfrm>
          <a:prstGeom prst="rect">
            <a:avLst/>
          </a:prstGeom>
          <a:noFill/>
        </p:spPr>
        <p:txBody>
          <a:bodyPr wrap="none" rtlCol="0">
            <a:spAutoFit/>
          </a:bodyPr>
          <a:lstStyle/>
          <a:p>
            <a:r>
              <a:rPr lang="en-US" dirty="0" smtClean="0">
                <a:solidFill>
                  <a:schemeClr val="bg1"/>
                </a:solidFill>
              </a:rPr>
              <a:t> (</a:t>
            </a:r>
            <a:r>
              <a:rPr lang="en-US" dirty="0" err="1" smtClean="0">
                <a:solidFill>
                  <a:schemeClr val="bg1"/>
                </a:solidFill>
              </a:rPr>
              <a:t>x.x</a:t>
            </a:r>
            <a:r>
              <a:rPr lang="en-US" dirty="0" smtClean="0">
                <a:solidFill>
                  <a:schemeClr val="bg1"/>
                </a:solidFill>
              </a:rPr>
              <a:t>) 2013 ISSCC Paper</a:t>
            </a:r>
            <a:endParaRPr lang="en-US" dirty="0">
              <a:solidFill>
                <a:schemeClr val="bg1"/>
              </a:solidFill>
            </a:endParaRPr>
          </a:p>
        </p:txBody>
      </p:sp>
      <p:sp>
        <p:nvSpPr>
          <p:cNvPr id="34" name="Flowchart: Connector 33"/>
          <p:cNvSpPr/>
          <p:nvPr/>
        </p:nvSpPr>
        <p:spPr bwMode="auto">
          <a:xfrm>
            <a:off x="4251382" y="424146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5" name="TextBox 34"/>
          <p:cNvSpPr txBox="1"/>
          <p:nvPr/>
        </p:nvSpPr>
        <p:spPr>
          <a:xfrm>
            <a:off x="1381633" y="4275171"/>
            <a:ext cx="2497800" cy="400110"/>
          </a:xfrm>
          <a:prstGeom prst="rect">
            <a:avLst/>
          </a:prstGeom>
          <a:noFill/>
        </p:spPr>
        <p:txBody>
          <a:bodyPr wrap="none" rtlCol="0">
            <a:spAutoFit/>
          </a:bodyPr>
          <a:lstStyle/>
          <a:p>
            <a:r>
              <a:rPr lang="en-US" dirty="0" smtClean="0">
                <a:solidFill>
                  <a:schemeClr val="accent3"/>
                </a:solidFill>
              </a:rPr>
              <a:t>Fujitsu 4 Core FR550</a:t>
            </a:r>
          </a:p>
        </p:txBody>
      </p:sp>
      <p:cxnSp>
        <p:nvCxnSpPr>
          <p:cNvPr id="36" name="Straight Arrow Connector 35"/>
          <p:cNvCxnSpPr>
            <a:stCxn id="35" idx="3"/>
            <a:endCxn id="34" idx="2"/>
          </p:cNvCxnSpPr>
          <p:nvPr/>
        </p:nvCxnSpPr>
        <p:spPr bwMode="auto">
          <a:xfrm flipV="1">
            <a:off x="3879433" y="4319534"/>
            <a:ext cx="371949" cy="155692"/>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8" name="Oval 9"/>
          <p:cNvSpPr>
            <a:spLocks noChangeArrowheads="1"/>
          </p:cNvSpPr>
          <p:nvPr/>
        </p:nvSpPr>
        <p:spPr bwMode="auto">
          <a:xfrm>
            <a:off x="3635235" y="4600788"/>
            <a:ext cx="550862" cy="550862"/>
          </a:xfrm>
          <a:prstGeom prst="ellipse">
            <a:avLst/>
          </a:prstGeom>
          <a:noFill/>
          <a:ln w="38100">
            <a:solidFill>
              <a:srgbClr val="FB233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Oval 10"/>
          <p:cNvSpPr>
            <a:spLocks noChangeArrowheads="1"/>
          </p:cNvSpPr>
          <p:nvPr/>
        </p:nvSpPr>
        <p:spPr bwMode="auto">
          <a:xfrm>
            <a:off x="5176675" y="2992074"/>
            <a:ext cx="550863" cy="550863"/>
          </a:xfrm>
          <a:prstGeom prst="ellipse">
            <a:avLst/>
          </a:prstGeom>
          <a:noFill/>
          <a:ln w="38100">
            <a:solidFill>
              <a:srgbClr val="FB233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Flowchart: Connector 41"/>
          <p:cNvSpPr/>
          <p:nvPr/>
        </p:nvSpPr>
        <p:spPr bwMode="auto">
          <a:xfrm>
            <a:off x="3830053" y="4798151"/>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cxnSp>
        <p:nvCxnSpPr>
          <p:cNvPr id="43" name="Straight Arrow Connector 42"/>
          <p:cNvCxnSpPr/>
          <p:nvPr/>
        </p:nvCxnSpPr>
        <p:spPr bwMode="auto">
          <a:xfrm>
            <a:off x="3409821" y="4858029"/>
            <a:ext cx="388179" cy="19659"/>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5" name="TextBox 44"/>
          <p:cNvSpPr txBox="1"/>
          <p:nvPr/>
        </p:nvSpPr>
        <p:spPr>
          <a:xfrm>
            <a:off x="1333054" y="4657974"/>
            <a:ext cx="2119491" cy="400110"/>
          </a:xfrm>
          <a:prstGeom prst="rect">
            <a:avLst/>
          </a:prstGeom>
          <a:noFill/>
        </p:spPr>
        <p:txBody>
          <a:bodyPr wrap="none" rtlCol="0">
            <a:spAutoFit/>
          </a:bodyPr>
          <a:lstStyle/>
          <a:p>
            <a:r>
              <a:rPr lang="en-US" dirty="0" smtClean="0">
                <a:solidFill>
                  <a:schemeClr val="accent3"/>
                </a:solidFill>
              </a:rPr>
              <a:t>Intel Sandy Bridge</a:t>
            </a:r>
          </a:p>
        </p:txBody>
      </p:sp>
      <p:sp>
        <p:nvSpPr>
          <p:cNvPr id="46" name="Oval 11"/>
          <p:cNvSpPr>
            <a:spLocks noChangeArrowheads="1"/>
          </p:cNvSpPr>
          <p:nvPr/>
        </p:nvSpPr>
        <p:spPr bwMode="auto">
          <a:xfrm>
            <a:off x="8001139" y="1371143"/>
            <a:ext cx="550863" cy="550862"/>
          </a:xfrm>
          <a:prstGeom prst="ellipse">
            <a:avLst/>
          </a:prstGeom>
          <a:noFill/>
          <a:ln w="38100">
            <a:solidFill>
              <a:srgbClr val="FB233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u="sng" dirty="0"/>
          </a:p>
        </p:txBody>
      </p:sp>
      <p:sp>
        <p:nvSpPr>
          <p:cNvPr id="59" name="Flowchart: Connector 58"/>
          <p:cNvSpPr/>
          <p:nvPr/>
        </p:nvSpPr>
        <p:spPr bwMode="auto">
          <a:xfrm>
            <a:off x="5400752" y="3184779"/>
            <a:ext cx="153912" cy="135877"/>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60" name="TextBox 59"/>
          <p:cNvSpPr txBox="1"/>
          <p:nvPr/>
        </p:nvSpPr>
        <p:spPr>
          <a:xfrm>
            <a:off x="2356671" y="2825320"/>
            <a:ext cx="2509020" cy="584775"/>
          </a:xfrm>
          <a:prstGeom prst="rect">
            <a:avLst/>
          </a:prstGeom>
          <a:noFill/>
        </p:spPr>
        <p:txBody>
          <a:bodyPr wrap="none" rtlCol="0">
            <a:spAutoFit/>
          </a:bodyPr>
          <a:lstStyle/>
          <a:p>
            <a:r>
              <a:rPr lang="en-US" dirty="0" smtClean="0">
                <a:solidFill>
                  <a:schemeClr val="accent3"/>
                </a:solidFill>
              </a:rPr>
              <a:t>Mobile Processors</a:t>
            </a:r>
          </a:p>
          <a:p>
            <a:r>
              <a:rPr lang="en-US" sz="1200" dirty="0" smtClean="0">
                <a:solidFill>
                  <a:schemeClr val="accent3"/>
                </a:solidFill>
              </a:rPr>
              <a:t>(Atom, Snapdragon, </a:t>
            </a:r>
            <a:r>
              <a:rPr lang="en-US" sz="1200" dirty="0" err="1" smtClean="0">
                <a:solidFill>
                  <a:schemeClr val="accent3"/>
                </a:solidFill>
              </a:rPr>
              <a:t>Exynos</a:t>
            </a:r>
            <a:r>
              <a:rPr lang="en-US" sz="1200" dirty="0" smtClean="0">
                <a:solidFill>
                  <a:schemeClr val="accent3"/>
                </a:solidFill>
              </a:rPr>
              <a:t>, OMAP)</a:t>
            </a:r>
          </a:p>
        </p:txBody>
      </p:sp>
      <p:cxnSp>
        <p:nvCxnSpPr>
          <p:cNvPr id="61" name="Straight Arrow Connector 60"/>
          <p:cNvCxnSpPr/>
          <p:nvPr/>
        </p:nvCxnSpPr>
        <p:spPr bwMode="auto">
          <a:xfrm>
            <a:off x="4595534" y="3037362"/>
            <a:ext cx="805218" cy="215355"/>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0" name="Flowchart: Connector 69"/>
          <p:cNvSpPr/>
          <p:nvPr/>
        </p:nvSpPr>
        <p:spPr bwMode="auto">
          <a:xfrm>
            <a:off x="7331348" y="2398759"/>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82" name="Flowchart: Connector 81"/>
          <p:cNvSpPr/>
          <p:nvPr/>
        </p:nvSpPr>
        <p:spPr bwMode="auto">
          <a:xfrm>
            <a:off x="5207360" y="3760764"/>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83" name="TextBox 82"/>
          <p:cNvSpPr txBox="1"/>
          <p:nvPr/>
        </p:nvSpPr>
        <p:spPr>
          <a:xfrm>
            <a:off x="1133904" y="3320656"/>
            <a:ext cx="3084755" cy="400110"/>
          </a:xfrm>
          <a:prstGeom prst="rect">
            <a:avLst/>
          </a:prstGeom>
          <a:noFill/>
        </p:spPr>
        <p:txBody>
          <a:bodyPr wrap="none" rtlCol="0">
            <a:spAutoFit/>
          </a:bodyPr>
          <a:lstStyle/>
          <a:p>
            <a:r>
              <a:rPr lang="en-US" dirty="0" smtClean="0">
                <a:solidFill>
                  <a:schemeClr val="accent3"/>
                </a:solidFill>
              </a:rPr>
              <a:t>DSP Processor (7.5 – 2011) </a:t>
            </a:r>
          </a:p>
        </p:txBody>
      </p:sp>
      <p:cxnSp>
        <p:nvCxnSpPr>
          <p:cNvPr id="84" name="Straight Arrow Connector 83"/>
          <p:cNvCxnSpPr>
            <a:endCxn id="82" idx="1"/>
          </p:cNvCxnSpPr>
          <p:nvPr/>
        </p:nvCxnSpPr>
        <p:spPr bwMode="auto">
          <a:xfrm>
            <a:off x="4173899" y="3542937"/>
            <a:ext cx="1056327" cy="240693"/>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3" name="TextBox 112"/>
          <p:cNvSpPr txBox="1"/>
          <p:nvPr/>
        </p:nvSpPr>
        <p:spPr>
          <a:xfrm>
            <a:off x="6178139" y="1371143"/>
            <a:ext cx="1516762" cy="400110"/>
          </a:xfrm>
          <a:prstGeom prst="rect">
            <a:avLst/>
          </a:prstGeom>
          <a:noFill/>
        </p:spPr>
        <p:txBody>
          <a:bodyPr wrap="none" rtlCol="0">
            <a:spAutoFit/>
          </a:bodyPr>
          <a:lstStyle/>
          <a:p>
            <a:r>
              <a:rPr lang="en-US" dirty="0" smtClean="0">
                <a:solidFill>
                  <a:schemeClr val="accent3"/>
                </a:solidFill>
              </a:rPr>
              <a:t>SVD (90nm)</a:t>
            </a:r>
          </a:p>
        </p:txBody>
      </p:sp>
      <p:cxnSp>
        <p:nvCxnSpPr>
          <p:cNvPr id="114" name="Straight Arrow Connector 113"/>
          <p:cNvCxnSpPr>
            <a:endCxn id="3" idx="0"/>
          </p:cNvCxnSpPr>
          <p:nvPr/>
        </p:nvCxnSpPr>
        <p:spPr bwMode="auto">
          <a:xfrm>
            <a:off x="7578888" y="1738833"/>
            <a:ext cx="259582" cy="513009"/>
          </a:xfrm>
          <a:prstGeom prst="straightConnector1">
            <a:avLst/>
          </a:prstGeom>
          <a:solidFill>
            <a:schemeClr val="accent1"/>
          </a:solidFill>
          <a:ln w="9525" cap="flat" cmpd="sng" algn="ctr">
            <a:solidFill>
              <a:schemeClr val="accent3"/>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5" name="Flowchart: Connector 114"/>
          <p:cNvSpPr/>
          <p:nvPr/>
        </p:nvSpPr>
        <p:spPr bwMode="auto">
          <a:xfrm>
            <a:off x="7762899" y="2334918"/>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19509195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105798" y="174441"/>
            <a:ext cx="9038202" cy="838200"/>
          </a:xfrm>
        </p:spPr>
        <p:txBody>
          <a:bodyPr/>
          <a:lstStyle/>
          <a:p>
            <a:r>
              <a:rPr lang="en-US" sz="3200" dirty="0" smtClean="0"/>
              <a:t>Microprocessor (Intel Sandy Bridge): </a:t>
            </a:r>
            <a:br>
              <a:rPr lang="en-US" sz="3200" dirty="0" smtClean="0"/>
            </a:br>
            <a:r>
              <a:rPr lang="en-US" sz="3200" dirty="0" smtClean="0">
                <a:solidFill>
                  <a:srgbClr val="FF0000"/>
                </a:solidFill>
              </a:rPr>
              <a:t>MOPS</a:t>
            </a:r>
            <a:r>
              <a:rPr lang="en-US" sz="3200" dirty="0">
                <a:solidFill>
                  <a:srgbClr val="FF0000"/>
                </a:solidFill>
              </a:rPr>
              <a:t>/mW</a:t>
            </a:r>
            <a:r>
              <a:rPr lang="en-US" sz="3200" dirty="0" smtClean="0">
                <a:solidFill>
                  <a:srgbClr val="FF0000"/>
                </a:solidFill>
              </a:rPr>
              <a:t>=.86</a:t>
            </a:r>
            <a:endParaRPr lang="en-US" sz="3200" dirty="0">
              <a:solidFill>
                <a:srgbClr val="FF0000"/>
              </a:solidFill>
            </a:endParaRPr>
          </a:p>
        </p:txBody>
      </p:sp>
      <p:sp>
        <p:nvSpPr>
          <p:cNvPr id="637960" name="Text Box 8"/>
          <p:cNvSpPr txBox="1">
            <a:spLocks noChangeArrowheads="1"/>
          </p:cNvSpPr>
          <p:nvPr/>
        </p:nvSpPr>
        <p:spPr bwMode="auto">
          <a:xfrm>
            <a:off x="763261" y="1085850"/>
            <a:ext cx="8380740" cy="18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r>
              <a:rPr lang="en-US" sz="2800" dirty="0">
                <a:latin typeface="Arial" charset="0"/>
              </a:rPr>
              <a:t> </a:t>
            </a:r>
            <a:endParaRPr lang="en-US" sz="2400" dirty="0">
              <a:latin typeface="Arial" charset="0"/>
            </a:endParaRPr>
          </a:p>
          <a:p>
            <a:pPr algn="l">
              <a:spcAft>
                <a:spcPct val="20000"/>
              </a:spcAft>
            </a:pPr>
            <a:r>
              <a:rPr lang="en-US" sz="2400" dirty="0">
                <a:solidFill>
                  <a:srgbClr val="FB233D"/>
                </a:solidFill>
                <a:latin typeface="Arial" charset="0"/>
              </a:rPr>
              <a:t>Number of operations each clock cycle = </a:t>
            </a:r>
            <a:r>
              <a:rPr lang="en-US" sz="2400" dirty="0" err="1">
                <a:solidFill>
                  <a:srgbClr val="FB233D"/>
                </a:solidFill>
                <a:latin typeface="Arial" charset="0"/>
              </a:rPr>
              <a:t>N</a:t>
            </a:r>
            <a:r>
              <a:rPr lang="en-US" sz="2400" baseline="-25000" dirty="0" err="1">
                <a:solidFill>
                  <a:srgbClr val="FB233D"/>
                </a:solidFill>
                <a:latin typeface="Arial" charset="0"/>
              </a:rPr>
              <a:t>op</a:t>
            </a:r>
            <a:r>
              <a:rPr lang="en-US" sz="2400" dirty="0">
                <a:solidFill>
                  <a:srgbClr val="FB233D"/>
                </a:solidFill>
                <a:latin typeface="Arial" charset="0"/>
              </a:rPr>
              <a:t> = </a:t>
            </a:r>
            <a:r>
              <a:rPr lang="en-US" sz="2400" dirty="0" smtClean="0">
                <a:solidFill>
                  <a:srgbClr val="FB233D"/>
                </a:solidFill>
                <a:latin typeface="Arial" charset="0"/>
              </a:rPr>
              <a:t>27</a:t>
            </a:r>
            <a:r>
              <a:rPr lang="en-US" sz="2400" dirty="0">
                <a:latin typeface="Arial" charset="0"/>
              </a:rPr>
              <a:t/>
            </a:r>
            <a:br>
              <a:rPr lang="en-US" sz="2400" dirty="0">
                <a:latin typeface="Arial" charset="0"/>
              </a:rPr>
            </a:br>
            <a:r>
              <a:rPr lang="en-US" sz="2400" dirty="0" err="1">
                <a:latin typeface="Arial" charset="0"/>
              </a:rPr>
              <a:t>f</a:t>
            </a:r>
            <a:r>
              <a:rPr lang="en-US" sz="2400" baseline="-25000" dirty="0" err="1">
                <a:latin typeface="Arial" charset="0"/>
              </a:rPr>
              <a:t>clock</a:t>
            </a:r>
            <a:r>
              <a:rPr lang="en-US" sz="2400" dirty="0">
                <a:latin typeface="Arial" charset="0"/>
              </a:rPr>
              <a:t> = </a:t>
            </a:r>
            <a:r>
              <a:rPr lang="en-US" sz="2400" dirty="0" smtClean="0">
                <a:solidFill>
                  <a:srgbClr val="FB233D"/>
                </a:solidFill>
                <a:latin typeface="Arial" charset="0"/>
              </a:rPr>
              <a:t>3 GHz</a:t>
            </a:r>
            <a:r>
              <a:rPr lang="en-US" sz="2400" dirty="0">
                <a:latin typeface="Arial" charset="0"/>
              </a:rPr>
              <a:t> </a:t>
            </a:r>
            <a:r>
              <a:rPr lang="en-US" sz="2400" dirty="0" smtClean="0">
                <a:latin typeface="Arial" charset="0"/>
              </a:rPr>
              <a:t>         Performance = </a:t>
            </a:r>
            <a:r>
              <a:rPr lang="en-US" sz="2400" dirty="0" smtClean="0">
                <a:solidFill>
                  <a:srgbClr val="FB233D"/>
                </a:solidFill>
                <a:latin typeface="Arial" charset="0"/>
              </a:rPr>
              <a:t>81 GOPS</a:t>
            </a:r>
            <a:endParaRPr lang="en-US" sz="2400" dirty="0">
              <a:latin typeface="Arial" charset="0"/>
            </a:endParaRPr>
          </a:p>
          <a:p>
            <a:pPr algn="l"/>
            <a:r>
              <a:rPr lang="en-US" sz="2400" dirty="0">
                <a:latin typeface="Arial" charset="0"/>
              </a:rPr>
              <a:t>Power = </a:t>
            </a:r>
            <a:r>
              <a:rPr lang="en-US" sz="2400" dirty="0" smtClean="0">
                <a:latin typeface="Arial" charset="0"/>
              </a:rPr>
              <a:t>95 </a:t>
            </a:r>
            <a:r>
              <a:rPr lang="en-US" sz="2400" dirty="0">
                <a:latin typeface="Arial" charset="0"/>
              </a:rPr>
              <a:t>Watts</a:t>
            </a:r>
          </a:p>
          <a:p>
            <a:pPr algn="l"/>
            <a:endParaRPr lang="en-US" sz="1800" baseline="-25000" dirty="0">
              <a:latin typeface="Arial" charset="0"/>
            </a:endParaRPr>
          </a:p>
        </p:txBody>
      </p:sp>
      <p:pic>
        <p:nvPicPr>
          <p:cNvPr id="638978" name="Picture 2" descr="C:\Users\Bob\Desktop\Sandy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832" y="3175779"/>
            <a:ext cx="6577800" cy="328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433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76200"/>
            <a:ext cx="9024730" cy="838200"/>
          </a:xfrm>
        </p:spPr>
        <p:txBody>
          <a:bodyPr/>
          <a:lstStyle/>
          <a:p>
            <a:r>
              <a:rPr lang="en-US" sz="4000" dirty="0" smtClean="0"/>
              <a:t>Mobile Processors: </a:t>
            </a:r>
            <a:r>
              <a:rPr lang="en-US" sz="4000" dirty="0" smtClean="0">
                <a:solidFill>
                  <a:srgbClr val="FF0000"/>
                </a:solidFill>
              </a:rPr>
              <a:t>MOPS/mW = 200 </a:t>
            </a:r>
            <a:endParaRPr lang="en-US" sz="4000" dirty="0">
              <a:solidFill>
                <a:srgbClr val="FF0000"/>
              </a:solidFill>
            </a:endParaRPr>
          </a:p>
        </p:txBody>
      </p:sp>
      <p:sp>
        <p:nvSpPr>
          <p:cNvPr id="3" name="Content Placeholder 2"/>
          <p:cNvSpPr>
            <a:spLocks noGrp="1"/>
          </p:cNvSpPr>
          <p:nvPr>
            <p:ph idx="1"/>
          </p:nvPr>
        </p:nvSpPr>
        <p:spPr>
          <a:xfrm>
            <a:off x="97104" y="1295400"/>
            <a:ext cx="4338870" cy="5029200"/>
          </a:xfrm>
        </p:spPr>
        <p:txBody>
          <a:bodyPr/>
          <a:lstStyle/>
          <a:p>
            <a:pPr marL="0" indent="0">
              <a:buNone/>
            </a:pPr>
            <a:r>
              <a:rPr lang="en-US" sz="2400" dirty="0" smtClean="0"/>
              <a:t>Mobile Processors (</a:t>
            </a:r>
            <a:r>
              <a:rPr lang="en-US" sz="2400" dirty="0" err="1" smtClean="0"/>
              <a:t>Tegra</a:t>
            </a:r>
            <a:r>
              <a:rPr lang="en-US" sz="2400" dirty="0" smtClean="0"/>
              <a:t>, Atom, Snapdragon, </a:t>
            </a:r>
            <a:r>
              <a:rPr lang="en-US" sz="2400" dirty="0" err="1" smtClean="0"/>
              <a:t>Exynos</a:t>
            </a:r>
            <a:r>
              <a:rPr lang="en-US" sz="2400" dirty="0" smtClean="0"/>
              <a:t>, OMAP) </a:t>
            </a:r>
          </a:p>
          <a:p>
            <a:r>
              <a:rPr lang="en-US" sz="2400" dirty="0" smtClean="0"/>
              <a:t>A combination of programmable dedicated and general purpose multicores</a:t>
            </a:r>
          </a:p>
          <a:p>
            <a:r>
              <a:rPr lang="en-US" sz="2400" dirty="0" smtClean="0"/>
              <a:t>1/3 of power in internal busses</a:t>
            </a:r>
          </a:p>
          <a:p>
            <a:r>
              <a:rPr lang="en-US" sz="2400" dirty="0" smtClean="0"/>
              <a:t>Dark silicon strategy – transistors that aren’t used</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24382546"/>
              </p:ext>
            </p:extLst>
          </p:nvPr>
        </p:nvGraphicFramePr>
        <p:xfrm>
          <a:off x="4340434" y="1497157"/>
          <a:ext cx="4679950" cy="4702175"/>
        </p:xfrm>
        <a:graphic>
          <a:graphicData uri="http://schemas.openxmlformats.org/presentationml/2006/ole">
            <mc:AlternateContent xmlns:mc="http://schemas.openxmlformats.org/markup-compatibility/2006">
              <mc:Choice xmlns:v="urn:schemas-microsoft-com:vml" Requires="v">
                <p:oleObj spid="_x0000_s643126" name="Visio" r:id="rId3" imgW="5057765" imgH="5082797" progId="Visio.Drawing.11">
                  <p:embed/>
                </p:oleObj>
              </mc:Choice>
              <mc:Fallback>
                <p:oleObj name="Visio" r:id="rId3" imgW="5057765" imgH="5082797"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434" y="1497157"/>
                        <a:ext cx="46799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231362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0" y="158697"/>
            <a:ext cx="9144000" cy="838200"/>
          </a:xfrm>
        </p:spPr>
        <p:txBody>
          <a:bodyPr/>
          <a:lstStyle/>
          <a:p>
            <a:r>
              <a:rPr lang="en-US" sz="3200" dirty="0"/>
              <a:t>802.11a Dedicated </a:t>
            </a:r>
            <a:r>
              <a:rPr lang="en-US" sz="3200" dirty="0" smtClean="0"/>
              <a:t>Design – Computational Photography : </a:t>
            </a:r>
            <a:r>
              <a:rPr lang="en-US" sz="3200" dirty="0" smtClean="0">
                <a:solidFill>
                  <a:srgbClr val="FF0000"/>
                </a:solidFill>
              </a:rPr>
              <a:t>MOPS/mW=55,000</a:t>
            </a:r>
            <a:endParaRPr lang="en-US" sz="3200" dirty="0">
              <a:solidFill>
                <a:srgbClr val="FF0000"/>
              </a:solidFill>
            </a:endParaRPr>
          </a:p>
        </p:txBody>
      </p:sp>
      <p:sp>
        <p:nvSpPr>
          <p:cNvPr id="642051" name="Rectangle 3"/>
          <p:cNvSpPr>
            <a:spLocks noChangeArrowheads="1"/>
          </p:cNvSpPr>
          <p:nvPr/>
        </p:nvSpPr>
        <p:spPr bwMode="auto">
          <a:xfrm>
            <a:off x="4612821" y="1331913"/>
            <a:ext cx="4531179"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B233D"/>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Clr>
                <a:schemeClr val="accent1"/>
              </a:buClr>
              <a:buSzPct val="75000"/>
              <a:buFont typeface="Monotype Sorts" charset="0"/>
              <a:buNone/>
            </a:pPr>
            <a:r>
              <a:rPr lang="en-US" sz="2400" dirty="0">
                <a:latin typeface="Arial" charset="0"/>
              </a:rPr>
              <a:t>    </a:t>
            </a:r>
            <a:r>
              <a:rPr lang="en-US" sz="2400" dirty="0" smtClean="0">
                <a:latin typeface="Arial" charset="0"/>
              </a:rPr>
              <a:t>Parallel, programmable implementation of computational photography functions</a:t>
            </a:r>
          </a:p>
          <a:p>
            <a:pPr marL="342900" indent="-342900" algn="l">
              <a:spcBef>
                <a:spcPct val="20000"/>
              </a:spcBef>
              <a:buClr>
                <a:schemeClr val="accent1"/>
              </a:buClr>
              <a:buSzPct val="75000"/>
              <a:buFont typeface="Monotype Sorts" charset="0"/>
              <a:buNone/>
            </a:pPr>
            <a:r>
              <a:rPr lang="en-US" sz="2400" dirty="0" smtClean="0">
                <a:latin typeface="Arial" charset="0"/>
              </a:rPr>
              <a:t>   </a:t>
            </a:r>
            <a:endParaRPr lang="en-US" sz="2400" dirty="0">
              <a:latin typeface="Arial" charset="0"/>
            </a:endParaRPr>
          </a:p>
          <a:p>
            <a:pPr marL="342900" indent="-342900" algn="l">
              <a:spcBef>
                <a:spcPct val="20000"/>
              </a:spcBef>
              <a:buClr>
                <a:schemeClr val="accent1"/>
              </a:buClr>
              <a:buSzPct val="75000"/>
              <a:buFont typeface="Monotype Sorts" charset="0"/>
              <a:buNone/>
            </a:pPr>
            <a:r>
              <a:rPr lang="en-US" sz="2400" dirty="0">
                <a:latin typeface="Arial" charset="0"/>
              </a:rPr>
              <a:t>    </a:t>
            </a:r>
            <a:r>
              <a:rPr lang="en-US" sz="2400" dirty="0" err="1">
                <a:solidFill>
                  <a:srgbClr val="FB233D"/>
                </a:solidFill>
                <a:latin typeface="Arial" charset="0"/>
              </a:rPr>
              <a:t>N</a:t>
            </a:r>
            <a:r>
              <a:rPr lang="en-US" sz="2400" baseline="-25000" dirty="0" err="1">
                <a:solidFill>
                  <a:srgbClr val="FB233D"/>
                </a:solidFill>
                <a:latin typeface="Arial" charset="0"/>
              </a:rPr>
              <a:t>op</a:t>
            </a:r>
            <a:r>
              <a:rPr lang="en-US" sz="2400" dirty="0">
                <a:solidFill>
                  <a:srgbClr val="FB233D"/>
                </a:solidFill>
                <a:latin typeface="Arial" charset="0"/>
              </a:rPr>
              <a:t> = </a:t>
            </a:r>
            <a:r>
              <a:rPr lang="en-US" sz="2400" dirty="0" smtClean="0">
                <a:solidFill>
                  <a:srgbClr val="FB233D"/>
                </a:solidFill>
                <a:latin typeface="Arial" charset="0"/>
              </a:rPr>
              <a:t>5000</a:t>
            </a:r>
            <a:endParaRPr lang="en-US" sz="2400" dirty="0">
              <a:solidFill>
                <a:srgbClr val="FB233D"/>
              </a:solidFill>
              <a:latin typeface="Arial" charset="0"/>
            </a:endParaRPr>
          </a:p>
          <a:p>
            <a:pPr marL="342900" indent="-342900" algn="l">
              <a:spcBef>
                <a:spcPct val="20000"/>
              </a:spcBef>
              <a:buClr>
                <a:schemeClr val="accent1"/>
              </a:buClr>
              <a:buSzPct val="75000"/>
              <a:buFont typeface="Monotype Sorts" charset="0"/>
              <a:buNone/>
            </a:pPr>
            <a:r>
              <a:rPr lang="en-US" sz="2400" dirty="0">
                <a:latin typeface="Arial" charset="0"/>
              </a:rPr>
              <a:t>    Clock rate = </a:t>
            </a:r>
            <a:r>
              <a:rPr lang="en-US" sz="2400" dirty="0" smtClean="0">
                <a:solidFill>
                  <a:srgbClr val="FB233D"/>
                </a:solidFill>
                <a:latin typeface="Arial" charset="0"/>
              </a:rPr>
              <a:t>25 </a:t>
            </a:r>
            <a:r>
              <a:rPr lang="en-US" sz="2400" dirty="0">
                <a:solidFill>
                  <a:srgbClr val="FB233D"/>
                </a:solidFill>
                <a:latin typeface="Arial" charset="0"/>
              </a:rPr>
              <a:t>MHz</a:t>
            </a:r>
            <a:r>
              <a:rPr lang="en-US" sz="2400" dirty="0">
                <a:latin typeface="Arial" charset="0"/>
              </a:rPr>
              <a:t> =&gt;  </a:t>
            </a:r>
            <a:r>
              <a:rPr lang="en-US" sz="2400" dirty="0" smtClean="0">
                <a:solidFill>
                  <a:srgbClr val="FB233D"/>
                </a:solidFill>
                <a:latin typeface="Arial" charset="0"/>
              </a:rPr>
              <a:t>125,000 MOPS</a:t>
            </a:r>
          </a:p>
          <a:p>
            <a:pPr marL="342900" indent="-342900" algn="l">
              <a:spcBef>
                <a:spcPct val="20000"/>
              </a:spcBef>
              <a:buClr>
                <a:schemeClr val="accent1"/>
              </a:buClr>
              <a:buSzPct val="75000"/>
              <a:buFont typeface="Monotype Sorts" charset="0"/>
              <a:buNone/>
            </a:pPr>
            <a:r>
              <a:rPr lang="en-US" sz="2400" dirty="0">
                <a:solidFill>
                  <a:srgbClr val="FB233D"/>
                </a:solidFill>
                <a:latin typeface="Arial" charset="0"/>
              </a:rPr>
              <a:t> </a:t>
            </a:r>
            <a:r>
              <a:rPr lang="en-US" sz="2400" dirty="0" smtClean="0">
                <a:solidFill>
                  <a:srgbClr val="FB233D"/>
                </a:solidFill>
                <a:latin typeface="Arial" charset="0"/>
              </a:rPr>
              <a:t>    </a:t>
            </a:r>
            <a:r>
              <a:rPr lang="en-US" sz="2400" dirty="0" err="1" smtClean="0">
                <a:solidFill>
                  <a:srgbClr val="FB233D"/>
                </a:solidFill>
                <a:latin typeface="Arial" charset="0"/>
              </a:rPr>
              <a:t>V</a:t>
            </a:r>
            <a:r>
              <a:rPr lang="en-US" sz="2400" baseline="-25000" dirty="0" err="1" smtClean="0">
                <a:solidFill>
                  <a:srgbClr val="FB233D"/>
                </a:solidFill>
                <a:latin typeface="Arial" charset="0"/>
              </a:rPr>
              <a:t>dd</a:t>
            </a:r>
            <a:r>
              <a:rPr lang="en-US" sz="2400" dirty="0" smtClean="0">
                <a:solidFill>
                  <a:srgbClr val="FB233D"/>
                </a:solidFill>
                <a:latin typeface="Arial" charset="0"/>
              </a:rPr>
              <a:t> = .5 V, </a:t>
            </a:r>
            <a:r>
              <a:rPr lang="en-US" sz="2400" dirty="0" smtClean="0">
                <a:solidFill>
                  <a:srgbClr val="FF0000"/>
                </a:solidFill>
                <a:latin typeface="Arial" charset="0"/>
              </a:rPr>
              <a:t>Power </a:t>
            </a:r>
            <a:r>
              <a:rPr lang="en-US" sz="2400" dirty="0">
                <a:solidFill>
                  <a:srgbClr val="FF0000"/>
                </a:solidFill>
                <a:latin typeface="Arial" charset="0"/>
              </a:rPr>
              <a:t>=  </a:t>
            </a:r>
            <a:r>
              <a:rPr lang="en-US" sz="2400" dirty="0" smtClean="0">
                <a:solidFill>
                  <a:srgbClr val="FF0000"/>
                </a:solidFill>
                <a:latin typeface="Arial" charset="0"/>
              </a:rPr>
              <a:t>2.3 mW </a:t>
            </a:r>
          </a:p>
          <a:p>
            <a:pPr marL="342900" indent="-342900" algn="l">
              <a:spcBef>
                <a:spcPct val="20000"/>
              </a:spcBef>
              <a:buClr>
                <a:schemeClr val="accent1"/>
              </a:buClr>
              <a:buSzPct val="75000"/>
              <a:buFont typeface="Monotype Sorts" charset="0"/>
              <a:buNone/>
            </a:pPr>
            <a:endParaRPr lang="en-US" sz="2400" dirty="0">
              <a:solidFill>
                <a:srgbClr val="FF0000"/>
              </a:solidFill>
              <a:latin typeface="Arial" charset="0"/>
            </a:endParaRPr>
          </a:p>
          <a:p>
            <a:pPr marL="342900" indent="-342900" algn="l">
              <a:spcBef>
                <a:spcPct val="20000"/>
              </a:spcBef>
              <a:buClr>
                <a:schemeClr val="accent1"/>
              </a:buClr>
              <a:buSzPct val="75000"/>
              <a:buFont typeface="Monotype Sorts" charset="0"/>
              <a:buNone/>
            </a:pPr>
            <a:r>
              <a:rPr lang="en-US" sz="2400" dirty="0" smtClean="0">
                <a:solidFill>
                  <a:srgbClr val="FF0000"/>
                </a:solidFill>
                <a:latin typeface="Arial" charset="0"/>
              </a:rPr>
              <a:t>     </a:t>
            </a:r>
            <a:r>
              <a:rPr lang="en-US" sz="2400" dirty="0" smtClean="0">
                <a:latin typeface="Arial" charset="0"/>
              </a:rPr>
              <a:t>At </a:t>
            </a:r>
            <a:r>
              <a:rPr lang="en-US" sz="2400" dirty="0" err="1" smtClean="0">
                <a:latin typeface="Arial" charset="0"/>
              </a:rPr>
              <a:t>Vdd</a:t>
            </a:r>
            <a:r>
              <a:rPr lang="en-US" sz="2400" dirty="0" smtClean="0">
                <a:latin typeface="Arial" charset="0"/>
              </a:rPr>
              <a:t> = .9 V, </a:t>
            </a:r>
          </a:p>
          <a:p>
            <a:pPr marL="342900" indent="-342900" algn="l">
              <a:spcBef>
                <a:spcPct val="20000"/>
              </a:spcBef>
              <a:buClr>
                <a:schemeClr val="accent1"/>
              </a:buClr>
              <a:buSzPct val="75000"/>
              <a:buFont typeface="Monotype Sorts" charset="0"/>
              <a:buNone/>
            </a:pPr>
            <a:r>
              <a:rPr lang="en-US" sz="2400" dirty="0">
                <a:latin typeface="Arial" charset="0"/>
              </a:rPr>
              <a:t> </a:t>
            </a:r>
            <a:r>
              <a:rPr lang="en-US" sz="2400" dirty="0" smtClean="0">
                <a:latin typeface="Arial" charset="0"/>
              </a:rPr>
              <a:t>    MOPS/mW =28,000</a:t>
            </a:r>
            <a:endParaRPr lang="en-US" sz="2400" dirty="0">
              <a:latin typeface="Arial" charset="0"/>
            </a:endParaRPr>
          </a:p>
          <a:p>
            <a:pPr marL="342900" indent="-342900" algn="l">
              <a:spcAft>
                <a:spcPct val="20000"/>
              </a:spcAft>
              <a:buClr>
                <a:schemeClr val="accent1"/>
              </a:buClr>
              <a:buSzPct val="75000"/>
              <a:buFont typeface="Monotype Sorts" charset="0"/>
              <a:buChar char="l"/>
            </a:pPr>
            <a:endParaRPr lang="en-US" sz="2400" baseline="30000" dirty="0">
              <a:latin typeface="Arial" charset="0"/>
            </a:endParaRPr>
          </a:p>
        </p:txBody>
      </p:sp>
      <p:pic>
        <p:nvPicPr>
          <p:cNvPr id="26" name="Picture 25" descr="die phot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45" y="1514715"/>
            <a:ext cx="3802286" cy="3722303"/>
          </a:xfrm>
          <a:prstGeom prst="rect">
            <a:avLst/>
          </a:prstGeom>
        </p:spPr>
      </p:pic>
      <p:sp>
        <p:nvSpPr>
          <p:cNvPr id="2" name="TextBox 1"/>
          <p:cNvSpPr txBox="1"/>
          <p:nvPr/>
        </p:nvSpPr>
        <p:spPr>
          <a:xfrm>
            <a:off x="-206861" y="5618854"/>
            <a:ext cx="3908442" cy="400110"/>
          </a:xfrm>
          <a:prstGeom prst="rect">
            <a:avLst/>
          </a:prstGeom>
          <a:noFill/>
        </p:spPr>
        <p:txBody>
          <a:bodyPr wrap="none" rtlCol="0">
            <a:spAutoFit/>
          </a:bodyPr>
          <a:lstStyle/>
          <a:p>
            <a:r>
              <a:rPr lang="en-US" dirty="0" smtClean="0"/>
              <a:t>        Rahul </a:t>
            </a:r>
            <a:r>
              <a:rPr lang="en-US" dirty="0" err="1" smtClean="0"/>
              <a:t>Rithe</a:t>
            </a:r>
            <a:r>
              <a:rPr lang="en-US" dirty="0"/>
              <a:t> </a:t>
            </a:r>
            <a:r>
              <a:rPr lang="en-US" dirty="0" smtClean="0"/>
              <a:t>et. al. ISSCC 2013</a:t>
            </a:r>
            <a:endParaRPr lang="en-US" dirty="0"/>
          </a:p>
        </p:txBody>
      </p:sp>
    </p:spTree>
    <p:extLst>
      <p:ext uri="{BB962C8B-B14F-4D97-AF65-F5344CB8AC3E}">
        <p14:creationId xmlns:p14="http://schemas.microsoft.com/office/powerpoint/2010/main" val="2489441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all Parallelism Equal?</a:t>
            </a:r>
            <a:endParaRPr lang="en-US" dirty="0"/>
          </a:p>
        </p:txBody>
      </p:sp>
      <p:sp>
        <p:nvSpPr>
          <p:cNvPr id="3" name="Content Placeholder 2"/>
          <p:cNvSpPr>
            <a:spLocks noGrp="1"/>
          </p:cNvSpPr>
          <p:nvPr>
            <p:ph idx="1"/>
          </p:nvPr>
        </p:nvSpPr>
        <p:spPr/>
        <p:txBody>
          <a:bodyPr/>
          <a:lstStyle/>
          <a:p>
            <a:pPr marL="0" indent="0">
              <a:buNone/>
            </a:pPr>
            <a:r>
              <a:rPr lang="en-US" dirty="0" smtClean="0"/>
              <a:t>If you parallelize using an inefficient architecture it still will be inefficient.</a:t>
            </a:r>
          </a:p>
          <a:p>
            <a:pPr marL="0" indent="0">
              <a:buNone/>
            </a:pPr>
            <a:r>
              <a:rPr lang="en-US" dirty="0" smtClean="0"/>
              <a:t>Lets look at desktop computer multi-cores.</a:t>
            </a:r>
          </a:p>
          <a:p>
            <a:pPr marL="0" indent="0">
              <a:buNone/>
            </a:pPr>
            <a:endParaRPr lang="en-US" dirty="0"/>
          </a:p>
          <a:p>
            <a:r>
              <a:rPr lang="en-US" dirty="0" smtClean="0"/>
              <a:t>Do they really improve energy efficiency?</a:t>
            </a:r>
          </a:p>
          <a:p>
            <a:r>
              <a:rPr lang="en-US" dirty="0" smtClean="0"/>
              <a:t>Can software be written for these architectures?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5370635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261" y="145356"/>
            <a:ext cx="7772400" cy="838200"/>
          </a:xfrm>
        </p:spPr>
        <p:txBody>
          <a:bodyPr/>
          <a:lstStyle/>
          <a:p>
            <a:r>
              <a:rPr lang="en-US" sz="3200" dirty="0" smtClean="0"/>
              <a:t>From a white paper from a VERY large semiconductor company</a:t>
            </a:r>
            <a:endParaRPr lang="en-US" sz="3200" dirty="0"/>
          </a:p>
        </p:txBody>
      </p:sp>
      <p:sp>
        <p:nvSpPr>
          <p:cNvPr id="3" name="Content Placeholder 2"/>
          <p:cNvSpPr>
            <a:spLocks noGrp="1"/>
          </p:cNvSpPr>
          <p:nvPr>
            <p:ph idx="1"/>
          </p:nvPr>
        </p:nvSpPr>
        <p:spPr/>
        <p:txBody>
          <a:bodyPr/>
          <a:lstStyle/>
          <a:p>
            <a:pPr marL="0" indent="0">
              <a:buNone/>
            </a:pPr>
            <a:r>
              <a:rPr lang="en-US" sz="2400" dirty="0" smtClean="0"/>
              <a:t>By </a:t>
            </a:r>
            <a:r>
              <a:rPr lang="en-US" sz="2400" dirty="0" smtClean="0">
                <a:solidFill>
                  <a:srgbClr val="FF0000"/>
                </a:solidFill>
              </a:rPr>
              <a:t>incorporating multiple </a:t>
            </a:r>
            <a:r>
              <a:rPr lang="en-US" sz="2400" dirty="0">
                <a:solidFill>
                  <a:srgbClr val="FF0000"/>
                </a:solidFill>
              </a:rPr>
              <a:t>cores</a:t>
            </a:r>
            <a:r>
              <a:rPr lang="en-US" sz="2400" dirty="0"/>
              <a:t>, each core is able to </a:t>
            </a:r>
            <a:r>
              <a:rPr lang="en-US" sz="2400" dirty="0">
                <a:solidFill>
                  <a:srgbClr val="FF0000"/>
                </a:solidFill>
              </a:rPr>
              <a:t>run at a lower </a:t>
            </a:r>
            <a:r>
              <a:rPr lang="en-US" sz="2400" dirty="0" smtClean="0">
                <a:solidFill>
                  <a:srgbClr val="FF0000"/>
                </a:solidFill>
              </a:rPr>
              <a:t>frequency</a:t>
            </a:r>
            <a:r>
              <a:rPr lang="en-US" sz="2400" dirty="0" smtClean="0"/>
              <a:t>, dividing </a:t>
            </a:r>
            <a:r>
              <a:rPr lang="en-US" sz="2400" dirty="0"/>
              <a:t>among them the power normally given to a </a:t>
            </a:r>
            <a:r>
              <a:rPr lang="en-US" sz="2400" dirty="0" smtClean="0"/>
              <a:t>single core</a:t>
            </a:r>
            <a:r>
              <a:rPr lang="en-US" sz="2400" dirty="0"/>
              <a:t>. The result is a </a:t>
            </a:r>
            <a:r>
              <a:rPr lang="en-US" sz="2400" dirty="0">
                <a:solidFill>
                  <a:srgbClr val="FF0000"/>
                </a:solidFill>
              </a:rPr>
              <a:t>big performance increase </a:t>
            </a:r>
            <a:r>
              <a:rPr lang="en-US" sz="2400" dirty="0"/>
              <a:t>over a </a:t>
            </a:r>
            <a:r>
              <a:rPr lang="en-US" sz="2400" dirty="0" smtClean="0"/>
              <a:t>single-core processor</a:t>
            </a:r>
          </a:p>
          <a:p>
            <a:pPr marL="0" indent="0">
              <a:buNone/>
            </a:pPr>
            <a:endParaRPr lang="en-US" sz="2400" dirty="0"/>
          </a:p>
          <a:p>
            <a:pPr marL="0" indent="0">
              <a:buNone/>
            </a:pPr>
            <a:r>
              <a:rPr lang="en-US" sz="2400" dirty="0"/>
              <a:t>This fundamental relationship between power and </a:t>
            </a:r>
            <a:r>
              <a:rPr lang="en-US" sz="2400" dirty="0" smtClean="0"/>
              <a:t>frequency can </a:t>
            </a:r>
            <a:r>
              <a:rPr lang="en-US" sz="2400" dirty="0"/>
              <a:t>be effectively used to multiply the number of cores </a:t>
            </a:r>
            <a:r>
              <a:rPr lang="en-US" sz="2400" dirty="0" smtClean="0"/>
              <a:t>from two </a:t>
            </a:r>
            <a:r>
              <a:rPr lang="en-US" sz="2400" dirty="0"/>
              <a:t>to four, and </a:t>
            </a:r>
            <a:r>
              <a:rPr lang="en-US" sz="2400" dirty="0">
                <a:solidFill>
                  <a:srgbClr val="FF0000"/>
                </a:solidFill>
              </a:rPr>
              <a:t>then </a:t>
            </a:r>
            <a:r>
              <a:rPr lang="en-US" sz="2400" dirty="0" smtClean="0">
                <a:solidFill>
                  <a:srgbClr val="FF0000"/>
                </a:solidFill>
              </a:rPr>
              <a:t>eight and </a:t>
            </a:r>
            <a:r>
              <a:rPr lang="en-US" sz="2400" dirty="0">
                <a:solidFill>
                  <a:srgbClr val="FF0000"/>
                </a:solidFill>
              </a:rPr>
              <a:t>more</a:t>
            </a:r>
            <a:r>
              <a:rPr lang="en-US" sz="2400" dirty="0"/>
              <a:t>, </a:t>
            </a:r>
            <a:r>
              <a:rPr lang="en-US" sz="2400" dirty="0" smtClean="0"/>
              <a:t>to deliver continuous </a:t>
            </a:r>
            <a:r>
              <a:rPr lang="en-US" sz="2400" dirty="0" smtClean="0">
                <a:solidFill>
                  <a:srgbClr val="FF0000"/>
                </a:solidFill>
              </a:rPr>
              <a:t>increases </a:t>
            </a:r>
            <a:r>
              <a:rPr lang="en-US" sz="2400" dirty="0">
                <a:solidFill>
                  <a:srgbClr val="FF0000"/>
                </a:solidFill>
              </a:rPr>
              <a:t>in performance</a:t>
            </a:r>
            <a:r>
              <a:rPr lang="en-US" sz="2400" dirty="0"/>
              <a:t> </a:t>
            </a:r>
            <a:r>
              <a:rPr lang="en-US" sz="2400" dirty="0">
                <a:solidFill>
                  <a:srgbClr val="FF0000"/>
                </a:solidFill>
              </a:rPr>
              <a:t>without increasing power </a:t>
            </a:r>
            <a:r>
              <a:rPr lang="en-US" sz="2400" dirty="0" smtClean="0">
                <a:solidFill>
                  <a:srgbClr val="FF0000"/>
                </a:solidFill>
              </a:rPr>
              <a:t>usage.</a:t>
            </a:r>
          </a:p>
          <a:p>
            <a:pPr marL="0" indent="0">
              <a:buNone/>
            </a:pPr>
            <a:endParaRPr lang="en-US" sz="2400" dirty="0" smtClean="0">
              <a:solidFill>
                <a:srgbClr val="FF0000"/>
              </a:solidFill>
            </a:endParaRPr>
          </a:p>
          <a:p>
            <a:pPr marL="0" indent="0">
              <a:buNone/>
            </a:pPr>
            <a:r>
              <a:rPr lang="en-US" sz="2400" dirty="0" smtClean="0"/>
              <a:t>Lets look at this…</a:t>
            </a:r>
            <a:endParaRPr lang="en-US" sz="2400" dirty="0"/>
          </a:p>
        </p:txBody>
      </p:sp>
    </p:spTree>
    <p:extLst>
      <p:ext uri="{BB962C8B-B14F-4D97-AF65-F5344CB8AC3E}">
        <p14:creationId xmlns:p14="http://schemas.microsoft.com/office/powerpoint/2010/main" val="300739396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5303"/>
          </a:xfrm>
        </p:spPr>
        <p:txBody>
          <a:bodyPr/>
          <a:lstStyle/>
          <a:p>
            <a:r>
              <a:rPr lang="en-US" sz="3200" dirty="0" smtClean="0"/>
              <a:t>Not much improvement with with a multi-</a:t>
            </a:r>
            <a:r>
              <a:rPr lang="en-US" sz="3200" smtClean="0"/>
              <a:t>core architecture </a:t>
            </a:r>
            <a:r>
              <a:rPr lang="en-US" sz="3200" i="1" smtClean="0"/>
              <a:t>and</a:t>
            </a:r>
            <a:r>
              <a:rPr lang="en-US" sz="3200" smtClean="0"/>
              <a:t> </a:t>
            </a:r>
            <a:r>
              <a:rPr lang="en-US" sz="3200" dirty="0" smtClean="0"/>
              <a:t>15 years of technology scaling</a:t>
            </a:r>
            <a:endParaRPr lang="en-US" sz="3200" dirty="0"/>
          </a:p>
        </p:txBody>
      </p:sp>
      <p:sp>
        <p:nvSpPr>
          <p:cNvPr id="3" name="Content Placeholder 2"/>
          <p:cNvSpPr>
            <a:spLocks noGrp="1"/>
          </p:cNvSpPr>
          <p:nvPr>
            <p:ph idx="1"/>
          </p:nvPr>
        </p:nvSpPr>
        <p:spPr>
          <a:xfrm>
            <a:off x="685800" y="1730828"/>
            <a:ext cx="8153400" cy="4593771"/>
          </a:xfrm>
        </p:spPr>
        <p:txBody>
          <a:bodyPr/>
          <a:lstStyle/>
          <a:p>
            <a:r>
              <a:rPr lang="en-US" sz="2800" dirty="0" smtClean="0"/>
              <a:t>Intel Pentium MMX (1998) 250nm</a:t>
            </a:r>
          </a:p>
          <a:p>
            <a:pPr lvl="1"/>
            <a:r>
              <a:rPr lang="en-US" sz="2400" dirty="0" smtClean="0"/>
              <a:t>1.8 GOPS at 19 Watt, 2 V. and a 450 MHz clock</a:t>
            </a:r>
          </a:p>
          <a:p>
            <a:pPr lvl="1"/>
            <a:r>
              <a:rPr lang="en-US" sz="2400" dirty="0" smtClean="0"/>
              <a:t>.1MOPS/mW</a:t>
            </a:r>
            <a:endParaRPr lang="en-US" sz="2400" dirty="0"/>
          </a:p>
          <a:p>
            <a:r>
              <a:rPr lang="en-US" sz="2800" dirty="0" smtClean="0"/>
              <a:t>Intel Sandy Bridge Quad Core (2013) 32 nm</a:t>
            </a:r>
          </a:p>
          <a:p>
            <a:pPr lvl="1"/>
            <a:r>
              <a:rPr lang="en-US" sz="2400" dirty="0" smtClean="0"/>
              <a:t>81 GOPS at 95 Watts, 1 V.  and a 3 GHz clock</a:t>
            </a:r>
          </a:p>
          <a:p>
            <a:pPr lvl="1"/>
            <a:r>
              <a:rPr lang="en-US" sz="2400" dirty="0" smtClean="0"/>
              <a:t>.9 MOPS/mW</a:t>
            </a:r>
            <a:br>
              <a:rPr lang="en-US" sz="2400" dirty="0" smtClean="0"/>
            </a:br>
            <a:r>
              <a:rPr lang="en-US" sz="2400" dirty="0"/>
              <a:t/>
            </a:r>
            <a:br>
              <a:rPr lang="en-US" sz="2400" dirty="0"/>
            </a:br>
            <a:r>
              <a:rPr lang="en-US" sz="3200" dirty="0">
                <a:solidFill>
                  <a:srgbClr val="FF0000"/>
                </a:solidFill>
              </a:rPr>
              <a:t>Only a ratio </a:t>
            </a:r>
            <a:r>
              <a:rPr lang="en-US" sz="3200" dirty="0" smtClean="0">
                <a:solidFill>
                  <a:srgbClr val="FF0000"/>
                </a:solidFill>
              </a:rPr>
              <a:t>of 9 in MOPS/mW</a:t>
            </a:r>
          </a:p>
          <a:p>
            <a:pPr marL="457200" lvl="1" indent="0">
              <a:buNone/>
            </a:pPr>
            <a:endParaRPr lang="en-US" dirty="0" smtClean="0"/>
          </a:p>
        </p:txBody>
      </p:sp>
    </p:spTree>
    <p:extLst>
      <p:ext uri="{BB962C8B-B14F-4D97-AF65-F5344CB8AC3E}">
        <p14:creationId xmlns:p14="http://schemas.microsoft.com/office/powerpoint/2010/main" val="204088868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1" y="166884"/>
            <a:ext cx="8793126" cy="838200"/>
          </a:xfrm>
        </p:spPr>
        <p:txBody>
          <a:bodyPr/>
          <a:lstStyle/>
          <a:p>
            <a:r>
              <a:rPr lang="en-US" sz="3200" dirty="0" smtClean="0"/>
              <a:t>Duplicating inefficient Von Neumann architectures isn’t the solution</a:t>
            </a:r>
            <a:endParaRPr lang="en-US" sz="3200" dirty="0"/>
          </a:p>
        </p:txBody>
      </p:sp>
      <p:sp>
        <p:nvSpPr>
          <p:cNvPr id="3" name="Content Placeholder 2"/>
          <p:cNvSpPr>
            <a:spLocks noGrp="1"/>
          </p:cNvSpPr>
          <p:nvPr>
            <p:ph idx="1"/>
          </p:nvPr>
        </p:nvSpPr>
        <p:spPr>
          <a:xfrm>
            <a:off x="473149" y="1316664"/>
            <a:ext cx="8153400" cy="5116809"/>
          </a:xfrm>
        </p:spPr>
        <p:txBody>
          <a:bodyPr/>
          <a:lstStyle/>
          <a:p>
            <a:r>
              <a:rPr lang="en-US" sz="2400" dirty="0" smtClean="0"/>
              <a:t>Power of a Multi-core chip = </a:t>
            </a:r>
            <a:r>
              <a:rPr lang="en-US" sz="2400" dirty="0" err="1" smtClean="0"/>
              <a:t>N</a:t>
            </a:r>
            <a:r>
              <a:rPr lang="en-US" sz="2400" baseline="-25000" dirty="0" err="1" smtClean="0"/>
              <a:t>cores</a:t>
            </a:r>
            <a:r>
              <a:rPr lang="en-US" sz="2400" dirty="0" smtClean="0"/>
              <a:t>* CV</a:t>
            </a:r>
            <a:r>
              <a:rPr lang="en-US" sz="2400" baseline="30000" dirty="0" smtClean="0"/>
              <a:t>2</a:t>
            </a:r>
            <a:r>
              <a:rPr lang="en-US" sz="2400" dirty="0" smtClean="0"/>
              <a:t> * f</a:t>
            </a:r>
          </a:p>
          <a:p>
            <a:endParaRPr lang="en-US" sz="2400" dirty="0"/>
          </a:p>
          <a:p>
            <a:endParaRPr lang="en-US" sz="2400" dirty="0" smtClean="0"/>
          </a:p>
          <a:p>
            <a:endParaRPr lang="en-US" sz="2400" dirty="0"/>
          </a:p>
          <a:p>
            <a:endParaRPr lang="en-US" sz="2400" dirty="0" smtClean="0"/>
          </a:p>
          <a:p>
            <a:endParaRPr lang="en-US" sz="2400" dirty="0"/>
          </a:p>
          <a:p>
            <a:pPr marL="0" indent="0">
              <a:buNone/>
            </a:pPr>
            <a:endParaRPr lang="en-US" sz="2400" dirty="0" smtClean="0"/>
          </a:p>
          <a:p>
            <a:r>
              <a:rPr lang="en-US" sz="2400" dirty="0" smtClean="0"/>
              <a:t>10X reduction in power requires 170 cores for the </a:t>
            </a:r>
            <a:r>
              <a:rPr lang="en-US" sz="2400" dirty="0" smtClean="0">
                <a:solidFill>
                  <a:srgbClr val="FF0000"/>
                </a:solidFill>
              </a:rPr>
              <a:t>same</a:t>
            </a:r>
            <a:r>
              <a:rPr lang="en-US" sz="2400" dirty="0" smtClean="0"/>
              <a:t> performance </a:t>
            </a:r>
          </a:p>
          <a:p>
            <a:r>
              <a:rPr lang="en-US" sz="2400" dirty="0" smtClean="0"/>
              <a:t>To get 10X performance increase requires 1700 Cores!</a:t>
            </a:r>
          </a:p>
        </p:txBody>
      </p:sp>
      <p:sp>
        <p:nvSpPr>
          <p:cNvPr id="7" name="TextBox 6"/>
          <p:cNvSpPr txBox="1"/>
          <p:nvPr/>
        </p:nvSpPr>
        <p:spPr>
          <a:xfrm>
            <a:off x="4189228" y="2157150"/>
            <a:ext cx="4954772" cy="1754326"/>
          </a:xfrm>
          <a:prstGeom prst="rect">
            <a:avLst/>
          </a:prstGeom>
          <a:noFill/>
        </p:spPr>
        <p:txBody>
          <a:bodyPr wrap="square" rtlCol="0">
            <a:spAutoFit/>
          </a:bodyPr>
          <a:lstStyle/>
          <a:p>
            <a:pPr algn="l"/>
            <a:r>
              <a:rPr lang="en-US" sz="2400" dirty="0" smtClean="0"/>
              <a:t> </a:t>
            </a:r>
            <a:r>
              <a:rPr lang="en-US" sz="2400" dirty="0" smtClean="0">
                <a:latin typeface="+mn-lt"/>
                <a:ea typeface="+mn-ea"/>
              </a:rPr>
              <a:t>Supply: 1V </a:t>
            </a:r>
            <a:r>
              <a:rPr lang="en-US" sz="2400" dirty="0">
                <a:latin typeface="+mn-lt"/>
                <a:ea typeface="+mn-ea"/>
              </a:rPr>
              <a:t>-&gt;.34 V  </a:t>
            </a:r>
          </a:p>
          <a:p>
            <a:pPr algn="l"/>
            <a:r>
              <a:rPr lang="en-US" sz="2400" dirty="0" smtClean="0">
                <a:latin typeface="+mn-lt"/>
                <a:ea typeface="+mn-ea"/>
              </a:rPr>
              <a:t>Clock: 600 </a:t>
            </a:r>
            <a:r>
              <a:rPr lang="en-US" sz="2400" dirty="0">
                <a:latin typeface="+mn-lt"/>
                <a:ea typeface="+mn-ea"/>
              </a:rPr>
              <a:t>MHz-&gt;3.5 MHz</a:t>
            </a:r>
          </a:p>
          <a:p>
            <a:pPr algn="l"/>
            <a:endParaRPr lang="en-US" sz="2400" dirty="0">
              <a:latin typeface="+mn-lt"/>
              <a:ea typeface="+mn-ea"/>
            </a:endParaRPr>
          </a:p>
          <a:p>
            <a:endParaRPr lang="en-US" sz="2400" dirty="0" smtClean="0"/>
          </a:p>
          <a:p>
            <a:r>
              <a:rPr lang="en-US" sz="1200" dirty="0" smtClean="0"/>
              <a:t>Mobile DSP, G. </a:t>
            </a:r>
            <a:r>
              <a:rPr lang="en-US" sz="1200" dirty="0" err="1" smtClean="0"/>
              <a:t>Gammie</a:t>
            </a:r>
            <a:r>
              <a:rPr lang="en-US" sz="1200" dirty="0" smtClean="0"/>
              <a:t> et. al. ISSCC 2011 7.5) </a:t>
            </a:r>
            <a:endParaRPr lang="en-US" sz="1200" dirty="0"/>
          </a:p>
        </p:txBody>
      </p:sp>
      <p:pic>
        <p:nvPicPr>
          <p:cNvPr id="646147" name="Picture 3" descr="C:\Users\Bob\Desktop\freqvs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89" y="1733108"/>
            <a:ext cx="3784104" cy="262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7030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0" y="152400"/>
            <a:ext cx="8991600" cy="638175"/>
          </a:xfrm>
        </p:spPr>
        <p:txBody>
          <a:bodyPr/>
          <a:lstStyle/>
          <a:p>
            <a:r>
              <a:rPr lang="en-US" altLang="en-US" sz="3600" dirty="0"/>
              <a:t>What is the </a:t>
            </a:r>
            <a:r>
              <a:rPr lang="en-US" altLang="en-US" sz="3600" dirty="0" smtClean="0"/>
              <a:t>basic problem</a:t>
            </a:r>
            <a:r>
              <a:rPr lang="en-US" altLang="en-US" sz="3600" dirty="0"/>
              <a:t>?</a:t>
            </a:r>
            <a:endParaRPr lang="en-US" altLang="en-US" sz="3200" dirty="0"/>
          </a:p>
        </p:txBody>
      </p:sp>
      <p:sp>
        <p:nvSpPr>
          <p:cNvPr id="494595" name="Rectangle 3"/>
          <p:cNvSpPr>
            <a:spLocks noGrp="1" noChangeArrowheads="1"/>
          </p:cNvSpPr>
          <p:nvPr>
            <p:ph type="body" idx="1"/>
          </p:nvPr>
        </p:nvSpPr>
        <p:spPr>
          <a:xfrm>
            <a:off x="393700" y="1152526"/>
            <a:ext cx="8458200" cy="5464031"/>
          </a:xfrm>
        </p:spPr>
        <p:txBody>
          <a:bodyPr/>
          <a:lstStyle/>
          <a:p>
            <a:r>
              <a:rPr lang="en-US" altLang="en-US" sz="2800" dirty="0"/>
              <a:t>The Von Neumann architecture was developed when</a:t>
            </a:r>
          </a:p>
          <a:p>
            <a:pPr lvl="1"/>
            <a:r>
              <a:rPr lang="en-US" altLang="en-US" sz="2400" dirty="0"/>
              <a:t>Hardware </a:t>
            </a:r>
            <a:r>
              <a:rPr lang="en-US" altLang="en-US" sz="2400" dirty="0" smtClean="0"/>
              <a:t>was </a:t>
            </a:r>
            <a:r>
              <a:rPr lang="en-US" altLang="en-US" sz="2400" dirty="0"/>
              <a:t>expensive </a:t>
            </a:r>
          </a:p>
          <a:p>
            <a:pPr lvl="1"/>
            <a:r>
              <a:rPr lang="en-US" altLang="en-US" sz="2400" dirty="0" smtClean="0"/>
              <a:t>Cost</a:t>
            </a:r>
            <a:r>
              <a:rPr lang="en-US" altLang="en-US" sz="2400" dirty="0"/>
              <a:t>, size and power </a:t>
            </a:r>
            <a:r>
              <a:rPr lang="en-US" altLang="en-US" sz="2400" dirty="0" smtClean="0"/>
              <a:t>were </a:t>
            </a:r>
            <a:br>
              <a:rPr lang="en-US" altLang="en-US" sz="2400" dirty="0" smtClean="0"/>
            </a:br>
            <a:r>
              <a:rPr lang="en-US" altLang="en-US" sz="2400" dirty="0" smtClean="0"/>
              <a:t>not </a:t>
            </a:r>
            <a:r>
              <a:rPr lang="en-US" altLang="en-US" sz="2400" dirty="0"/>
              <a:t>an issue</a:t>
            </a:r>
          </a:p>
          <a:p>
            <a:pPr>
              <a:buFont typeface="Monotype Sorts" pitchFamily="2" charset="2"/>
              <a:buNone/>
            </a:pPr>
            <a:r>
              <a:rPr lang="en-US" altLang="en-US" sz="2400" dirty="0"/>
              <a:t>			</a:t>
            </a:r>
            <a:endParaRPr lang="en-US" altLang="en-US" sz="2800" dirty="0" smtClean="0">
              <a:solidFill>
                <a:srgbClr val="FF0000"/>
              </a:solidFill>
            </a:endParaRPr>
          </a:p>
          <a:p>
            <a:pPr>
              <a:buFont typeface="Monotype Sorts" pitchFamily="2" charset="2"/>
              <a:buNone/>
            </a:pPr>
            <a:r>
              <a:rPr lang="en-US" altLang="en-US" sz="2800" dirty="0" smtClean="0">
                <a:solidFill>
                  <a:srgbClr val="FF0000"/>
                </a:solidFill>
              </a:rPr>
              <a:t>Time sharing the hardware was absolutely necessary </a:t>
            </a:r>
            <a:r>
              <a:rPr lang="en-US" altLang="en-US" sz="2800" dirty="0" smtClean="0">
                <a:solidFill>
                  <a:srgbClr val="000000"/>
                </a:solidFill>
              </a:rPr>
              <a:t>–</a:t>
            </a:r>
            <a:r>
              <a:rPr lang="en-US" altLang="en-US" sz="2800" dirty="0" smtClean="0">
                <a:solidFill>
                  <a:srgbClr val="FF0000"/>
                </a:solidFill>
              </a:rPr>
              <a:t> </a:t>
            </a:r>
            <a:r>
              <a:rPr lang="en-US" altLang="en-US" sz="2800" dirty="0" smtClean="0"/>
              <a:t>more transistors make this unnecessary and undesirable</a:t>
            </a:r>
          </a:p>
          <a:p>
            <a:pPr lvl="1"/>
            <a:r>
              <a:rPr lang="en-US" altLang="en-US" sz="2400" dirty="0" smtClean="0"/>
              <a:t>Requires higher clock rates</a:t>
            </a:r>
          </a:p>
          <a:p>
            <a:pPr lvl="1"/>
            <a:r>
              <a:rPr lang="en-US" altLang="en-US" sz="2400" dirty="0" smtClean="0"/>
              <a:t>Memory to store intermediate results and instructions</a:t>
            </a:r>
          </a:p>
          <a:p>
            <a:pPr>
              <a:buFont typeface="Monotype Sorts" pitchFamily="2" charset="2"/>
              <a:buNone/>
            </a:pPr>
            <a:endParaRPr lang="en-US" altLang="en-US" sz="2800" dirty="0"/>
          </a:p>
        </p:txBody>
      </p:sp>
      <p:pic>
        <p:nvPicPr>
          <p:cNvPr id="494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527" y="1642812"/>
            <a:ext cx="2641315" cy="209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4597" name="Text Box 5"/>
          <p:cNvSpPr txBox="1">
            <a:spLocks noChangeArrowheads="1"/>
          </p:cNvSpPr>
          <p:nvPr/>
        </p:nvSpPr>
        <p:spPr bwMode="auto">
          <a:xfrm>
            <a:off x="333375" y="115252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solidFill>
                <a:schemeClr val="bg1"/>
              </a:solidFill>
            </a:endParaRPr>
          </a:p>
        </p:txBody>
      </p:sp>
    </p:spTree>
    <p:extLst>
      <p:ext uri="{BB962C8B-B14F-4D97-AF65-F5344CB8AC3E}">
        <p14:creationId xmlns:p14="http://schemas.microsoft.com/office/powerpoint/2010/main" val="17620852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Another problem is software</a:t>
            </a:r>
            <a:endParaRPr lang="en-US" sz="4000" dirty="0"/>
          </a:p>
        </p:txBody>
      </p:sp>
      <p:sp>
        <p:nvSpPr>
          <p:cNvPr id="3" name="Content Placeholder 2"/>
          <p:cNvSpPr>
            <a:spLocks noGrp="1"/>
          </p:cNvSpPr>
          <p:nvPr>
            <p:ph idx="1"/>
          </p:nvPr>
        </p:nvSpPr>
        <p:spPr/>
        <p:txBody>
          <a:bodyPr/>
          <a:lstStyle/>
          <a:p>
            <a:r>
              <a:rPr lang="en-US" sz="2000" dirty="0"/>
              <a:t>"</a:t>
            </a:r>
            <a:r>
              <a:rPr lang="en-US" sz="2400" dirty="0"/>
              <a:t>With multicore, it's like we are throwing this Hail Mary pass down the field and now we have to run down there as fast as we can to see if we can catch it." </a:t>
            </a:r>
            <a:r>
              <a:rPr lang="en-US" sz="2400" dirty="0" smtClean="0"/>
              <a:t> Dave Patterson – UC Berkeley (ISSCC Panel)</a:t>
            </a:r>
          </a:p>
          <a:p>
            <a:endParaRPr lang="en-US" sz="2400" dirty="0"/>
          </a:p>
          <a:p>
            <a:r>
              <a:rPr lang="en-US" sz="2400" dirty="0" smtClean="0"/>
              <a:t>"</a:t>
            </a:r>
            <a:r>
              <a:rPr lang="en-US" sz="2400" dirty="0"/>
              <a:t>The industry is in a little bit of a panic about how to program multi-core processors, especially heterogeneous </a:t>
            </a:r>
            <a:r>
              <a:rPr lang="en-US" sz="2400" dirty="0" smtClean="0"/>
              <a:t>ones. To </a:t>
            </a:r>
            <a:r>
              <a:rPr lang="en-US" sz="2400" dirty="0"/>
              <a:t>make effective use of multi-core hardware today you need a PhD in computer science</a:t>
            </a:r>
            <a:r>
              <a:rPr lang="en-US" sz="2400" dirty="0" smtClean="0"/>
              <a:t>.” Chuck Moore - AMD</a:t>
            </a:r>
            <a:endParaRPr lang="en-US" sz="2400" dirty="0"/>
          </a:p>
        </p:txBody>
      </p:sp>
    </p:spTree>
    <p:extLst>
      <p:ext uri="{BB962C8B-B14F-4D97-AF65-F5344CB8AC3E}">
        <p14:creationId xmlns:p14="http://schemas.microsoft.com/office/powerpoint/2010/main" val="6389356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280"/>
            <a:ext cx="7772400" cy="838200"/>
          </a:xfrm>
        </p:spPr>
        <p:txBody>
          <a:bodyPr/>
          <a:lstStyle/>
          <a:p>
            <a:r>
              <a:rPr lang="en-US" sz="3200" dirty="0" smtClean="0"/>
              <a:t>Technologies </a:t>
            </a:r>
            <a:r>
              <a:rPr lang="en-US" sz="3200" dirty="0"/>
              <a:t>evolved to obtain improved </a:t>
            </a:r>
            <a:r>
              <a:rPr lang="en-US" sz="3200" dirty="0" smtClean="0"/>
              <a:t>Energy Efficiency</a:t>
            </a:r>
            <a:endParaRPr lang="en-US" sz="3200" dirty="0"/>
          </a:p>
        </p:txBody>
      </p:sp>
      <p:sp>
        <p:nvSpPr>
          <p:cNvPr id="3" name="Content Placeholder 2"/>
          <p:cNvSpPr>
            <a:spLocks noGrp="1"/>
          </p:cNvSpPr>
          <p:nvPr>
            <p:ph idx="1"/>
          </p:nvPr>
        </p:nvSpPr>
        <p:spPr/>
        <p:txBody>
          <a:bodyPr/>
          <a:lstStyle/>
          <a:p>
            <a:r>
              <a:rPr lang="en-US" dirty="0" smtClean="0"/>
              <a:t>1940-1945 Relays</a:t>
            </a:r>
          </a:p>
          <a:p>
            <a:r>
              <a:rPr lang="en-US" dirty="0" smtClean="0"/>
              <a:t>1945-1955 Vacuum Tubes</a:t>
            </a:r>
          </a:p>
          <a:p>
            <a:r>
              <a:rPr lang="en-US" dirty="0" smtClean="0"/>
              <a:t>1955-1970  Bipolar - ECL, TTL, I</a:t>
            </a:r>
            <a:r>
              <a:rPr lang="en-US" baseline="30000" dirty="0" smtClean="0"/>
              <a:t>2</a:t>
            </a:r>
            <a:r>
              <a:rPr lang="en-US" dirty="0" smtClean="0"/>
              <a:t>L</a:t>
            </a:r>
          </a:p>
          <a:p>
            <a:r>
              <a:rPr lang="en-US" dirty="0" smtClean="0"/>
              <a:t>1970-1975 PMOS and NMOS Enhancement mode </a:t>
            </a:r>
          </a:p>
          <a:p>
            <a:r>
              <a:rPr lang="en-US" dirty="0" smtClean="0"/>
              <a:t>1975-1980 NMOS Depletion mode </a:t>
            </a:r>
          </a:p>
          <a:p>
            <a:r>
              <a:rPr lang="en-US" dirty="0" smtClean="0">
                <a:solidFill>
                  <a:srgbClr val="FFC000"/>
                </a:solidFill>
              </a:rPr>
              <a:t>1975-2005 CMOS with Feature size, Voltage and Frequency Scaling</a:t>
            </a:r>
          </a:p>
          <a:p>
            <a:pPr marL="0" indent="0">
              <a:buNone/>
            </a:pPr>
            <a:r>
              <a:rPr lang="en-US" dirty="0" smtClean="0">
                <a:solidFill>
                  <a:srgbClr val="FFC000"/>
                </a:solidFill>
              </a:rPr>
              <a:t>(The Golden Age)</a:t>
            </a:r>
          </a:p>
        </p:txBody>
      </p:sp>
    </p:spTree>
    <p:extLst>
      <p:ext uri="{BB962C8B-B14F-4D97-AF65-F5344CB8AC3E}">
        <p14:creationId xmlns:p14="http://schemas.microsoft.com/office/powerpoint/2010/main" val="39131486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sz="3600" dirty="0" smtClean="0"/>
              <a:t>Clock rates</a:t>
            </a:r>
            <a:endParaRPr lang="en-US" sz="3600" dirty="0"/>
          </a:p>
        </p:txBody>
      </p:sp>
      <p:sp>
        <p:nvSpPr>
          <p:cNvPr id="3" name="Content Placeholder 2"/>
          <p:cNvSpPr>
            <a:spLocks noGrp="1"/>
          </p:cNvSpPr>
          <p:nvPr>
            <p:ph idx="1"/>
          </p:nvPr>
        </p:nvSpPr>
        <p:spPr/>
        <p:txBody>
          <a:bodyPr/>
          <a:lstStyle/>
          <a:p>
            <a:r>
              <a:rPr lang="en-US" sz="2000" dirty="0" smtClean="0"/>
              <a:t>Dedicated designs with ultra high parallelism can operate in the  near sub-threshold regime (.5 V and 25 MHz for 125 GOPS)</a:t>
            </a:r>
          </a:p>
          <a:p>
            <a:r>
              <a:rPr lang="en-US" sz="2000" dirty="0" smtClean="0"/>
              <a:t>The quad core Intel Sandy Bridge requires a 3 GHz clock to achieve 81 GOPS</a:t>
            </a:r>
          </a:p>
          <a:p>
            <a:r>
              <a:rPr lang="en-US" sz="2000" dirty="0" smtClean="0"/>
              <a:t>BUT it is fully flexible! Is there any other way to get this flexibility</a:t>
            </a:r>
          </a:p>
        </p:txBody>
      </p:sp>
      <p:sp>
        <p:nvSpPr>
          <p:cNvPr id="4" name="Rectangle 3"/>
          <p:cNvSpPr/>
          <p:nvPr/>
        </p:nvSpPr>
        <p:spPr bwMode="auto">
          <a:xfrm>
            <a:off x="315686" y="6226629"/>
            <a:ext cx="3621540" cy="48985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pic>
        <p:nvPicPr>
          <p:cNvPr id="657411" name="Picture 3" descr="C:\Users\Bob\Desktop\Clockr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771" y="3226090"/>
            <a:ext cx="5682956" cy="350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3579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3858" name="Object 2"/>
          <p:cNvGraphicFramePr>
            <a:graphicFrameLocks noChangeAspect="1"/>
          </p:cNvGraphicFramePr>
          <p:nvPr>
            <p:extLst>
              <p:ext uri="{D42A27DB-BD31-4B8C-83A1-F6EECF244321}">
                <p14:modId xmlns:p14="http://schemas.microsoft.com/office/powerpoint/2010/main" val="1291136142"/>
              </p:ext>
            </p:extLst>
          </p:nvPr>
        </p:nvGraphicFramePr>
        <p:xfrm>
          <a:off x="256864" y="847594"/>
          <a:ext cx="8897938" cy="5834063"/>
        </p:xfrm>
        <a:graphic>
          <a:graphicData uri="http://schemas.openxmlformats.org/presentationml/2006/ole">
            <mc:AlternateContent xmlns:mc="http://schemas.openxmlformats.org/markup-compatibility/2006">
              <mc:Choice xmlns:v="urn:schemas-microsoft-com:vml" Requires="v">
                <p:oleObj spid="_x0000_s649257" name="Worksheet" r:id="rId4" imgW="8061984" imgH="5593080" progId="Excel.Sheet.8">
                  <p:embed/>
                </p:oleObj>
              </mc:Choice>
              <mc:Fallback>
                <p:oleObj name="Worksheet" r:id="rId4" imgW="8061984" imgH="5593080" progId="Excel.Sheet.8">
                  <p:embed/>
                  <p:pic>
                    <p:nvPicPr>
                      <p:cNvPr id="0" name=""/>
                      <p:cNvPicPr>
                        <a:picLocks noChangeAspect="1" noChangeArrowheads="1"/>
                      </p:cNvPicPr>
                      <p:nvPr/>
                    </p:nvPicPr>
                    <p:blipFill>
                      <a:blip r:embed="rId5"/>
                      <a:srcRect/>
                      <a:stretch>
                        <a:fillRect/>
                      </a:stretch>
                    </p:blipFill>
                    <p:spPr bwMode="auto">
                      <a:xfrm>
                        <a:off x="256864" y="847594"/>
                        <a:ext cx="8897938" cy="5834063"/>
                      </a:xfrm>
                      <a:prstGeom prst="rect">
                        <a:avLst/>
                      </a:prstGeom>
                      <a:noFill/>
                      <a:ln>
                        <a:noFill/>
                      </a:ln>
                      <a:effectLst/>
                      <a:extLst/>
                    </p:spPr>
                  </p:pic>
                </p:oleObj>
              </mc:Fallback>
            </mc:AlternateContent>
          </a:graphicData>
        </a:graphic>
      </p:graphicFrame>
      <p:sp>
        <p:nvSpPr>
          <p:cNvPr id="633859" name="Rectangle 3"/>
          <p:cNvSpPr>
            <a:spLocks noGrp="1" noChangeArrowheads="1"/>
          </p:cNvSpPr>
          <p:nvPr>
            <p:ph type="title"/>
          </p:nvPr>
        </p:nvSpPr>
        <p:spPr>
          <a:xfrm>
            <a:off x="0" y="226031"/>
            <a:ext cx="9144000" cy="838200"/>
          </a:xfrm>
        </p:spPr>
        <p:txBody>
          <a:bodyPr/>
          <a:lstStyle/>
          <a:p>
            <a:r>
              <a:rPr lang="en-US" sz="3200" dirty="0" smtClean="0"/>
              <a:t>Reconfigurable interconnect can provide application flexibility with high efficiency</a:t>
            </a:r>
            <a:endParaRPr lang="en-US" sz="3200" dirty="0"/>
          </a:p>
        </p:txBody>
      </p:sp>
      <p:sp>
        <p:nvSpPr>
          <p:cNvPr id="633860" name="Text Box 4"/>
          <p:cNvSpPr txBox="1">
            <a:spLocks noChangeArrowheads="1"/>
          </p:cNvSpPr>
          <p:nvPr/>
        </p:nvSpPr>
        <p:spPr bwMode="auto">
          <a:xfrm>
            <a:off x="1914525" y="5653029"/>
            <a:ext cx="2046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Arial" charset="0"/>
              </a:rPr>
              <a:t>Microprocessors</a:t>
            </a:r>
          </a:p>
        </p:txBody>
      </p:sp>
      <p:sp>
        <p:nvSpPr>
          <p:cNvPr id="633861" name="Text Box 5"/>
          <p:cNvSpPr txBox="1">
            <a:spLocks noChangeArrowheads="1"/>
          </p:cNvSpPr>
          <p:nvPr/>
        </p:nvSpPr>
        <p:spPr bwMode="auto">
          <a:xfrm>
            <a:off x="4407559" y="5638741"/>
            <a:ext cx="22942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smtClean="0">
                <a:latin typeface="Arial" charset="0"/>
              </a:rPr>
              <a:t>Mobile Processors</a:t>
            </a:r>
            <a:endParaRPr lang="en-US" dirty="0">
              <a:latin typeface="Arial" charset="0"/>
            </a:endParaRPr>
          </a:p>
        </p:txBody>
      </p:sp>
      <p:sp>
        <p:nvSpPr>
          <p:cNvPr id="633865" name="Line 9"/>
          <p:cNvSpPr>
            <a:spLocks noChangeShapeType="1"/>
          </p:cNvSpPr>
          <p:nvPr/>
        </p:nvSpPr>
        <p:spPr bwMode="auto">
          <a:xfrm>
            <a:off x="4205288" y="1400175"/>
            <a:ext cx="0" cy="4840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3866" name="Line 10"/>
          <p:cNvSpPr>
            <a:spLocks noChangeShapeType="1"/>
          </p:cNvSpPr>
          <p:nvPr/>
        </p:nvSpPr>
        <p:spPr bwMode="auto">
          <a:xfrm>
            <a:off x="6946900" y="1400175"/>
            <a:ext cx="0" cy="4856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3867" name="Text Box 11"/>
          <p:cNvSpPr txBox="1">
            <a:spLocks noChangeArrowheads="1"/>
          </p:cNvSpPr>
          <p:nvPr/>
        </p:nvSpPr>
        <p:spPr bwMode="auto">
          <a:xfrm>
            <a:off x="7297737" y="5641976"/>
            <a:ext cx="1328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Arial" charset="0"/>
              </a:rPr>
              <a:t>Dedicated</a:t>
            </a:r>
          </a:p>
        </p:txBody>
      </p:sp>
      <p:sp>
        <p:nvSpPr>
          <p:cNvPr id="5" name="Flowchart: Connector 4"/>
          <p:cNvSpPr/>
          <p:nvPr/>
        </p:nvSpPr>
        <p:spPr bwMode="auto">
          <a:xfrm>
            <a:off x="4765884" y="382825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8" name="Flowchart: Connector 27"/>
          <p:cNvSpPr/>
          <p:nvPr/>
        </p:nvSpPr>
        <p:spPr bwMode="auto">
          <a:xfrm>
            <a:off x="6028541" y="2983291"/>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9" name="Flowchart: Connector 28"/>
          <p:cNvSpPr/>
          <p:nvPr/>
        </p:nvSpPr>
        <p:spPr bwMode="auto">
          <a:xfrm>
            <a:off x="6438815" y="291400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0" name="Flowchart: Connector 29"/>
          <p:cNvSpPr/>
          <p:nvPr/>
        </p:nvSpPr>
        <p:spPr bwMode="auto">
          <a:xfrm>
            <a:off x="7450724" y="1766555"/>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2" name="Flowchart: Connector 31"/>
          <p:cNvSpPr/>
          <p:nvPr/>
        </p:nvSpPr>
        <p:spPr bwMode="auto">
          <a:xfrm>
            <a:off x="8159469" y="1538778"/>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4" name="Flowchart: Connector 33"/>
          <p:cNvSpPr/>
          <p:nvPr/>
        </p:nvSpPr>
        <p:spPr bwMode="auto">
          <a:xfrm>
            <a:off x="4251382" y="4241466"/>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42" name="Flowchart: Connector 41"/>
          <p:cNvSpPr/>
          <p:nvPr/>
        </p:nvSpPr>
        <p:spPr bwMode="auto">
          <a:xfrm>
            <a:off x="3830053" y="4798151"/>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59" name="Flowchart: Connector 58"/>
          <p:cNvSpPr/>
          <p:nvPr/>
        </p:nvSpPr>
        <p:spPr bwMode="auto">
          <a:xfrm>
            <a:off x="5400752" y="3184779"/>
            <a:ext cx="153912" cy="135877"/>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70" name="Flowchart: Connector 69"/>
          <p:cNvSpPr/>
          <p:nvPr/>
        </p:nvSpPr>
        <p:spPr bwMode="auto">
          <a:xfrm>
            <a:off x="7160571" y="2340652"/>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82" name="Flowchart: Connector 81"/>
          <p:cNvSpPr/>
          <p:nvPr/>
        </p:nvSpPr>
        <p:spPr bwMode="auto">
          <a:xfrm>
            <a:off x="5207360" y="3760764"/>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115" name="Flowchart: Connector 114"/>
          <p:cNvSpPr/>
          <p:nvPr/>
        </p:nvSpPr>
        <p:spPr bwMode="auto">
          <a:xfrm>
            <a:off x="7762899" y="2334918"/>
            <a:ext cx="156136" cy="156136"/>
          </a:xfrm>
          <a:prstGeom prst="flowChartConnector">
            <a:avLst/>
          </a:prstGeom>
          <a:solidFill>
            <a:schemeClr val="accent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5" name="Hexagon 24"/>
          <p:cNvSpPr/>
          <p:nvPr/>
        </p:nvSpPr>
        <p:spPr bwMode="auto">
          <a:xfrm>
            <a:off x="4165518" y="3322854"/>
            <a:ext cx="156276" cy="134720"/>
          </a:xfrm>
          <a:prstGeom prst="hexagon">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6" name="Hexagon 25"/>
          <p:cNvSpPr/>
          <p:nvPr/>
        </p:nvSpPr>
        <p:spPr bwMode="auto">
          <a:xfrm>
            <a:off x="6866327" y="1835974"/>
            <a:ext cx="156276" cy="134720"/>
          </a:xfrm>
          <a:prstGeom prst="hexagon">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27" name="TextBox 26"/>
          <p:cNvSpPr txBox="1"/>
          <p:nvPr/>
        </p:nvSpPr>
        <p:spPr>
          <a:xfrm>
            <a:off x="1383658" y="2718242"/>
            <a:ext cx="2539076" cy="707886"/>
          </a:xfrm>
          <a:prstGeom prst="rect">
            <a:avLst/>
          </a:prstGeom>
          <a:noFill/>
        </p:spPr>
        <p:txBody>
          <a:bodyPr wrap="none" rtlCol="0">
            <a:spAutoFit/>
          </a:bodyPr>
          <a:lstStyle/>
          <a:p>
            <a:r>
              <a:rPr lang="en-US" dirty="0" smtClean="0">
                <a:solidFill>
                  <a:srgbClr val="C00000"/>
                </a:solidFill>
              </a:rPr>
              <a:t>Commercial FPGA</a:t>
            </a:r>
          </a:p>
          <a:p>
            <a:r>
              <a:rPr lang="en-US" dirty="0" smtClean="0">
                <a:solidFill>
                  <a:srgbClr val="C00000"/>
                </a:solidFill>
              </a:rPr>
              <a:t>with embedded blocks</a:t>
            </a:r>
            <a:endParaRPr lang="en-US" dirty="0">
              <a:solidFill>
                <a:srgbClr val="C00000"/>
              </a:solidFill>
            </a:endParaRPr>
          </a:p>
        </p:txBody>
      </p:sp>
      <p:sp>
        <p:nvSpPr>
          <p:cNvPr id="31" name="TextBox 30"/>
          <p:cNvSpPr txBox="1"/>
          <p:nvPr/>
        </p:nvSpPr>
        <p:spPr>
          <a:xfrm>
            <a:off x="1759297" y="1443475"/>
            <a:ext cx="4628490" cy="400110"/>
          </a:xfrm>
          <a:prstGeom prst="rect">
            <a:avLst/>
          </a:prstGeom>
          <a:noFill/>
        </p:spPr>
        <p:txBody>
          <a:bodyPr wrap="none" rtlCol="0">
            <a:spAutoFit/>
          </a:bodyPr>
          <a:lstStyle/>
          <a:p>
            <a:r>
              <a:rPr lang="en-US" dirty="0" smtClean="0">
                <a:solidFill>
                  <a:srgbClr val="C00000"/>
                </a:solidFill>
              </a:rPr>
              <a:t>Hierarchical interconnect with logic blocks</a:t>
            </a:r>
            <a:endParaRPr lang="en-US" dirty="0">
              <a:solidFill>
                <a:srgbClr val="C00000"/>
              </a:solidFill>
            </a:endParaRPr>
          </a:p>
        </p:txBody>
      </p:sp>
      <p:cxnSp>
        <p:nvCxnSpPr>
          <p:cNvPr id="33" name="Straight Arrow Connector 32"/>
          <p:cNvCxnSpPr>
            <a:stCxn id="31" idx="3"/>
          </p:cNvCxnSpPr>
          <p:nvPr/>
        </p:nvCxnSpPr>
        <p:spPr bwMode="auto">
          <a:xfrm>
            <a:off x="6387787" y="1643530"/>
            <a:ext cx="444713" cy="15736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Straight Arrow Connector 34"/>
          <p:cNvCxnSpPr/>
          <p:nvPr/>
        </p:nvCxnSpPr>
        <p:spPr bwMode="auto">
          <a:xfrm>
            <a:off x="3757764" y="3155661"/>
            <a:ext cx="404707" cy="19240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6" name="Hexagon 35"/>
          <p:cNvSpPr/>
          <p:nvPr/>
        </p:nvSpPr>
        <p:spPr bwMode="auto">
          <a:xfrm>
            <a:off x="4114705" y="2360610"/>
            <a:ext cx="156276" cy="134720"/>
          </a:xfrm>
          <a:prstGeom prst="hexagon">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37" name="TextBox 36"/>
          <p:cNvSpPr txBox="1"/>
          <p:nvPr/>
        </p:nvSpPr>
        <p:spPr>
          <a:xfrm>
            <a:off x="4617498" y="1922691"/>
            <a:ext cx="3943452" cy="400110"/>
          </a:xfrm>
          <a:prstGeom prst="rect">
            <a:avLst/>
          </a:prstGeom>
          <a:noFill/>
        </p:spPr>
        <p:txBody>
          <a:bodyPr wrap="none" rtlCol="0">
            <a:spAutoFit/>
          </a:bodyPr>
          <a:lstStyle/>
          <a:p>
            <a:r>
              <a:rPr lang="en-US" dirty="0" smtClean="0">
                <a:solidFill>
                  <a:srgbClr val="C00000"/>
                </a:solidFill>
              </a:rPr>
              <a:t>Hierarchical interconnect with LUTs</a:t>
            </a:r>
            <a:endParaRPr lang="en-US" dirty="0">
              <a:solidFill>
                <a:srgbClr val="C00000"/>
              </a:solidFill>
            </a:endParaRPr>
          </a:p>
        </p:txBody>
      </p:sp>
      <p:cxnSp>
        <p:nvCxnSpPr>
          <p:cNvPr id="38" name="Straight Arrow Connector 37"/>
          <p:cNvCxnSpPr/>
          <p:nvPr/>
        </p:nvCxnSpPr>
        <p:spPr bwMode="auto">
          <a:xfrm flipH="1">
            <a:off x="4320773" y="2122060"/>
            <a:ext cx="316820" cy="24796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9" name="Hexagon 38"/>
          <p:cNvSpPr/>
          <p:nvPr/>
        </p:nvSpPr>
        <p:spPr bwMode="auto">
          <a:xfrm>
            <a:off x="4146646" y="3614478"/>
            <a:ext cx="156276" cy="134720"/>
          </a:xfrm>
          <a:prstGeom prst="hexagon">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endParaRPr>
          </a:p>
        </p:txBody>
      </p:sp>
      <p:sp>
        <p:nvSpPr>
          <p:cNvPr id="41" name="TextBox 40"/>
          <p:cNvSpPr txBox="1"/>
          <p:nvPr/>
        </p:nvSpPr>
        <p:spPr>
          <a:xfrm>
            <a:off x="1548479" y="3550985"/>
            <a:ext cx="2185214" cy="400110"/>
          </a:xfrm>
          <a:prstGeom prst="rect">
            <a:avLst/>
          </a:prstGeom>
          <a:noFill/>
        </p:spPr>
        <p:txBody>
          <a:bodyPr wrap="none" rtlCol="0">
            <a:spAutoFit/>
          </a:bodyPr>
          <a:lstStyle/>
          <a:p>
            <a:r>
              <a:rPr lang="en-US" dirty="0" smtClean="0">
                <a:solidFill>
                  <a:srgbClr val="C00000"/>
                </a:solidFill>
              </a:rPr>
              <a:t>Commercial FPGA</a:t>
            </a:r>
          </a:p>
        </p:txBody>
      </p:sp>
      <p:cxnSp>
        <p:nvCxnSpPr>
          <p:cNvPr id="40" name="Straight Arrow Connector 39"/>
          <p:cNvCxnSpPr/>
          <p:nvPr/>
        </p:nvCxnSpPr>
        <p:spPr bwMode="auto">
          <a:xfrm flipV="1">
            <a:off x="3731577" y="3696871"/>
            <a:ext cx="373802" cy="8740"/>
          </a:xfrm>
          <a:prstGeom prst="straightConnector1">
            <a:avLst/>
          </a:prstGeom>
          <a:solidFill>
            <a:schemeClr val="accent1"/>
          </a:solidFill>
          <a:ln w="952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87985039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1026"/>
          <p:cNvSpPr>
            <a:spLocks noGrp="1" noChangeArrowheads="1"/>
          </p:cNvSpPr>
          <p:nvPr>
            <p:ph type="title"/>
          </p:nvPr>
        </p:nvSpPr>
        <p:spPr>
          <a:xfrm>
            <a:off x="-127000" y="117847"/>
            <a:ext cx="9375775" cy="892175"/>
          </a:xfrm>
        </p:spPr>
        <p:txBody>
          <a:bodyPr/>
          <a:lstStyle/>
          <a:p>
            <a:r>
              <a:rPr lang="en-US" altLang="en-US" sz="3200" dirty="0" smtClean="0"/>
              <a:t>And there is a programming model – dataflow diagrams</a:t>
            </a:r>
            <a:endParaRPr lang="en-US" altLang="en-US" sz="4000" dirty="0"/>
          </a:p>
        </p:txBody>
      </p:sp>
      <p:pic>
        <p:nvPicPr>
          <p:cNvPr id="432131"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1919288"/>
            <a:ext cx="7551737" cy="399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2133" name="Text Box 1029"/>
          <p:cNvSpPr txBox="1">
            <a:spLocks noChangeArrowheads="1"/>
          </p:cNvSpPr>
          <p:nvPr/>
        </p:nvSpPr>
        <p:spPr bwMode="auto">
          <a:xfrm>
            <a:off x="0" y="5357813"/>
            <a:ext cx="184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2600" b="1">
              <a:latin typeface="Arial" charset="0"/>
            </a:endParaRPr>
          </a:p>
        </p:txBody>
      </p:sp>
    </p:spTree>
    <p:extLst>
      <p:ext uri="{BB962C8B-B14F-4D97-AF65-F5344CB8AC3E}">
        <p14:creationId xmlns:p14="http://schemas.microsoft.com/office/powerpoint/2010/main" val="95792682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29" y="76200"/>
            <a:ext cx="10439400" cy="838200"/>
          </a:xfrm>
        </p:spPr>
        <p:txBody>
          <a:bodyPr/>
          <a:lstStyle/>
          <a:p>
            <a:r>
              <a:rPr lang="en-US" sz="3200" dirty="0" smtClean="0"/>
              <a:t>The Most Important Technology Requirement</a:t>
            </a:r>
            <a:endParaRPr lang="en-US" sz="3200" dirty="0"/>
          </a:p>
        </p:txBody>
      </p:sp>
      <p:sp>
        <p:nvSpPr>
          <p:cNvPr id="3" name="Content Placeholder 2"/>
          <p:cNvSpPr>
            <a:spLocks noGrp="1"/>
          </p:cNvSpPr>
          <p:nvPr>
            <p:ph idx="1"/>
          </p:nvPr>
        </p:nvSpPr>
        <p:spPr/>
        <p:txBody>
          <a:bodyPr/>
          <a:lstStyle/>
          <a:p>
            <a:pPr marL="0" indent="0">
              <a:buNone/>
            </a:pPr>
            <a:r>
              <a:rPr lang="en-US" sz="2800" dirty="0" smtClean="0"/>
              <a:t>Continue the  increase in the number of transistors (feature scaling, 3D integration, …)</a:t>
            </a:r>
          </a:p>
          <a:p>
            <a:pPr lvl="1"/>
            <a:r>
              <a:rPr lang="en-US" sz="2400" dirty="0" smtClean="0"/>
              <a:t>Facilitates architectures with ultra high parallelism</a:t>
            </a:r>
          </a:p>
          <a:p>
            <a:pPr lvl="1"/>
            <a:r>
              <a:rPr lang="en-US" sz="2400" dirty="0" smtClean="0"/>
              <a:t>Allows operation in near sub-threshold</a:t>
            </a:r>
          </a:p>
          <a:p>
            <a:pPr lvl="1"/>
            <a:r>
              <a:rPr lang="en-US" sz="2400" dirty="0" smtClean="0"/>
              <a:t>Reduces the need for time multiplexing</a:t>
            </a:r>
          </a:p>
          <a:p>
            <a:pPr lvl="1"/>
            <a:r>
              <a:rPr lang="en-US" sz="2400" dirty="0" smtClean="0"/>
              <a:t>Extra transistors to reduce leakage (power down, sleep modes, </a:t>
            </a:r>
            <a:r>
              <a:rPr lang="en-US" sz="2400" dirty="0" err="1" smtClean="0"/>
              <a:t>cascodes</a:t>
            </a:r>
            <a:r>
              <a:rPr lang="en-US" sz="2400" dirty="0" smtClean="0"/>
              <a:t>) </a:t>
            </a:r>
          </a:p>
          <a:p>
            <a:pPr lvl="1"/>
            <a:r>
              <a:rPr lang="en-US" sz="2400" dirty="0" smtClean="0"/>
              <a:t>Improved memory energy efficiency (8T, 10T cells)</a:t>
            </a:r>
          </a:p>
          <a:p>
            <a:pPr lvl="1"/>
            <a:r>
              <a:rPr lang="en-US" sz="2400" dirty="0" smtClean="0"/>
              <a:t>Allows many efficient specialized blocks that are only active part of the time “Dark Silicon”</a:t>
            </a:r>
            <a:endParaRPr lang="en-US" sz="2400" dirty="0"/>
          </a:p>
        </p:txBody>
      </p:sp>
    </p:spTree>
    <p:extLst>
      <p:ext uri="{BB962C8B-B14F-4D97-AF65-F5344CB8AC3E}">
        <p14:creationId xmlns:p14="http://schemas.microsoft.com/office/powerpoint/2010/main" val="4213529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800" dirty="0" smtClean="0"/>
              <a:t>CMOS technology scaling that improves performance and energy efficiency has ended but CMOS will continue</a:t>
            </a:r>
          </a:p>
          <a:p>
            <a:r>
              <a:rPr lang="en-US" sz="2800" dirty="0" smtClean="0"/>
              <a:t>Reconfigurable interconnect is the most promising approach to fully flexible chips </a:t>
            </a:r>
          </a:p>
          <a:p>
            <a:r>
              <a:rPr lang="en-US" sz="2800" dirty="0" smtClean="0"/>
              <a:t>More energy efficient memory structures are critical</a:t>
            </a:r>
          </a:p>
          <a:p>
            <a:r>
              <a:rPr lang="en-US" sz="2800" dirty="0" smtClean="0"/>
              <a:t>Parallel architectures with the appropriate parallel units will be the key to continuing a “Moore’s Law” for energy and power efficiency</a:t>
            </a:r>
          </a:p>
        </p:txBody>
      </p:sp>
    </p:spTree>
    <p:extLst>
      <p:ext uri="{BB962C8B-B14F-4D97-AF65-F5344CB8AC3E}">
        <p14:creationId xmlns:p14="http://schemas.microsoft.com/office/powerpoint/2010/main" val="38736337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84" y="76200"/>
            <a:ext cx="8284416" cy="838200"/>
          </a:xfrm>
        </p:spPr>
        <p:txBody>
          <a:bodyPr/>
          <a:lstStyle/>
          <a:p>
            <a:r>
              <a:rPr lang="en-US" sz="4000" dirty="0" smtClean="0"/>
              <a:t>The End of (Energy) Scaling is Here</a:t>
            </a:r>
            <a:endParaRPr lang="en-US" sz="4000" dirty="0"/>
          </a:p>
        </p:txBody>
      </p:sp>
      <p:sp>
        <p:nvSpPr>
          <p:cNvPr id="3" name="Content Placeholder 2"/>
          <p:cNvSpPr>
            <a:spLocks noGrp="1"/>
          </p:cNvSpPr>
          <p:nvPr>
            <p:ph idx="1"/>
          </p:nvPr>
        </p:nvSpPr>
        <p:spPr>
          <a:xfrm>
            <a:off x="5271246" y="4694944"/>
            <a:ext cx="3675529" cy="1014293"/>
          </a:xfrm>
        </p:spPr>
        <p:txBody>
          <a:bodyPr/>
          <a:lstStyle/>
          <a:p>
            <a:pPr marL="0" indent="0">
              <a:buNone/>
            </a:pPr>
            <a:r>
              <a:rPr lang="en-US" sz="2400" dirty="0" smtClean="0"/>
              <a:t>For energy efficiency of logic it is the voltage and frequency that is critical and they aren’t scaling</a:t>
            </a:r>
            <a:endParaRPr lang="en-US" sz="2400" dirty="0"/>
          </a:p>
        </p:txBody>
      </p:sp>
      <p:pic>
        <p:nvPicPr>
          <p:cNvPr id="640002" name="Picture 2" descr="C:\Users\Bob\Desktop\CP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21" y="1064559"/>
            <a:ext cx="5110684" cy="509387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flipH="1" flipV="1">
            <a:off x="4475309" y="3311506"/>
            <a:ext cx="969470" cy="158291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 name="TextBox 10"/>
          <p:cNvSpPr txBox="1"/>
          <p:nvPr/>
        </p:nvSpPr>
        <p:spPr>
          <a:xfrm>
            <a:off x="5524819" y="1513866"/>
            <a:ext cx="3505826" cy="1938992"/>
          </a:xfrm>
          <a:prstGeom prst="rect">
            <a:avLst/>
          </a:prstGeom>
          <a:noFill/>
        </p:spPr>
        <p:txBody>
          <a:bodyPr wrap="square" rtlCol="0">
            <a:spAutoFit/>
          </a:bodyPr>
          <a:lstStyle/>
          <a:p>
            <a:pPr algn="l"/>
            <a:r>
              <a:rPr lang="en-US" sz="2400" dirty="0" smtClean="0">
                <a:latin typeface="+mn-lt"/>
                <a:ea typeface="+mn-ea"/>
              </a:rPr>
              <a:t>Number of transistors increase and will continue to increase with CMOS technology and 3D integration</a:t>
            </a:r>
            <a:endParaRPr lang="en-US" sz="2400" dirty="0">
              <a:latin typeface="+mn-lt"/>
              <a:ea typeface="+mn-ea"/>
            </a:endParaRPr>
          </a:p>
        </p:txBody>
      </p:sp>
      <p:cxnSp>
        <p:nvCxnSpPr>
          <p:cNvPr id="13" name="Straight Arrow Connector 12"/>
          <p:cNvCxnSpPr/>
          <p:nvPr/>
        </p:nvCxnSpPr>
        <p:spPr bwMode="auto">
          <a:xfrm flipH="1">
            <a:off x="4495160" y="1775012"/>
            <a:ext cx="1029659" cy="2766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4" name="TextBox 13"/>
          <p:cNvSpPr txBox="1"/>
          <p:nvPr/>
        </p:nvSpPr>
        <p:spPr>
          <a:xfrm>
            <a:off x="6389391" y="3872130"/>
            <a:ext cx="1039067" cy="461665"/>
          </a:xfrm>
          <a:prstGeom prst="rect">
            <a:avLst/>
          </a:prstGeom>
          <a:noFill/>
        </p:spPr>
        <p:txBody>
          <a:bodyPr wrap="none" rtlCol="0">
            <a:spAutoFit/>
          </a:bodyPr>
          <a:lstStyle/>
          <a:p>
            <a:r>
              <a:rPr lang="en-US" sz="2400" dirty="0">
                <a:latin typeface="+mn-lt"/>
                <a:ea typeface="+mn-ea"/>
              </a:rPr>
              <a:t>But….</a:t>
            </a:r>
          </a:p>
        </p:txBody>
      </p:sp>
    </p:spTree>
    <p:extLst>
      <p:ext uri="{BB962C8B-B14F-4D97-AF65-F5344CB8AC3E}">
        <p14:creationId xmlns:p14="http://schemas.microsoft.com/office/powerpoint/2010/main" val="3006051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6" name="Content Placeholder 5"/>
          <p:cNvSpPr>
            <a:spLocks noGrp="1"/>
          </p:cNvSpPr>
          <p:nvPr>
            <p:ph idx="1"/>
          </p:nvPr>
        </p:nvSpPr>
        <p:spPr>
          <a:xfrm>
            <a:off x="398862" y="1444059"/>
            <a:ext cx="8490857" cy="1671962"/>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dirty="0" smtClean="0"/>
              <a:t>Do we need a fundamentally new device like in the past? </a:t>
            </a:r>
            <a:r>
              <a:rPr lang="en-US" dirty="0"/>
              <a:t>Carbon nanotube, Spin transistor?</a:t>
            </a:r>
          </a:p>
          <a:p>
            <a:pPr marL="0" indent="0">
              <a:buNone/>
            </a:pPr>
            <a:endParaRPr lang="en-US" dirty="0"/>
          </a:p>
        </p:txBody>
      </p:sp>
      <p:pic>
        <p:nvPicPr>
          <p:cNvPr id="7" name="Picture 4" descr="heat"/>
          <p:cNvPicPr>
            <a:picLocks noChangeAspect="1" noChangeArrowheads="1"/>
          </p:cNvPicPr>
          <p:nvPr/>
        </p:nvPicPr>
        <p:blipFill>
          <a:blip r:embed="rId2">
            <a:extLst>
              <a:ext uri="{28A0092B-C50C-407E-A947-70E740481C1C}">
                <a14:useLocalDpi xmlns:a14="http://schemas.microsoft.com/office/drawing/2010/main" val="0"/>
              </a:ext>
            </a:extLst>
          </a:blip>
          <a:srcRect t="2333"/>
          <a:stretch>
            <a:fillRect/>
          </a:stretch>
        </p:blipFill>
        <p:spPr bwMode="auto">
          <a:xfrm>
            <a:off x="364125" y="3103190"/>
            <a:ext cx="8137718" cy="358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975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6" name="Content Placeholder 5"/>
          <p:cNvSpPr>
            <a:spLocks noGrp="1"/>
          </p:cNvSpPr>
          <p:nvPr>
            <p:ph idx="1"/>
          </p:nvPr>
        </p:nvSpPr>
        <p:spPr>
          <a:xfrm>
            <a:off x="398862" y="1444059"/>
            <a:ext cx="8490857" cy="1671962"/>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dirty="0" smtClean="0"/>
              <a:t>Do we need a fundamentally new device like in the past? </a:t>
            </a:r>
            <a:r>
              <a:rPr lang="en-US" dirty="0"/>
              <a:t>Carbon nanotube, Spin transistor?</a:t>
            </a:r>
          </a:p>
          <a:p>
            <a:pPr marL="0" indent="0">
              <a:buNone/>
            </a:pPr>
            <a:endParaRPr lang="en-US" dirty="0"/>
          </a:p>
        </p:txBody>
      </p:sp>
      <p:sp>
        <p:nvSpPr>
          <p:cNvPr id="3" name="Rectangle 2"/>
          <p:cNvSpPr/>
          <p:nvPr/>
        </p:nvSpPr>
        <p:spPr>
          <a:xfrm>
            <a:off x="512124" y="3114751"/>
            <a:ext cx="8071099" cy="3293209"/>
          </a:xfrm>
          <a:prstGeom prst="rect">
            <a:avLst/>
          </a:prstGeom>
        </p:spPr>
        <p:txBody>
          <a:bodyPr wrap="square">
            <a:spAutoFit/>
          </a:bodyPr>
          <a:lstStyle/>
          <a:p>
            <a:pPr marL="0" indent="0">
              <a:buNone/>
            </a:pPr>
            <a:r>
              <a:rPr lang="en-US" sz="4000" dirty="0">
                <a:solidFill>
                  <a:srgbClr val="FF0000"/>
                </a:solidFill>
              </a:rPr>
              <a:t>It really isn’t necessary!</a:t>
            </a:r>
          </a:p>
          <a:p>
            <a:pPr marL="0" indent="0">
              <a:buNone/>
            </a:pPr>
            <a:endParaRPr lang="en-US" sz="4000" dirty="0">
              <a:solidFill>
                <a:srgbClr val="FF0000"/>
              </a:solidFill>
            </a:endParaRPr>
          </a:p>
          <a:p>
            <a:pPr marL="457200" indent="-457200" algn="l">
              <a:buFont typeface="Arial"/>
              <a:buChar char="•"/>
            </a:pPr>
            <a:r>
              <a:rPr lang="en-US" sz="3200" dirty="0"/>
              <a:t>Other </a:t>
            </a:r>
            <a:r>
              <a:rPr lang="en-US" sz="3200" dirty="0" smtClean="0"/>
              <a:t>considerations are </a:t>
            </a:r>
            <a:r>
              <a:rPr lang="en-US" sz="3200" dirty="0"/>
              <a:t>becoming </a:t>
            </a:r>
            <a:r>
              <a:rPr lang="en-US" sz="3200" dirty="0" smtClean="0"/>
              <a:t>more important than </a:t>
            </a:r>
            <a:r>
              <a:rPr lang="en-US" sz="3200" dirty="0"/>
              <a:t>the </a:t>
            </a:r>
            <a:r>
              <a:rPr lang="en-US" sz="3200" dirty="0" smtClean="0"/>
              <a:t>logic </a:t>
            </a:r>
            <a:r>
              <a:rPr lang="en-US" sz="3200" dirty="0"/>
              <a:t>device </a:t>
            </a:r>
            <a:endParaRPr lang="en-US" sz="3200" dirty="0" smtClean="0"/>
          </a:p>
          <a:p>
            <a:pPr marL="457200" indent="-457200" algn="l">
              <a:buFont typeface="Arial"/>
              <a:buChar char="•"/>
            </a:pPr>
            <a:r>
              <a:rPr lang="en-US" sz="3200" dirty="0" smtClean="0"/>
              <a:t>There </a:t>
            </a:r>
            <a:r>
              <a:rPr lang="en-US" sz="3200" dirty="0"/>
              <a:t>are other </a:t>
            </a:r>
            <a:r>
              <a:rPr lang="en-US" sz="3200" dirty="0" smtClean="0"/>
              <a:t>ways </a:t>
            </a:r>
            <a:r>
              <a:rPr lang="en-US" sz="3200" dirty="0"/>
              <a:t>to stay on a “Moore’s Law” for energy </a:t>
            </a:r>
            <a:r>
              <a:rPr lang="en-US" sz="3200" dirty="0" smtClean="0"/>
              <a:t>efficiency</a:t>
            </a:r>
            <a:endParaRPr lang="en-US" sz="3200" dirty="0"/>
          </a:p>
        </p:txBody>
      </p:sp>
    </p:spTree>
    <p:extLst>
      <p:ext uri="{BB962C8B-B14F-4D97-AF65-F5344CB8AC3E}">
        <p14:creationId xmlns:p14="http://schemas.microsoft.com/office/powerpoint/2010/main" val="8535554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r>
              <a:rPr lang="en-US"/>
              <a:t>Definitions…</a:t>
            </a:r>
          </a:p>
        </p:txBody>
      </p:sp>
      <p:sp>
        <p:nvSpPr>
          <p:cNvPr id="625667" name="Text Box 3"/>
          <p:cNvSpPr txBox="1">
            <a:spLocks noChangeArrowheads="1"/>
          </p:cNvSpPr>
          <p:nvPr/>
        </p:nvSpPr>
        <p:spPr bwMode="auto">
          <a:xfrm>
            <a:off x="464884" y="973364"/>
            <a:ext cx="8091287" cy="48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lgn="l">
              <a:defRPr sz="2400">
                <a:solidFill>
                  <a:schemeClr val="tx1"/>
                </a:solidFill>
                <a:latin typeface="Times New Roman" charset="0"/>
                <a:ea typeface="ＭＳ Ｐゴシック" charset="0"/>
              </a:defRPr>
            </a:lvl1pPr>
            <a:lvl2pPr marL="914400" indent="-457200" algn="l">
              <a:defRPr sz="2400">
                <a:solidFill>
                  <a:schemeClr val="tx1"/>
                </a:solidFill>
                <a:latin typeface="Times New Roman" charset="0"/>
                <a:ea typeface="ＭＳ Ｐゴシック" charset="0"/>
              </a:defRPr>
            </a:lvl2pPr>
            <a:lvl3pPr marL="1371600" indent="-457200" algn="l">
              <a:defRPr sz="2400">
                <a:solidFill>
                  <a:schemeClr val="tx1"/>
                </a:solidFill>
                <a:latin typeface="Times New Roman" charset="0"/>
                <a:ea typeface="ＭＳ Ｐゴシック" charset="0"/>
              </a:defRPr>
            </a:lvl3pPr>
            <a:lvl4pPr marL="1828800" indent="-457200" algn="l">
              <a:defRPr sz="2400">
                <a:solidFill>
                  <a:schemeClr val="tx1"/>
                </a:solidFill>
                <a:latin typeface="Times New Roman" charset="0"/>
                <a:ea typeface="ＭＳ Ｐゴシック" charset="0"/>
              </a:defRPr>
            </a:lvl4pPr>
            <a:lvl5pPr marL="2286000" indent="-457200" algn="l">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a:spcAft>
                <a:spcPct val="20000"/>
              </a:spcAft>
              <a:buClr>
                <a:srgbClr val="FF73FF"/>
              </a:buClr>
              <a:buSzPct val="200000"/>
              <a:buFontTx/>
              <a:buChar char="•"/>
            </a:pPr>
            <a:endParaRPr lang="en-US" sz="2800" dirty="0">
              <a:latin typeface="Arial" charset="0"/>
            </a:endParaRPr>
          </a:p>
          <a:p>
            <a:pPr>
              <a:spcAft>
                <a:spcPct val="20000"/>
              </a:spcAft>
              <a:buClr>
                <a:srgbClr val="FF73FF"/>
              </a:buClr>
              <a:buSzPct val="200000"/>
              <a:buFontTx/>
              <a:buChar char="•"/>
            </a:pPr>
            <a:endParaRPr lang="en-US" sz="2800" dirty="0">
              <a:latin typeface="Arial" charset="0"/>
            </a:endParaRPr>
          </a:p>
          <a:p>
            <a:pPr marL="0" indent="0">
              <a:spcAft>
                <a:spcPct val="20000"/>
              </a:spcAft>
              <a:buSzPct val="200000"/>
            </a:pPr>
            <a:r>
              <a:rPr lang="en-US" sz="2800" dirty="0">
                <a:latin typeface="Arial" charset="0"/>
              </a:rPr>
              <a:t>Operation = </a:t>
            </a:r>
            <a:r>
              <a:rPr lang="en-US" sz="2800" dirty="0" smtClean="0">
                <a:latin typeface="Arial" charset="0"/>
              </a:rPr>
              <a:t>OP = algorithmically </a:t>
            </a:r>
            <a:r>
              <a:rPr lang="en-US" sz="2800" dirty="0">
                <a:latin typeface="Arial" charset="0"/>
              </a:rPr>
              <a:t>interesting 		</a:t>
            </a:r>
            <a:r>
              <a:rPr lang="en-US" sz="2800" dirty="0" smtClean="0">
                <a:latin typeface="Arial" charset="0"/>
              </a:rPr>
              <a:t>operation </a:t>
            </a:r>
            <a:r>
              <a:rPr lang="en-US" sz="2800" dirty="0">
                <a:latin typeface="Arial" charset="0"/>
              </a:rPr>
              <a:t>(i.e. multiply, </a:t>
            </a:r>
            <a:r>
              <a:rPr lang="en-US" sz="2800" dirty="0" smtClean="0">
                <a:latin typeface="Arial" charset="0"/>
              </a:rPr>
              <a:t>add, memory 		access)</a:t>
            </a:r>
          </a:p>
          <a:p>
            <a:pPr marL="0" indent="0">
              <a:spcAft>
                <a:spcPct val="20000"/>
              </a:spcAft>
              <a:buSzPct val="200000"/>
            </a:pPr>
            <a:endParaRPr lang="en-US" sz="2800" dirty="0">
              <a:latin typeface="Arial" charset="0"/>
            </a:endParaRPr>
          </a:p>
          <a:p>
            <a:pPr marL="0" indent="0">
              <a:lnSpc>
                <a:spcPct val="90000"/>
              </a:lnSpc>
              <a:spcAft>
                <a:spcPct val="20000"/>
              </a:spcAft>
              <a:buSzPct val="200000"/>
            </a:pPr>
            <a:r>
              <a:rPr lang="en-US" sz="2800" dirty="0">
                <a:latin typeface="Arial" charset="0"/>
              </a:rPr>
              <a:t>MOPS = Millions of OP</a:t>
            </a:r>
            <a:r>
              <a:rPr lang="ja-JP" altLang="en-US" sz="2800" dirty="0">
                <a:latin typeface="Arial"/>
              </a:rPr>
              <a:t>’</a:t>
            </a:r>
            <a:r>
              <a:rPr lang="en-US" sz="2800" dirty="0">
                <a:latin typeface="Arial" charset="0"/>
              </a:rPr>
              <a:t>s per </a:t>
            </a:r>
            <a:r>
              <a:rPr lang="en-US" sz="2800" dirty="0" smtClean="0">
                <a:latin typeface="Arial" charset="0"/>
              </a:rPr>
              <a:t>Second</a:t>
            </a:r>
          </a:p>
          <a:p>
            <a:pPr marL="0" indent="0">
              <a:lnSpc>
                <a:spcPct val="90000"/>
              </a:lnSpc>
              <a:spcAft>
                <a:spcPct val="20000"/>
              </a:spcAft>
              <a:buSzPct val="200000"/>
            </a:pPr>
            <a:endParaRPr lang="en-US" sz="2800" dirty="0">
              <a:latin typeface="Arial" charset="0"/>
            </a:endParaRPr>
          </a:p>
          <a:p>
            <a:pPr marL="0" indent="0">
              <a:lnSpc>
                <a:spcPct val="90000"/>
              </a:lnSpc>
              <a:spcAft>
                <a:spcPct val="20000"/>
              </a:spcAft>
              <a:buSzPct val="200000"/>
            </a:pPr>
            <a:r>
              <a:rPr lang="en-US" sz="2800" dirty="0" err="1" smtClean="0">
                <a:latin typeface="Arial" charset="0"/>
              </a:rPr>
              <a:t>N</a:t>
            </a:r>
            <a:r>
              <a:rPr lang="en-US" sz="2800" baseline="-25000" dirty="0" err="1" smtClean="0">
                <a:latin typeface="Arial" charset="0"/>
              </a:rPr>
              <a:t>op</a:t>
            </a:r>
            <a:r>
              <a:rPr lang="en-US" sz="2800" baseline="-25000" dirty="0" smtClean="0">
                <a:latin typeface="Arial" charset="0"/>
              </a:rPr>
              <a:t> </a:t>
            </a:r>
            <a:r>
              <a:rPr lang="en-US" sz="2800" dirty="0" smtClean="0">
                <a:latin typeface="Arial" charset="0"/>
              </a:rPr>
              <a:t>= Number </a:t>
            </a:r>
            <a:r>
              <a:rPr lang="en-US" sz="2800" dirty="0">
                <a:latin typeface="Arial" charset="0"/>
              </a:rPr>
              <a:t>of parallel OP</a:t>
            </a:r>
            <a:r>
              <a:rPr lang="ja-JP" altLang="en-US" sz="2800" dirty="0">
                <a:latin typeface="Arial"/>
              </a:rPr>
              <a:t>’</a:t>
            </a:r>
            <a:r>
              <a:rPr lang="en-US" sz="2800" dirty="0">
                <a:latin typeface="Arial" charset="0"/>
              </a:rPr>
              <a:t>s in </a:t>
            </a:r>
            <a:r>
              <a:rPr lang="en-US" sz="2800" b="1" i="1" dirty="0">
                <a:latin typeface="Arial" charset="0"/>
              </a:rPr>
              <a:t>each</a:t>
            </a:r>
            <a:r>
              <a:rPr lang="en-US" sz="2800" dirty="0">
                <a:latin typeface="Arial" charset="0"/>
              </a:rPr>
              <a:t> clock cycle</a:t>
            </a:r>
          </a:p>
          <a:p>
            <a:pPr marL="0" indent="0">
              <a:spcAft>
                <a:spcPct val="20000"/>
              </a:spcAft>
            </a:pPr>
            <a:endParaRPr lang="en-US" sz="2800" dirty="0">
              <a:solidFill>
                <a:schemeClr val="tx2"/>
              </a:solidFill>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a:lstStyle/>
          <a:p>
            <a:r>
              <a:rPr lang="en-US"/>
              <a:t>Energy and Power Efficiency</a:t>
            </a:r>
          </a:p>
        </p:txBody>
      </p:sp>
      <p:sp>
        <p:nvSpPr>
          <p:cNvPr id="629763" name="Rectangle 3"/>
          <p:cNvSpPr>
            <a:spLocks noGrp="1" noChangeArrowheads="1"/>
          </p:cNvSpPr>
          <p:nvPr>
            <p:ph type="body" idx="1"/>
          </p:nvPr>
        </p:nvSpPr>
        <p:spPr/>
        <p:style>
          <a:lnRef idx="2">
            <a:schemeClr val="accent3"/>
          </a:lnRef>
          <a:fillRef idx="1">
            <a:schemeClr val="lt1"/>
          </a:fillRef>
          <a:effectRef idx="0">
            <a:schemeClr val="accent3"/>
          </a:effectRef>
          <a:fontRef idx="minor">
            <a:schemeClr val="dk1"/>
          </a:fontRef>
        </p:style>
        <p:txBody>
          <a:bodyPr/>
          <a:lstStyle/>
          <a:p>
            <a:pPr algn="ctr">
              <a:buNone/>
            </a:pPr>
            <a:r>
              <a:rPr lang="en-US" sz="2800" dirty="0" smtClean="0">
                <a:solidFill>
                  <a:srgbClr val="FB233D"/>
                </a:solidFill>
              </a:rPr>
              <a:t>MOPS/mW = OP/</a:t>
            </a:r>
            <a:r>
              <a:rPr lang="en-US" sz="2800" dirty="0" err="1" smtClean="0">
                <a:solidFill>
                  <a:srgbClr val="FB233D"/>
                </a:solidFill>
              </a:rPr>
              <a:t>nJ</a:t>
            </a:r>
            <a:r>
              <a:rPr lang="en-US" sz="2800" dirty="0" smtClean="0">
                <a:solidFill>
                  <a:srgbClr val="FB233D"/>
                </a:solidFill>
              </a:rPr>
              <a:t> </a:t>
            </a:r>
          </a:p>
          <a:p>
            <a:pPr>
              <a:buNone/>
            </a:pPr>
            <a:r>
              <a:rPr lang="en-US" sz="2400" dirty="0" smtClean="0"/>
              <a:t>Power efficiency </a:t>
            </a:r>
            <a:r>
              <a:rPr lang="en-US" sz="2400" dirty="0"/>
              <a:t>metric </a:t>
            </a:r>
            <a:r>
              <a:rPr lang="en-US" sz="2400" dirty="0" smtClean="0"/>
              <a:t>= Energy efficiency metric </a:t>
            </a:r>
          </a:p>
          <a:p>
            <a:pPr>
              <a:buNone/>
            </a:pPr>
            <a:endParaRPr lang="en-US" altLang="en-US" sz="2400" dirty="0">
              <a:solidFill>
                <a:srgbClr val="FB233D"/>
              </a:solidFill>
            </a:endParaRPr>
          </a:p>
          <a:p>
            <a:pPr>
              <a:buNone/>
            </a:pPr>
            <a:r>
              <a:rPr lang="en-US" altLang="en-US" sz="2400" dirty="0" smtClean="0">
                <a:solidFill>
                  <a:srgbClr val="000000"/>
                </a:solidFill>
              </a:rPr>
              <a:t>Energy </a:t>
            </a:r>
            <a:r>
              <a:rPr lang="en-US" altLang="en-US" sz="2400" dirty="0">
                <a:solidFill>
                  <a:srgbClr val="000000"/>
                </a:solidFill>
              </a:rPr>
              <a:t>Efficiency </a:t>
            </a:r>
            <a:r>
              <a:rPr lang="en-US" altLang="en-US" dirty="0">
                <a:solidFill>
                  <a:srgbClr val="000000"/>
                </a:solidFill>
              </a:rPr>
              <a:t>=</a:t>
            </a:r>
            <a:r>
              <a:rPr lang="en-US" altLang="en-US" sz="2400" dirty="0">
                <a:solidFill>
                  <a:srgbClr val="000000"/>
                </a:solidFill>
              </a:rPr>
              <a:t> </a:t>
            </a:r>
            <a:r>
              <a:rPr lang="en-US" altLang="en-US" sz="2400" u="sng" dirty="0">
                <a:solidFill>
                  <a:srgbClr val="000000"/>
                </a:solidFill>
              </a:rPr>
              <a:t>Number of useful operations</a:t>
            </a:r>
            <a:r>
              <a:rPr lang="en-US" altLang="en-US" sz="2400" dirty="0">
                <a:solidFill>
                  <a:srgbClr val="000000"/>
                </a:solidFill>
              </a:rPr>
              <a:t>  				          Energy required</a:t>
            </a:r>
            <a:endParaRPr lang="en-US" altLang="en-US" sz="2400" u="sng" dirty="0">
              <a:solidFill>
                <a:srgbClr val="000000"/>
              </a:solidFill>
            </a:endParaRPr>
          </a:p>
          <a:p>
            <a:pPr lvl="1">
              <a:buFontTx/>
              <a:buNone/>
            </a:pPr>
            <a:r>
              <a:rPr lang="en-US" altLang="en-US" sz="2400" dirty="0">
                <a:solidFill>
                  <a:srgbClr val="000000"/>
                </a:solidFill>
              </a:rPr>
              <a:t>           =  </a:t>
            </a:r>
            <a:r>
              <a:rPr lang="en-US" altLang="en-US" sz="2400" u="sng" dirty="0">
                <a:solidFill>
                  <a:srgbClr val="000000"/>
                </a:solidFill>
              </a:rPr>
              <a:t># of Operations</a:t>
            </a:r>
            <a:r>
              <a:rPr lang="en-US" altLang="en-US" sz="2400" dirty="0">
                <a:solidFill>
                  <a:srgbClr val="000000"/>
                </a:solidFill>
              </a:rPr>
              <a:t>   =  OP/</a:t>
            </a:r>
            <a:r>
              <a:rPr lang="en-US" altLang="en-US" sz="2400" dirty="0" err="1">
                <a:solidFill>
                  <a:srgbClr val="000000"/>
                </a:solidFill>
              </a:rPr>
              <a:t>nJ</a:t>
            </a:r>
            <a:endParaRPr lang="en-US" altLang="en-US" sz="2400" dirty="0">
              <a:solidFill>
                <a:srgbClr val="000000"/>
              </a:solidFill>
            </a:endParaRPr>
          </a:p>
          <a:p>
            <a:pPr lvl="1">
              <a:lnSpc>
                <a:spcPct val="90000"/>
              </a:lnSpc>
              <a:buFontTx/>
              <a:buNone/>
            </a:pPr>
            <a:r>
              <a:rPr lang="en-US" altLang="en-US" sz="2400" dirty="0">
                <a:solidFill>
                  <a:srgbClr val="000000"/>
                </a:solidFill>
              </a:rPr>
              <a:t>                    NanoJoule</a:t>
            </a:r>
          </a:p>
          <a:p>
            <a:pPr lvl="1">
              <a:buNone/>
            </a:pPr>
            <a:r>
              <a:rPr lang="en-US" altLang="en-US" sz="2400" dirty="0">
                <a:solidFill>
                  <a:srgbClr val="000000"/>
                </a:solidFill>
              </a:rPr>
              <a:t>	        =  </a:t>
            </a:r>
            <a:r>
              <a:rPr lang="en-US" altLang="en-US" sz="2400" u="sng" dirty="0">
                <a:solidFill>
                  <a:srgbClr val="000000"/>
                </a:solidFill>
              </a:rPr>
              <a:t>OP/Sec     </a:t>
            </a:r>
            <a:r>
              <a:rPr lang="en-US" altLang="en-US" sz="2400" dirty="0">
                <a:solidFill>
                  <a:srgbClr val="000000"/>
                </a:solidFill>
              </a:rPr>
              <a:t>    =   </a:t>
            </a:r>
            <a:r>
              <a:rPr lang="en-US" altLang="en-US" sz="2400" u="sng" dirty="0">
                <a:solidFill>
                  <a:srgbClr val="000000"/>
                </a:solidFill>
              </a:rPr>
              <a:t> MOPS </a:t>
            </a:r>
            <a:r>
              <a:rPr lang="en-US" altLang="en-US" sz="2400" dirty="0">
                <a:solidFill>
                  <a:srgbClr val="000000"/>
                </a:solidFill>
              </a:rPr>
              <a:t>=  Power Efficiency</a:t>
            </a:r>
          </a:p>
          <a:p>
            <a:pPr lvl="1">
              <a:buFontTx/>
              <a:buNone/>
            </a:pPr>
            <a:r>
              <a:rPr lang="en-US" altLang="en-US" sz="2400" dirty="0">
                <a:solidFill>
                  <a:srgbClr val="000000"/>
                </a:solidFill>
              </a:rPr>
              <a:t>		         NanoJoule/Sec       mW</a:t>
            </a:r>
            <a:endParaRPr lang="en-US" sz="2400" dirty="0">
              <a:solidFill>
                <a:srgbClr val="000000"/>
              </a:solidFill>
            </a:endParaRPr>
          </a:p>
          <a:p>
            <a:pPr>
              <a:buFont typeface="Monotype Sorts" charset="0"/>
              <a:buNone/>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0" y="0"/>
            <a:ext cx="9144000" cy="838200"/>
          </a:xfrm>
        </p:spPr>
        <p:txBody>
          <a:bodyPr/>
          <a:lstStyle/>
          <a:p>
            <a:r>
              <a:rPr lang="en-US" sz="3600" dirty="0" smtClean="0"/>
              <a:t>Design Techniques to reduce energy/power</a:t>
            </a:r>
            <a:endParaRPr lang="en-US" sz="3600" dirty="0"/>
          </a:p>
        </p:txBody>
      </p:sp>
      <p:sp>
        <p:nvSpPr>
          <p:cNvPr id="615427" name="Rectangle 3"/>
          <p:cNvSpPr>
            <a:spLocks noGrp="1" noChangeArrowheads="1"/>
          </p:cNvSpPr>
          <p:nvPr>
            <p:ph idx="1"/>
          </p:nvPr>
        </p:nvSpPr>
        <p:spPr>
          <a:xfrm>
            <a:off x="403225" y="1136650"/>
            <a:ext cx="8451850" cy="5591175"/>
          </a:xfrm>
        </p:spPr>
        <p:txBody>
          <a:bodyPr/>
          <a:lstStyle/>
          <a:p>
            <a:pPr marL="990600" lvl="1" indent="-533400"/>
            <a:r>
              <a:rPr lang="en-US" dirty="0" smtClean="0"/>
              <a:t>System – Protocols, sleep modes, communication vs. computation </a:t>
            </a:r>
          </a:p>
          <a:p>
            <a:pPr marL="990600" lvl="1" indent="-533400"/>
            <a:r>
              <a:rPr lang="en-US" dirty="0" smtClean="0"/>
              <a:t>Algorithms </a:t>
            </a:r>
            <a:r>
              <a:rPr lang="en-US" dirty="0"/>
              <a:t>– </a:t>
            </a:r>
            <a:r>
              <a:rPr lang="en-US" dirty="0" smtClean="0"/>
              <a:t>Minimize computational complexity and maximize parallelism</a:t>
            </a:r>
          </a:p>
          <a:p>
            <a:pPr marL="990600" lvl="1" indent="-533400"/>
            <a:r>
              <a:rPr lang="en-US" dirty="0" smtClean="0"/>
              <a:t>Architectures </a:t>
            </a:r>
            <a:r>
              <a:rPr lang="en-US" dirty="0"/>
              <a:t>– </a:t>
            </a:r>
            <a:r>
              <a:rPr lang="en-US" dirty="0" smtClean="0"/>
              <a:t>Tradeoff </a:t>
            </a:r>
            <a:r>
              <a:rPr lang="en-US" dirty="0"/>
              <a:t>flexibility against </a:t>
            </a:r>
            <a:r>
              <a:rPr lang="en-US" dirty="0" smtClean="0"/>
              <a:t>energy/power  efficiency</a:t>
            </a:r>
            <a:endParaRPr lang="en-US" dirty="0"/>
          </a:p>
          <a:p>
            <a:pPr marL="990600" lvl="1" indent="-533400"/>
            <a:r>
              <a:rPr lang="en-US" dirty="0" smtClean="0"/>
              <a:t>Circuits </a:t>
            </a:r>
            <a:r>
              <a:rPr lang="en-US" dirty="0">
                <a:solidFill>
                  <a:srgbClr val="000000"/>
                </a:solidFill>
              </a:rPr>
              <a:t>– Optimization at the transistor level</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76802742"/>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iab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iab97">
      <a:majorFont>
        <a:latin typeface="Book Antiqu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iab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b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b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b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b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b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b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12228</TotalTime>
  <Words>1736</Words>
  <Application>Microsoft Office PowerPoint</Application>
  <PresentationFormat>On-screen Show (4:3)</PresentationFormat>
  <Paragraphs>390</Paragraphs>
  <Slides>34</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iab97</vt:lpstr>
      <vt:lpstr>Worksheet</vt:lpstr>
      <vt:lpstr>Visio</vt:lpstr>
      <vt:lpstr>Low Power Design, Past and Future </vt:lpstr>
      <vt:lpstr>Acknowledgements</vt:lpstr>
      <vt:lpstr>Technologies evolved to obtain improved Energy Efficiency</vt:lpstr>
      <vt:lpstr>The End of (Energy) Scaling is Here</vt:lpstr>
      <vt:lpstr>Now what??</vt:lpstr>
      <vt:lpstr>Now what??</vt:lpstr>
      <vt:lpstr>Definitions…</vt:lpstr>
      <vt:lpstr>Energy and Power Efficiency</vt:lpstr>
      <vt:lpstr>Design Techniques to reduce energy/power</vt:lpstr>
      <vt:lpstr>Design Techniques to reduce energy/power</vt:lpstr>
      <vt:lpstr>Future Circuit Improvements (other than memory)</vt:lpstr>
      <vt:lpstr>The memory problem (a circuit and device issue)</vt:lpstr>
      <vt:lpstr>Design Techniques to reduce energy/power</vt:lpstr>
      <vt:lpstr>Year 1997-2000  ISSCC Chips (.18m-.25m)</vt:lpstr>
      <vt:lpstr>What is the key architectural feature which gives the best energy efficiency (15 years ago)?</vt:lpstr>
      <vt:lpstr>Uniprocessor (PPC): MOPS/mW=.13</vt:lpstr>
      <vt:lpstr>Programmable DSP: MOPS/mW=7</vt:lpstr>
      <vt:lpstr>802.11a Dedicated Design - WLAN :  MOPS/mW=200</vt:lpstr>
      <vt:lpstr>Now lets update the plot and look at more recent chips</vt:lpstr>
      <vt:lpstr>Lets again look at 3 of them</vt:lpstr>
      <vt:lpstr>Microprocessor (Intel Sandy Bridge):  MOPS/mW=.86</vt:lpstr>
      <vt:lpstr>Mobile Processors: MOPS/mW = 200 </vt:lpstr>
      <vt:lpstr>802.11a Dedicated Design – Computational Photography : MOPS/mW=55,000</vt:lpstr>
      <vt:lpstr>Is all Parallelism Equal?</vt:lpstr>
      <vt:lpstr>From a white paper from a VERY large semiconductor company</vt:lpstr>
      <vt:lpstr>Not much improvement with with a multi-core architecture and 15 years of technology scaling</vt:lpstr>
      <vt:lpstr>Duplicating inefficient Von Neumann architectures isn’t the solution</vt:lpstr>
      <vt:lpstr>What is the basic problem?</vt:lpstr>
      <vt:lpstr>Another problem is software</vt:lpstr>
      <vt:lpstr>Clock rates</vt:lpstr>
      <vt:lpstr>Reconfigurable interconnect can provide application flexibility with high efficiency</vt:lpstr>
      <vt:lpstr>And there is a programming model – dataflow diagrams</vt:lpstr>
      <vt:lpstr>The Most Important Technology Requirement</vt:lpstr>
      <vt:lpstr>Conclusions</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Power Design</dc:title>
  <dc:subject>Organization of BWRC</dc:subject>
  <dc:creator>Bob Brodersen</dc:creator>
  <cp:lastModifiedBy>Mathew Wojko</cp:lastModifiedBy>
  <cp:revision>413</cp:revision>
  <cp:lastPrinted>1999-02-18T16:57:02Z</cp:lastPrinted>
  <dcterms:created xsi:type="dcterms:W3CDTF">1997-04-13T14:24:48Z</dcterms:created>
  <dcterms:modified xsi:type="dcterms:W3CDTF">2013-10-08T17:41:10Z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D:\BWRC\bwrc_nov23</vt:lpwstr>
  </property>
</Properties>
</file>