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63" r:id="rId2"/>
    <p:sldId id="658" r:id="rId3"/>
    <p:sldId id="657" r:id="rId4"/>
    <p:sldId id="656" r:id="rId5"/>
    <p:sldId id="659" r:id="rId6"/>
    <p:sldId id="401" r:id="rId7"/>
    <p:sldId id="351" r:id="rId8"/>
    <p:sldId id="666" r:id="rId9"/>
    <p:sldId id="488" r:id="rId10"/>
    <p:sldId id="661" r:id="rId11"/>
    <p:sldId id="634" r:id="rId12"/>
    <p:sldId id="660" r:id="rId13"/>
    <p:sldId id="489" r:id="rId14"/>
    <p:sldId id="665" r:id="rId15"/>
    <p:sldId id="604" r:id="rId16"/>
    <p:sldId id="607" r:id="rId17"/>
    <p:sldId id="627" r:id="rId18"/>
    <p:sldId id="630" r:id="rId19"/>
    <p:sldId id="651" r:id="rId20"/>
    <p:sldId id="655" r:id="rId21"/>
    <p:sldId id="632" r:id="rId2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  <a:srgbClr val="996600"/>
    <a:srgbClr val="339966"/>
    <a:srgbClr val="990000"/>
    <a:srgbClr val="CCFFCC"/>
    <a:srgbClr val="0033CC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06" autoAdjust="0"/>
    <p:restoredTop sz="94701" autoAdjust="0"/>
  </p:normalViewPr>
  <p:slideViewPr>
    <p:cSldViewPr snapToGrid="0">
      <p:cViewPr varScale="1">
        <p:scale>
          <a:sx n="125" d="100"/>
          <a:sy n="125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90" y="-90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F576F-634D-4714-BF17-735DAE881097}" type="doc">
      <dgm:prSet loTypeId="urn:microsoft.com/office/officeart/2009/layout/CircleArrowProcess" loCatId="cycle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2D629F32-2C80-460E-8CA4-B0890A439C3F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LOGIC</a:t>
          </a:r>
          <a:endParaRPr lang="en-US" sz="1000" b="1" dirty="0">
            <a:latin typeface="Arial Narrow" pitchFamily="34" charset="0"/>
          </a:endParaRPr>
        </a:p>
      </dgm:t>
    </dgm:pt>
    <dgm:pt modelId="{6D3567BD-8299-4662-BDFF-93CE05B29F7A}" type="parTrans" cxnId="{1FB38C0D-A6DD-4C15-9C21-8225A15CAAD6}">
      <dgm:prSet/>
      <dgm:spPr/>
      <dgm:t>
        <a:bodyPr/>
        <a:lstStyle/>
        <a:p>
          <a:endParaRPr lang="en-US"/>
        </a:p>
      </dgm:t>
    </dgm:pt>
    <dgm:pt modelId="{389C6C9A-232F-451E-9D44-F5D84106C1DD}" type="sibTrans" cxnId="{1FB38C0D-A6DD-4C15-9C21-8225A15CAAD6}">
      <dgm:prSet/>
      <dgm:spPr/>
      <dgm:t>
        <a:bodyPr/>
        <a:lstStyle/>
        <a:p>
          <a:endParaRPr lang="en-US"/>
        </a:p>
      </dgm:t>
    </dgm:pt>
    <dgm:pt modelId="{E9338A8D-E5FA-4B99-87D4-24FF0E9AAD5A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MEMORY</a:t>
          </a:r>
          <a:endParaRPr lang="en-US" sz="1800" b="1" dirty="0">
            <a:latin typeface="Arial Narrow" pitchFamily="34" charset="0"/>
          </a:endParaRPr>
        </a:p>
      </dgm:t>
    </dgm:pt>
    <dgm:pt modelId="{12E781A2-DFE2-408A-8918-C3A2E09F828C}" type="parTrans" cxnId="{BAD94CF1-4EC5-4A28-B25E-B8615AD042DE}">
      <dgm:prSet/>
      <dgm:spPr/>
      <dgm:t>
        <a:bodyPr/>
        <a:lstStyle/>
        <a:p>
          <a:endParaRPr lang="en-US"/>
        </a:p>
      </dgm:t>
    </dgm:pt>
    <dgm:pt modelId="{04CA5A72-94EE-44D2-84D1-C82BC7A04312}" type="sibTrans" cxnId="{BAD94CF1-4EC5-4A28-B25E-B8615AD042DE}">
      <dgm:prSet/>
      <dgm:spPr/>
      <dgm:t>
        <a:bodyPr/>
        <a:lstStyle/>
        <a:p>
          <a:endParaRPr lang="en-US"/>
        </a:p>
      </dgm:t>
    </dgm:pt>
    <dgm:pt modelId="{436703C1-88F5-4AC7-9256-001BE880BC5C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OPTO-ELECTRONICS</a:t>
          </a:r>
          <a:endParaRPr lang="en-US" sz="1600" b="1" dirty="0">
            <a:latin typeface="Arial Narrow" pitchFamily="34" charset="0"/>
          </a:endParaRPr>
        </a:p>
      </dgm:t>
    </dgm:pt>
    <dgm:pt modelId="{1E0339C6-D623-4F8B-B6F3-B1FA2D871F29}" type="parTrans" cxnId="{F0DEA926-859D-4BCA-ADD6-945F505531DA}">
      <dgm:prSet/>
      <dgm:spPr/>
      <dgm:t>
        <a:bodyPr/>
        <a:lstStyle/>
        <a:p>
          <a:endParaRPr lang="en-US"/>
        </a:p>
      </dgm:t>
    </dgm:pt>
    <dgm:pt modelId="{4B9F42F2-1CAF-4CCE-83C1-D2B7B12D0B3F}" type="sibTrans" cxnId="{F0DEA926-859D-4BCA-ADD6-945F505531DA}">
      <dgm:prSet/>
      <dgm:spPr/>
      <dgm:t>
        <a:bodyPr/>
        <a:lstStyle/>
        <a:p>
          <a:endParaRPr lang="en-US"/>
        </a:p>
      </dgm:t>
    </dgm:pt>
    <dgm:pt modelId="{7395172D-44B0-43D6-B1EC-BC26D220B373}" type="pres">
      <dgm:prSet presAssocID="{F8BF576F-634D-4714-BF17-735DAE88109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46898E-1600-49BA-98DA-740BB2BF8D51}" type="pres">
      <dgm:prSet presAssocID="{2D629F32-2C80-460E-8CA4-B0890A439C3F}" presName="Accent1" presStyleCnt="0"/>
      <dgm:spPr/>
    </dgm:pt>
    <dgm:pt modelId="{FAA28287-7A04-4BC1-AF66-ADF25E5D53CF}" type="pres">
      <dgm:prSet presAssocID="{2D629F32-2C80-460E-8CA4-B0890A439C3F}" presName="Accent" presStyleLbl="node1" presStyleIdx="0" presStyleCnt="3" custLinFactNeighborX="-13391" custLinFactNeighborY="-34533"/>
      <dgm:spPr/>
    </dgm:pt>
    <dgm:pt modelId="{15CD1474-ACD4-4B99-8E99-CF466D56B772}" type="pres">
      <dgm:prSet presAssocID="{2D629F32-2C80-460E-8CA4-B0890A439C3F}" presName="Parent1" presStyleLbl="revTx" presStyleIdx="0" presStyleCnt="3" custLinFactY="-34025" custLinFactNeighborX="-2299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1601A-BDFC-44EA-9A80-CE5A3CF438CF}" type="pres">
      <dgm:prSet presAssocID="{E9338A8D-E5FA-4B99-87D4-24FF0E9AAD5A}" presName="Accent2" presStyleCnt="0"/>
      <dgm:spPr/>
    </dgm:pt>
    <dgm:pt modelId="{5917A181-0A39-4ABF-9CCB-4E6DF6C93858}" type="pres">
      <dgm:prSet presAssocID="{E9338A8D-E5FA-4B99-87D4-24FF0E9AAD5A}" presName="Accent" presStyleLbl="node1" presStyleIdx="1" presStyleCnt="3" custAng="19022592" custLinFactNeighborX="21091" custLinFactNeighborY="11317"/>
      <dgm:spPr/>
    </dgm:pt>
    <dgm:pt modelId="{A518377A-090C-4F71-81C5-35E110D9661A}" type="pres">
      <dgm:prSet presAssocID="{E9338A8D-E5FA-4B99-87D4-24FF0E9AAD5A}" presName="Parent2" presStyleLbl="revTx" presStyleIdx="1" presStyleCnt="3" custLinFactNeighborX="35650" custLinFactNeighborY="29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77D6-C55E-4187-83A1-FBB3464C84C0}" type="pres">
      <dgm:prSet presAssocID="{436703C1-88F5-4AC7-9256-001BE880BC5C}" presName="Accent3" presStyleCnt="0"/>
      <dgm:spPr/>
    </dgm:pt>
    <dgm:pt modelId="{D61F1EB9-A061-46A7-986B-7316ABEEA020}" type="pres">
      <dgm:prSet presAssocID="{436703C1-88F5-4AC7-9256-001BE880BC5C}" presName="Accent" presStyleLbl="node1" presStyleIdx="2" presStyleCnt="3" custScaleX="104998" custScaleY="106158" custLinFactNeighborX="-14117" custLinFactNeighborY="50524"/>
      <dgm:spPr/>
    </dgm:pt>
    <dgm:pt modelId="{753DAE05-3535-4371-8862-C09B50D1BB8B}" type="pres">
      <dgm:prSet presAssocID="{436703C1-88F5-4AC7-9256-001BE880BC5C}" presName="Parent3" presStyleLbl="revTx" presStyleIdx="2" presStyleCnt="3" custScaleX="132795" custScaleY="115657" custLinFactY="56400" custLinFactNeighborX="-2185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38C0D-A6DD-4C15-9C21-8225A15CAAD6}" srcId="{F8BF576F-634D-4714-BF17-735DAE881097}" destId="{2D629F32-2C80-460E-8CA4-B0890A439C3F}" srcOrd="0" destOrd="0" parTransId="{6D3567BD-8299-4662-BDFF-93CE05B29F7A}" sibTransId="{389C6C9A-232F-451E-9D44-F5D84106C1DD}"/>
    <dgm:cxn modelId="{F0DEA926-859D-4BCA-ADD6-945F505531DA}" srcId="{F8BF576F-634D-4714-BF17-735DAE881097}" destId="{436703C1-88F5-4AC7-9256-001BE880BC5C}" srcOrd="2" destOrd="0" parTransId="{1E0339C6-D623-4F8B-B6F3-B1FA2D871F29}" sibTransId="{4B9F42F2-1CAF-4CCE-83C1-D2B7B12D0B3F}"/>
    <dgm:cxn modelId="{C2AB739C-8D88-4C5A-BB1D-24F4F8C56388}" type="presOf" srcId="{F8BF576F-634D-4714-BF17-735DAE881097}" destId="{7395172D-44B0-43D6-B1EC-BC26D220B373}" srcOrd="0" destOrd="0" presId="urn:microsoft.com/office/officeart/2009/layout/CircleArrowProcess"/>
    <dgm:cxn modelId="{6D8B389D-E8DD-4129-AD8C-21797CFA350B}" type="presOf" srcId="{436703C1-88F5-4AC7-9256-001BE880BC5C}" destId="{753DAE05-3535-4371-8862-C09B50D1BB8B}" srcOrd="0" destOrd="0" presId="urn:microsoft.com/office/officeart/2009/layout/CircleArrowProcess"/>
    <dgm:cxn modelId="{BAD94CF1-4EC5-4A28-B25E-B8615AD042DE}" srcId="{F8BF576F-634D-4714-BF17-735DAE881097}" destId="{E9338A8D-E5FA-4B99-87D4-24FF0E9AAD5A}" srcOrd="1" destOrd="0" parTransId="{12E781A2-DFE2-408A-8918-C3A2E09F828C}" sibTransId="{04CA5A72-94EE-44D2-84D1-C82BC7A04312}"/>
    <dgm:cxn modelId="{EB23918F-DF39-4B62-BE44-5C80BE4C0096}" type="presOf" srcId="{E9338A8D-E5FA-4B99-87D4-24FF0E9AAD5A}" destId="{A518377A-090C-4F71-81C5-35E110D9661A}" srcOrd="0" destOrd="0" presId="urn:microsoft.com/office/officeart/2009/layout/CircleArrowProcess"/>
    <dgm:cxn modelId="{26595B26-041F-4ABE-8739-D8BF04CA57D0}" type="presOf" srcId="{2D629F32-2C80-460E-8CA4-B0890A439C3F}" destId="{15CD1474-ACD4-4B99-8E99-CF466D56B772}" srcOrd="0" destOrd="0" presId="urn:microsoft.com/office/officeart/2009/layout/CircleArrowProcess"/>
    <dgm:cxn modelId="{0BC3BB4C-9965-42A4-92E3-7C5BF6D813BA}" type="presParOf" srcId="{7395172D-44B0-43D6-B1EC-BC26D220B373}" destId="{6546898E-1600-49BA-98DA-740BB2BF8D51}" srcOrd="0" destOrd="0" presId="urn:microsoft.com/office/officeart/2009/layout/CircleArrowProcess"/>
    <dgm:cxn modelId="{4F0FAEAE-6ABB-46D4-ACFA-99B0A0D2553F}" type="presParOf" srcId="{6546898E-1600-49BA-98DA-740BB2BF8D51}" destId="{FAA28287-7A04-4BC1-AF66-ADF25E5D53CF}" srcOrd="0" destOrd="0" presId="urn:microsoft.com/office/officeart/2009/layout/CircleArrowProcess"/>
    <dgm:cxn modelId="{F0305035-F7A5-446F-96EB-6EAF98B82A77}" type="presParOf" srcId="{7395172D-44B0-43D6-B1EC-BC26D220B373}" destId="{15CD1474-ACD4-4B99-8E99-CF466D56B772}" srcOrd="1" destOrd="0" presId="urn:microsoft.com/office/officeart/2009/layout/CircleArrowProcess"/>
    <dgm:cxn modelId="{E7398E97-7143-4974-9194-7B19E8C25BD3}" type="presParOf" srcId="{7395172D-44B0-43D6-B1EC-BC26D220B373}" destId="{40E1601A-BDFC-44EA-9A80-CE5A3CF438CF}" srcOrd="2" destOrd="0" presId="urn:microsoft.com/office/officeart/2009/layout/CircleArrowProcess"/>
    <dgm:cxn modelId="{06F6FE80-D672-4E4E-9C03-D15054DC77FE}" type="presParOf" srcId="{40E1601A-BDFC-44EA-9A80-CE5A3CF438CF}" destId="{5917A181-0A39-4ABF-9CCB-4E6DF6C93858}" srcOrd="0" destOrd="0" presId="urn:microsoft.com/office/officeart/2009/layout/CircleArrowProcess"/>
    <dgm:cxn modelId="{16542675-D9F0-41A0-9CEE-4AFE02C98981}" type="presParOf" srcId="{7395172D-44B0-43D6-B1EC-BC26D220B373}" destId="{A518377A-090C-4F71-81C5-35E110D9661A}" srcOrd="3" destOrd="0" presId="urn:microsoft.com/office/officeart/2009/layout/CircleArrowProcess"/>
    <dgm:cxn modelId="{D19DAE6E-FBBC-4684-A31D-D743A081FAFC}" type="presParOf" srcId="{7395172D-44B0-43D6-B1EC-BC26D220B373}" destId="{F75477D6-C55E-4187-83A1-FBB3464C84C0}" srcOrd="4" destOrd="0" presId="urn:microsoft.com/office/officeart/2009/layout/CircleArrowProcess"/>
    <dgm:cxn modelId="{B0EE47D4-1111-4A19-9BAD-B53DF7994812}" type="presParOf" srcId="{F75477D6-C55E-4187-83A1-FBB3464C84C0}" destId="{D61F1EB9-A061-46A7-986B-7316ABEEA020}" srcOrd="0" destOrd="0" presId="urn:microsoft.com/office/officeart/2009/layout/CircleArrowProcess"/>
    <dgm:cxn modelId="{B7E98DDA-5FF8-45E4-A6E9-D9FCA3DC124D}" type="presParOf" srcId="{7395172D-44B0-43D6-B1EC-BC26D220B373}" destId="{753DAE05-3535-4371-8862-C09B50D1BB8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E9944750-A07F-42B4-AB60-3005FE70C8BC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DD77F5A9-2046-46D2-BF11-A80EB956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654FF9B6-C172-4148-B10A-0FDF7FBB3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 defTabSz="942975"/>
            <a:fld id="{5960EB2B-AC7B-4D6A-ADAA-08D191CFECBF}" type="slidenum">
              <a:rPr lang="en-US" sz="1200"/>
              <a:pPr algn="r" defTabSz="942975"/>
              <a:t>1</a:t>
            </a:fld>
            <a:endParaRPr lang="en-US" sz="1200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 defTabSz="942975"/>
            <a:fld id="{6603697E-17CB-454A-B064-A7B0FDE65FB5}" type="slidenum">
              <a:rPr lang="en-US" sz="1200"/>
              <a:pPr algn="r" defTabSz="942975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8150" y="274638"/>
            <a:ext cx="824865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8150" y="1638300"/>
            <a:ext cx="8229600" cy="46783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38300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ba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ntel.com/content/dam/www/public/emea/eu/en/documents/eric/day2-steve-putna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net.com/amd-sees-the-era-of-moores-law-coming-to-a-close-7000013413/" TargetMode="External"/><Relationship Id="rId2" Type="http://schemas.openxmlformats.org/officeDocument/2006/relationships/hyperlink" Target="http://www.eetimes.com/electronics-news/4414897/More-varied-research-needed-says-Inte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etimes.com/electronics-news/4415006/Broadcom--Time-to-prepare-for-the-end-of-Moore-s-Law" TargetMode="External"/><Relationship Id="rId4" Type="http://schemas.openxmlformats.org/officeDocument/2006/relationships/hyperlink" Target="http://www.eetimes.com/electronics-news/4410792/Nvidia-R-D-chief-sketches-road-to-chip-stack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6875"/>
            <a:ext cx="9144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73AE"/>
                </a:solidFill>
                <a:latin typeface="Helvetica" pitchFamily="34" charset="0"/>
              </a:rPr>
              <a:t>“Atoms Don’t Scale”=&gt; What is Beyond 7nm (2019) ?</a:t>
            </a:r>
            <a:r>
              <a:rPr lang="en-US" sz="3600" b="1">
                <a:solidFill>
                  <a:srgbClr val="0073AE"/>
                </a:solidFill>
                <a:latin typeface="Helvetica" pitchFamily="34" charset="0"/>
              </a:rPr>
              <a:t/>
            </a:r>
            <a:br>
              <a:rPr lang="en-US" sz="3600" b="1">
                <a:solidFill>
                  <a:srgbClr val="0073AE"/>
                </a:solidFill>
                <a:latin typeface="Helvetica" pitchFamily="34" charset="0"/>
              </a:rPr>
            </a:br>
            <a:r>
              <a:rPr lang="en-US" sz="2400" b="1">
                <a:solidFill>
                  <a:srgbClr val="33CC33"/>
                </a:solidFill>
                <a:latin typeface="Helvetica" pitchFamily="34" charset="0"/>
              </a:rPr>
              <a:t>MonolithIC</a:t>
            </a:r>
            <a:r>
              <a:rPr lang="en-US" sz="2400" b="1">
                <a:solidFill>
                  <a:srgbClr val="0073AE"/>
                </a:solidFill>
                <a:latin typeface="Helvetica" pitchFamily="34" charset="0"/>
              </a:rPr>
              <a:t> 3D™ - the Future of Semiconductor Scaling</a:t>
            </a:r>
            <a:endParaRPr lang="en-US">
              <a:solidFill>
                <a:srgbClr val="0073AE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16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C676DCFF-DBD0-4509-A196-8732C9502A79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10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90538" y="134938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3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THE SOLUTION: 3D IC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6475"/>
            <a:ext cx="44481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IBM scaling 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768350"/>
            <a:ext cx="4681537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1617663"/>
            <a:ext cx="674846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smtClean="0"/>
              <a:t>Toshiba, Samsung, Intel..– NAND Vendors are already Adopting Monolithic 3D</a:t>
            </a:r>
          </a:p>
        </p:txBody>
      </p:sp>
      <p:pic>
        <p:nvPicPr>
          <p:cNvPr id="27651" name="Picture 7" descr="3D NAND s ITR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279900"/>
            <a:ext cx="9020175" cy="2578100"/>
          </a:xfrm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42875" y="2878138"/>
            <a:ext cx="2428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solidFill>
                  <a:srgbClr val="0070C0"/>
                </a:solidFill>
              </a:rPr>
              <a:t>*2011 Symposium on VLSI Technology Digest of Technical Papers</a:t>
            </a:r>
          </a:p>
          <a:p>
            <a:r>
              <a:rPr lang="en-US" sz="1000" i="1">
                <a:solidFill>
                  <a:srgbClr val="0070C0"/>
                </a:solidFill>
              </a:rPr>
              <a:t>Jungdal Choi and Kwang Soo Seol</a:t>
            </a:r>
          </a:p>
          <a:p>
            <a:r>
              <a:rPr lang="en-US" sz="1000" i="1">
                <a:solidFill>
                  <a:srgbClr val="0070C0"/>
                </a:solidFill>
              </a:rPr>
              <a:t>Semiconductor R&amp;D Center, Samsung Electronics Co., Ltd.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  <a:solidFill>
            <a:srgbClr val="33CC33"/>
          </a:solidFill>
        </p:spPr>
        <p:txBody>
          <a:bodyPr/>
          <a:lstStyle/>
          <a:p>
            <a:pPr algn="l"/>
            <a:r>
              <a:rPr lang="en-US" smtClean="0"/>
              <a:t>Conclusions: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28775"/>
            <a:ext cx="8991600" cy="522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Dimensional Scaling (“Moore’s Law”) is already exhibiting diminishing returns</a:t>
            </a:r>
          </a:p>
          <a:p>
            <a:pPr>
              <a:lnSpc>
                <a:spcPct val="90000"/>
              </a:lnSpc>
            </a:pPr>
            <a:r>
              <a:rPr lang="en-US" smtClean="0"/>
              <a:t>The road map beyond 2017 (7nm) is unclear</a:t>
            </a:r>
          </a:p>
          <a:p>
            <a:pPr>
              <a:lnSpc>
                <a:spcPct val="90000"/>
              </a:lnSpc>
            </a:pPr>
            <a:r>
              <a:rPr lang="en-US" smtClean="0"/>
              <a:t>While the research community is working on many interesting new technologies (see below), none of them seem mature enough to replace silicon for 2019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- Carbon nanotube		- Indium gallium arsenide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- Graphene		- Spintronics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- Nanowire		- Molecular computing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- Photonics		- Quantum computing</a:t>
            </a:r>
          </a:p>
          <a:p>
            <a:pPr>
              <a:lnSpc>
                <a:spcPct val="90000"/>
              </a:lnSpc>
            </a:pPr>
            <a:r>
              <a:rPr lang="en-US" smtClean="0"/>
              <a:t>3D IC is considered, by all, as the near term solution, and  </a:t>
            </a:r>
            <a:r>
              <a:rPr lang="en-US" b="1" smtClean="0">
                <a:solidFill>
                  <a:srgbClr val="009900"/>
                </a:solidFill>
              </a:rPr>
              <a:t>Monolithic 3D</a:t>
            </a:r>
            <a:r>
              <a:rPr lang="en-US" smtClean="0"/>
              <a:t> </a:t>
            </a:r>
            <a:r>
              <a:rPr lang="en-US" b="1" smtClean="0">
                <a:solidFill>
                  <a:srgbClr val="009900"/>
                </a:solidFill>
              </a:rPr>
              <a:t>IC</a:t>
            </a:r>
            <a:r>
              <a:rPr lang="en-US" smtClean="0"/>
              <a:t> is well positioned to be so, as it uses the existing infrastructure!</a:t>
            </a:r>
          </a:p>
          <a:p>
            <a:pPr lvl="1">
              <a:lnSpc>
                <a:spcPct val="110000"/>
              </a:lnSpc>
            </a:pPr>
            <a:r>
              <a:rPr lang="en-US" b="1" smtClean="0">
                <a:solidFill>
                  <a:srgbClr val="000099"/>
                </a:solidFill>
                <a:cs typeface="Arial" charset="0"/>
              </a:rPr>
              <a:t>It is safe to state that Monolithic 3D is the only alternative that could be ready for high volume in 2019 !!</a:t>
            </a:r>
            <a:endParaRPr lang="en-US" b="1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8" name="Picture 6" descr="TSV vs V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7000" y="0"/>
            <a:ext cx="3937000" cy="6858000"/>
          </a:xfrm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7650"/>
            <a:ext cx="52355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2" name="Picture 6" descr="Patent Matrix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83663" cy="6858000"/>
          </a:xfrm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663825" y="5975350"/>
            <a:ext cx="4824413" cy="7112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99"/>
                </a:solidFill>
              </a:rPr>
              <a:t>34 Granted Patents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48650" cy="1417638"/>
          </a:xfrm>
          <a:solidFill>
            <a:srgbClr val="33CC33"/>
          </a:solidFill>
        </p:spPr>
        <p:txBody>
          <a:bodyPr/>
          <a:lstStyle/>
          <a:p>
            <a:r>
              <a:rPr lang="en-US" smtClean="0"/>
              <a:t>Very Low Risk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Technology is already developed</a:t>
            </a:r>
          </a:p>
          <a:p>
            <a:r>
              <a:rPr lang="en-US" smtClean="0"/>
              <a:t>The base burn-rate is very low </a:t>
            </a:r>
          </a:p>
          <a:p>
            <a:endParaRPr lang="en-US" smtClean="0"/>
          </a:p>
          <a:p>
            <a:r>
              <a:rPr lang="en-US" smtClean="0"/>
              <a:t>&gt;90 Patents filed</a:t>
            </a:r>
          </a:p>
          <a:p>
            <a:r>
              <a:rPr lang="en-US" smtClean="0"/>
              <a:t>34 Fundamental patents allowed (32 Issued) as of today</a:t>
            </a:r>
          </a:p>
          <a:p>
            <a:r>
              <a:rPr lang="en-US" b="1" smtClean="0">
                <a:solidFill>
                  <a:srgbClr val="000099"/>
                </a:solidFill>
              </a:rPr>
              <a:t>Full exclusivity</a:t>
            </a:r>
            <a:r>
              <a:rPr lang="en-US" smtClean="0"/>
              <a:t> on the monolithic 3D IC market</a:t>
            </a:r>
          </a:p>
          <a:p>
            <a:r>
              <a:rPr lang="en-US" b="1" smtClean="0">
                <a:solidFill>
                  <a:srgbClr val="000099"/>
                </a:solidFill>
              </a:rPr>
              <a:t>Full exclusivity</a:t>
            </a:r>
            <a:r>
              <a:rPr lang="en-US" smtClean="0"/>
              <a:t> on ‘wafer scale integration’</a:t>
            </a:r>
          </a:p>
          <a:p>
            <a:r>
              <a:rPr lang="en-US" smtClean="0"/>
              <a:t>Many other high value patents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47675" y="247650"/>
            <a:ext cx="8229600" cy="1143000"/>
          </a:xfrm>
        </p:spPr>
        <p:txBody>
          <a:bodyPr/>
          <a:lstStyle/>
          <a:p>
            <a:r>
              <a:rPr lang="en-US" sz="2800" smtClean="0"/>
              <a:t>Thin Layer Transfer Technology (“Smart-Cut</a:t>
            </a:r>
            <a:r>
              <a:rPr lang="en-US" sz="2000" baseline="60000" smtClean="0">
                <a:sym typeface="Symbol" pitchFamily="18" charset="2"/>
              </a:rPr>
              <a:t></a:t>
            </a:r>
            <a:r>
              <a:rPr lang="en-US" sz="2800" smtClean="0"/>
              <a:t>”)</a:t>
            </a:r>
            <a:br>
              <a:rPr lang="en-US" sz="2800" smtClean="0"/>
            </a:br>
            <a:r>
              <a:rPr lang="en-US" sz="2800" smtClean="0">
                <a:sym typeface="Wingdings" pitchFamily="2" charset="2"/>
              </a:rPr>
              <a:t> The Technology Behind SOI * </a:t>
            </a:r>
            <a:endParaRPr lang="en-US" sz="2800" smtClean="0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762000" y="2667000"/>
            <a:ext cx="6302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p- 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2286000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sz="160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000250" y="3781425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347503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2775" name="TextBox 32"/>
          <p:cNvSpPr txBox="1">
            <a:spLocks noChangeArrowheads="1"/>
          </p:cNvSpPr>
          <p:nvPr/>
        </p:nvSpPr>
        <p:spPr bwMode="auto">
          <a:xfrm>
            <a:off x="2895600" y="3627438"/>
            <a:ext cx="609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p- Si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8400" y="3276600"/>
            <a:ext cx="1371600" cy="198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sz="160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551238"/>
            <a:ext cx="1828800" cy="1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362201" y="309245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900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20194" y="3093244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0472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76601" y="309245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04407" y="309324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TextBox 46"/>
          <p:cNvSpPr txBox="1">
            <a:spLocks noChangeArrowheads="1"/>
          </p:cNvSpPr>
          <p:nvPr/>
        </p:nvSpPr>
        <p:spPr bwMode="auto">
          <a:xfrm>
            <a:off x="3810000" y="3398838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H+</a:t>
            </a:r>
          </a:p>
        </p:txBody>
      </p:sp>
      <p:sp>
        <p:nvSpPr>
          <p:cNvPr id="32785" name="Content Placeholder 2"/>
          <p:cNvSpPr txBox="1">
            <a:spLocks/>
          </p:cNvSpPr>
          <p:nvPr/>
        </p:nvSpPr>
        <p:spPr bwMode="auto">
          <a:xfrm>
            <a:off x="504825" y="2998788"/>
            <a:ext cx="16478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Donor Wafer</a:t>
            </a:r>
          </a:p>
        </p:txBody>
      </p:sp>
      <p:sp>
        <p:nvSpPr>
          <p:cNvPr id="32786" name="Content Placeholder 2"/>
          <p:cNvSpPr txBox="1">
            <a:spLocks/>
          </p:cNvSpPr>
          <p:nvPr/>
        </p:nvSpPr>
        <p:spPr bwMode="auto">
          <a:xfrm>
            <a:off x="533400" y="54562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>
                <a:latin typeface="Arial Narrow" pitchFamily="34" charset="0"/>
              </a:rPr>
              <a:t>Base Wafer</a:t>
            </a:r>
          </a:p>
        </p:txBody>
      </p:sp>
      <p:sp>
        <p:nvSpPr>
          <p:cNvPr id="32787" name="Content Placeholder 2"/>
          <p:cNvSpPr txBox="1">
            <a:spLocks/>
          </p:cNvSpPr>
          <p:nvPr/>
        </p:nvSpPr>
        <p:spPr bwMode="auto">
          <a:xfrm>
            <a:off x="2362200" y="17224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Hydrogen implant 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of top layer</a:t>
            </a:r>
          </a:p>
        </p:txBody>
      </p:sp>
      <p:sp>
        <p:nvSpPr>
          <p:cNvPr id="32788" name="Content Placeholder 2"/>
          <p:cNvSpPr txBox="1">
            <a:spLocks/>
          </p:cNvSpPr>
          <p:nvPr/>
        </p:nvSpPr>
        <p:spPr bwMode="auto">
          <a:xfrm>
            <a:off x="4419600" y="172243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Flip top layer and 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bond to bottom layer</a:t>
            </a:r>
          </a:p>
        </p:txBody>
      </p:sp>
      <p:grpSp>
        <p:nvGrpSpPr>
          <p:cNvPr id="32789" name="Group 83"/>
          <p:cNvGrpSpPr>
            <a:grpSpLocks/>
          </p:cNvGrpSpPr>
          <p:nvPr/>
        </p:nvGrpSpPr>
        <p:grpSpPr bwMode="auto">
          <a:xfrm>
            <a:off x="4448175" y="3314700"/>
            <a:ext cx="1636713" cy="2057400"/>
            <a:chOff x="2928" y="2064"/>
            <a:chExt cx="1031" cy="1296"/>
          </a:xfrm>
        </p:grpSpPr>
        <p:sp>
          <p:nvSpPr>
            <p:cNvPr id="50" name="Rectangle 49"/>
            <p:cNvSpPr/>
            <p:nvPr/>
          </p:nvSpPr>
          <p:spPr>
            <a:xfrm>
              <a:off x="2976" y="2544"/>
              <a:ext cx="853" cy="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 Narrow" pitchFamily="34" charset="0"/>
                </a:rPr>
                <a:t>Oxide</a:t>
              </a:r>
              <a:endParaRPr lang="en-US" sz="160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32833" name="Group 50"/>
            <p:cNvGrpSpPr>
              <a:grpSpLocks/>
            </p:cNvGrpSpPr>
            <p:nvPr/>
          </p:nvGrpSpPr>
          <p:grpSpPr bwMode="auto">
            <a:xfrm>
              <a:off x="3024" y="2688"/>
              <a:ext cx="816" cy="672"/>
              <a:chOff x="914400" y="2590800"/>
              <a:chExt cx="1295400" cy="98905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914400" y="2818930"/>
                <a:ext cx="4572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1219200" y="2895464"/>
                <a:ext cx="46038" cy="1530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524000" y="2590800"/>
                <a:ext cx="5334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90600" y="2590800"/>
                <a:ext cx="1524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" name="Rectangle 55"/>
              <p:cNvSpPr/>
              <p:nvPr/>
            </p:nvSpPr>
            <p:spPr>
              <a:xfrm flipH="1">
                <a:off x="1935163" y="2590800"/>
                <a:ext cx="46037" cy="4577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95400" y="2590800"/>
                <a:ext cx="762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524000" y="2590800"/>
                <a:ext cx="762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2845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4400" y="3048001"/>
                <a:ext cx="1295400" cy="53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1676400" y="2818930"/>
                <a:ext cx="76200" cy="3811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600200" y="2818930"/>
                <a:ext cx="304800" cy="912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447800" y="2818930"/>
                <a:ext cx="762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7400" y="2818930"/>
                <a:ext cx="762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057400" y="2590800"/>
                <a:ext cx="76200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2976" y="2400"/>
              <a:ext cx="859" cy="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 Narrow" pitchFamily="34" charset="0"/>
                </a:rPr>
                <a:t>Oxide</a:t>
              </a:r>
              <a:endParaRPr lang="en-US" sz="160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76" y="2064"/>
              <a:ext cx="859" cy="33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836" name="TextBox 81"/>
            <p:cNvSpPr txBox="1">
              <a:spLocks noChangeArrowheads="1"/>
            </p:cNvSpPr>
            <p:nvPr/>
          </p:nvSpPr>
          <p:spPr bwMode="auto">
            <a:xfrm>
              <a:off x="3248" y="2096"/>
              <a:ext cx="344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p- Si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928" y="2333"/>
              <a:ext cx="1031" cy="2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381000" y="4038600"/>
            <a:ext cx="151288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sz="160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32791" name="Group 84"/>
          <p:cNvGrpSpPr>
            <a:grpSpLocks/>
          </p:cNvGrpSpPr>
          <p:nvPr/>
        </p:nvGrpSpPr>
        <p:grpSpPr bwMode="auto">
          <a:xfrm>
            <a:off x="457200" y="4267200"/>
            <a:ext cx="1447800" cy="1066800"/>
            <a:chOff x="914400" y="2590800"/>
            <a:chExt cx="1295400" cy="989052"/>
          </a:xfrm>
        </p:grpSpPr>
        <p:sp>
          <p:nvSpPr>
            <p:cNvPr id="86" name="Rectangle 85"/>
            <p:cNvSpPr/>
            <p:nvPr/>
          </p:nvSpPr>
          <p:spPr>
            <a:xfrm>
              <a:off x="914400" y="2818930"/>
              <a:ext cx="457367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1219785" y="2895464"/>
              <a:ext cx="45453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23750" y="2590800"/>
              <a:ext cx="534068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91101" y="2590800"/>
              <a:ext cx="151983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1935664" y="2590800"/>
              <a:ext cx="45453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066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23750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282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1675732" y="2818930"/>
              <a:ext cx="76701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451" y="2818930"/>
              <a:ext cx="303964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48468" y="2818930"/>
              <a:ext cx="7528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818" y="281893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57818" y="259080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32792" name="TextBox 99"/>
          <p:cNvSpPr txBox="1">
            <a:spLocks noChangeArrowheads="1"/>
          </p:cNvSpPr>
          <p:nvPr/>
        </p:nvSpPr>
        <p:spPr bwMode="auto">
          <a:xfrm>
            <a:off x="5953125" y="3541713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H+</a:t>
            </a:r>
          </a:p>
        </p:txBody>
      </p:sp>
      <p:sp>
        <p:nvSpPr>
          <p:cNvPr id="32793" name="Content Placeholder 2"/>
          <p:cNvSpPr txBox="1">
            <a:spLocks/>
          </p:cNvSpPr>
          <p:nvPr/>
        </p:nvSpPr>
        <p:spPr bwMode="auto">
          <a:xfrm>
            <a:off x="6530975" y="1533525"/>
            <a:ext cx="23558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Cleave using 400</a:t>
            </a:r>
            <a:r>
              <a:rPr lang="en-US" sz="1600" baseline="30000">
                <a:latin typeface="Arial Narrow" pitchFamily="34" charset="0"/>
              </a:rPr>
              <a:t>o</a:t>
            </a:r>
            <a:r>
              <a:rPr lang="en-US" sz="1600">
                <a:latin typeface="Arial Narrow" pitchFamily="34" charset="0"/>
              </a:rPr>
              <a:t>C 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anneal or  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66FF33"/>
              </a:buClr>
              <a:buFont typeface="Arial" charset="0"/>
              <a:buNone/>
            </a:pPr>
            <a:r>
              <a:rPr lang="en-US" sz="1600">
                <a:latin typeface="Arial Narrow" pitchFamily="34" charset="0"/>
              </a:rPr>
              <a:t>mechanical force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143375" y="382905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381750" y="3914775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6" name="TextBox 81"/>
          <p:cNvSpPr txBox="1">
            <a:spLocks noChangeArrowheads="1"/>
          </p:cNvSpPr>
          <p:nvPr/>
        </p:nvSpPr>
        <p:spPr bwMode="auto">
          <a:xfrm>
            <a:off x="2138363" y="5838825"/>
            <a:ext cx="666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Similar process (bulk-to-bulk) used for manufacturing all SOI wafers today</a:t>
            </a:r>
          </a:p>
          <a:p>
            <a:r>
              <a:rPr lang="en-US" sz="1400" i="1">
                <a:latin typeface="Arial Narrow" pitchFamily="34" charset="0"/>
                <a:sym typeface="Symbol" pitchFamily="18" charset="2"/>
              </a:rPr>
              <a:t>Smart-Cut</a:t>
            </a:r>
            <a:r>
              <a:rPr lang="en-US" sz="1400" i="1" baseline="60000">
                <a:latin typeface="Arial Narrow" pitchFamily="34" charset="0"/>
                <a:sym typeface="Symbol" pitchFamily="18" charset="2"/>
              </a:rPr>
              <a:t> </a:t>
            </a:r>
            <a:r>
              <a:rPr lang="en-US" sz="1400" i="1">
                <a:latin typeface="Arial Narrow" pitchFamily="34" charset="0"/>
                <a:sym typeface="Symbol" pitchFamily="18" charset="2"/>
              </a:rPr>
              <a:t> is a register trade mark of Soitec</a:t>
            </a:r>
            <a:r>
              <a:rPr lang="en-US">
                <a:latin typeface="Arial Narrow" pitchFamily="34" charset="0"/>
                <a:sym typeface="Symbol" pitchFamily="18" charset="2"/>
              </a:rPr>
              <a:t> </a:t>
            </a:r>
          </a:p>
        </p:txBody>
      </p:sp>
      <p:grpSp>
        <p:nvGrpSpPr>
          <p:cNvPr id="32797" name="Group 81"/>
          <p:cNvGrpSpPr>
            <a:grpSpLocks/>
          </p:cNvGrpSpPr>
          <p:nvPr/>
        </p:nvGrpSpPr>
        <p:grpSpPr bwMode="auto">
          <a:xfrm>
            <a:off x="6581775" y="2914650"/>
            <a:ext cx="1974850" cy="2333625"/>
            <a:chOff x="4392" y="1842"/>
            <a:chExt cx="1136" cy="1470"/>
          </a:xfrm>
        </p:grpSpPr>
        <p:sp>
          <p:nvSpPr>
            <p:cNvPr id="106" name="Rectangle 105"/>
            <p:cNvSpPr/>
            <p:nvPr/>
          </p:nvSpPr>
          <p:spPr>
            <a:xfrm>
              <a:off x="4464" y="2496"/>
              <a:ext cx="853" cy="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 Narrow" pitchFamily="34" charset="0"/>
                </a:rPr>
                <a:t>Oxide</a:t>
              </a:r>
              <a:endParaRPr lang="en-US" sz="160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32801" name="Group 106"/>
            <p:cNvGrpSpPr>
              <a:grpSpLocks/>
            </p:cNvGrpSpPr>
            <p:nvPr/>
          </p:nvGrpSpPr>
          <p:grpSpPr bwMode="auto">
            <a:xfrm>
              <a:off x="4512" y="2640"/>
              <a:ext cx="816" cy="672"/>
              <a:chOff x="914400" y="2590800"/>
              <a:chExt cx="1295400" cy="989052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913808" y="2818930"/>
                <a:ext cx="458098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flipH="1">
                <a:off x="1218241" y="2895464"/>
                <a:ext cx="46390" cy="15306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524123" y="2590800"/>
                <a:ext cx="533482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90641" y="2590800"/>
                <a:ext cx="152217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H="1">
                <a:off x="1934382" y="2590800"/>
                <a:ext cx="46390" cy="4577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295073" y="2590800"/>
                <a:ext cx="76833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524123" y="2590800"/>
                <a:ext cx="75383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3281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4400" y="3048001"/>
                <a:ext cx="1295400" cy="53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" name="Rectangle 115"/>
              <p:cNvSpPr/>
              <p:nvPr/>
            </p:nvSpPr>
            <p:spPr>
              <a:xfrm>
                <a:off x="1676339" y="2818930"/>
                <a:ext cx="75383" cy="3811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599506" y="2818930"/>
                <a:ext cx="305883" cy="912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47290" y="2818930"/>
                <a:ext cx="76833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057604" y="2818930"/>
                <a:ext cx="75383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057604" y="2590800"/>
                <a:ext cx="75383" cy="765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4464" y="2364"/>
              <a:ext cx="859" cy="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 Narrow" pitchFamily="34" charset="0"/>
                </a:rPr>
                <a:t>Oxide</a:t>
              </a:r>
              <a:endParaRPr lang="en-US" sz="160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464" y="2256"/>
              <a:ext cx="859" cy="9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804" name="TextBox 122"/>
            <p:cNvSpPr txBox="1">
              <a:spLocks noChangeArrowheads="1"/>
            </p:cNvSpPr>
            <p:nvPr/>
          </p:nvSpPr>
          <p:spPr bwMode="auto">
            <a:xfrm>
              <a:off x="5184" y="1938"/>
              <a:ext cx="344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b="1">
                <a:latin typeface="Arial Narrow" pitchFamily="34" charset="0"/>
              </a:endParaRPr>
            </a:p>
          </p:txBody>
        </p:sp>
        <p:sp>
          <p:nvSpPr>
            <p:cNvPr id="2" name="Rectangle 80"/>
            <p:cNvSpPr>
              <a:spLocks noChangeArrowheads="1"/>
            </p:cNvSpPr>
            <p:nvPr/>
          </p:nvSpPr>
          <p:spPr bwMode="auto">
            <a:xfrm rot="-958018">
              <a:off x="4392" y="1842"/>
              <a:ext cx="859" cy="258"/>
            </a:xfrm>
            <a:prstGeom prst="rect">
              <a:avLst/>
            </a:prstGeom>
            <a:solidFill>
              <a:srgbClr val="595959"/>
            </a:solidFill>
            <a:ln w="25400" algn="ctr">
              <a:solidFill>
                <a:srgbClr val="59595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2798" name="Rectangle 81"/>
          <p:cNvSpPr>
            <a:spLocks noChangeArrowheads="1"/>
          </p:cNvSpPr>
          <p:nvPr/>
        </p:nvSpPr>
        <p:spPr bwMode="auto">
          <a:xfrm>
            <a:off x="8334375" y="3538538"/>
            <a:ext cx="8096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&lt; 100nm</a:t>
            </a:r>
          </a:p>
        </p:txBody>
      </p:sp>
      <p:sp>
        <p:nvSpPr>
          <p:cNvPr id="32799" name="Line 82"/>
          <p:cNvSpPr>
            <a:spLocks noChangeShapeType="1"/>
          </p:cNvSpPr>
          <p:nvPr/>
        </p:nvSpPr>
        <p:spPr bwMode="auto">
          <a:xfrm>
            <a:off x="8312150" y="3562350"/>
            <a:ext cx="9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105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1920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3AE"/>
                </a:solidFill>
                <a:latin typeface="Helvetica" pitchFamily="34" charset="0"/>
              </a:rPr>
              <a:t>Shorter Annealing Time with 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2"/>
          <p:cNvSpPr txBox="1">
            <a:spLocks noGrp="1"/>
          </p:cNvSpPr>
          <p:nvPr/>
        </p:nvSpPr>
        <p:spPr bwMode="auto">
          <a:xfrm>
            <a:off x="7921625" y="6388100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endParaRPr lang="en-US" sz="1000">
              <a:latin typeface="Helvetica" pitchFamily="34" charset="0"/>
            </a:endParaRPr>
          </a:p>
        </p:txBody>
      </p:sp>
      <p:sp>
        <p:nvSpPr>
          <p:cNvPr id="34818" name="Title 1"/>
          <p:cNvSpPr txBox="1">
            <a:spLocks/>
          </p:cNvSpPr>
          <p:nvPr/>
        </p:nvSpPr>
        <p:spPr bwMode="auto">
          <a:xfrm>
            <a:off x="257175" y="331788"/>
            <a:ext cx="84772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73AE"/>
                </a:solidFill>
              </a:rPr>
              <a:t>The Top Layer has a High Temperature &gt;1000</a:t>
            </a:r>
            <a:r>
              <a:rPr lang="en-US" sz="2800" b="1">
                <a:solidFill>
                  <a:srgbClr val="0073AE"/>
                </a:solidFill>
                <a:sym typeface="Symbol" pitchFamily="18" charset="2"/>
              </a:rPr>
              <a:t>C</a:t>
            </a:r>
            <a:r>
              <a:rPr lang="en-US" sz="2800" b="1">
                <a:solidFill>
                  <a:srgbClr val="0073AE"/>
                </a:solidFill>
              </a:rPr>
              <a:t>)</a:t>
            </a:r>
          </a:p>
          <a:p>
            <a:r>
              <a:rPr lang="en-US" sz="2800" b="1">
                <a:solidFill>
                  <a:srgbClr val="0073AE"/>
                </a:solidFill>
              </a:rPr>
              <a:t> without Heating the Bottom Layers (&lt;400</a:t>
            </a:r>
            <a:r>
              <a:rPr lang="en-US" sz="2800" b="1">
                <a:solidFill>
                  <a:srgbClr val="0073AE"/>
                </a:solidFill>
                <a:sym typeface="Symbol" pitchFamily="18" charset="2"/>
              </a:rPr>
              <a:t>°C</a:t>
            </a:r>
            <a:r>
              <a:rPr lang="en-US" sz="2800" b="1">
                <a:solidFill>
                  <a:srgbClr val="0073AE"/>
                </a:solidFill>
              </a:rPr>
              <a:t>)</a:t>
            </a:r>
            <a:r>
              <a:rPr lang="en-US"/>
              <a:t>  </a:t>
            </a:r>
            <a:r>
              <a:rPr lang="en-US" sz="2800" b="1">
                <a:solidFill>
                  <a:srgbClr val="009900"/>
                </a:solidFill>
              </a:rPr>
              <a:t>!!!</a:t>
            </a:r>
          </a:p>
        </p:txBody>
      </p:sp>
      <p:sp>
        <p:nvSpPr>
          <p:cNvPr id="34819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solidFill>
                <a:srgbClr val="0073AE"/>
              </a:solidFill>
              <a:latin typeface="Arial Narrow" pitchFamily="34" charset="0"/>
            </a:endParaRPr>
          </a:p>
        </p:txBody>
      </p:sp>
      <p:pic>
        <p:nvPicPr>
          <p:cNvPr id="34820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2774950"/>
            <a:ext cx="83153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488" y="1654175"/>
            <a:ext cx="515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724775" y="2944813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&gt;1000</a:t>
            </a:r>
            <a:r>
              <a:rPr lang="en-US" b="1" i="1">
                <a:solidFill>
                  <a:srgbClr val="FF3300"/>
                </a:solidFill>
                <a:sym typeface="Symbol" pitchFamily="18" charset="2"/>
              </a:rPr>
              <a:t>°C</a:t>
            </a:r>
            <a:endParaRPr lang="en-US" b="1" i="1">
              <a:solidFill>
                <a:srgbClr val="FF3300"/>
              </a:solidFill>
            </a:endParaRP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864475" y="4545013"/>
            <a:ext cx="1279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9900"/>
                </a:solidFill>
              </a:rPr>
              <a:t>&lt;400</a:t>
            </a:r>
            <a:r>
              <a:rPr lang="en-US" sz="2000" b="1" i="1">
                <a:solidFill>
                  <a:srgbClr val="009900"/>
                </a:solidFill>
                <a:sym typeface="Symbol" pitchFamily="18" charset="2"/>
              </a:rPr>
              <a:t>°C</a:t>
            </a:r>
            <a:endParaRPr lang="en-US" sz="2000" b="1" i="1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483475" y="4113213"/>
            <a:ext cx="336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rgbClr val="009900"/>
                </a:solidFill>
              </a:rPr>
              <a:t>}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7451725" y="2817813"/>
            <a:ext cx="322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 smtClean="0">
                <a:latin typeface="Arial Narrow" pitchFamily="34" charset="0"/>
              </a:rPr>
              <a:t>3D DRAM 3.3x Cost advantage vs. 2D DRAM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41" y="1676130"/>
            <a:ext cx="7744416" cy="4609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3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solidFill>
                <a:srgbClr val="0073AE"/>
              </a:solidFill>
              <a:latin typeface="Helvetica" pitchFamily="34" charset="0"/>
            </a:endParaRPr>
          </a:p>
        </p:txBody>
      </p:sp>
      <p:sp>
        <p:nvSpPr>
          <p:cNvPr id="35844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endParaRPr lang="en-US" sz="1000">
              <a:latin typeface="Helvetica" pitchFamily="34" charset="0"/>
            </a:endParaRPr>
          </a:p>
        </p:txBody>
      </p:sp>
      <p:graphicFrame>
        <p:nvGraphicFramePr>
          <p:cNvPr id="47133" name="Group 29"/>
          <p:cNvGraphicFramePr>
            <a:graphicFrameLocks noGrp="1"/>
          </p:cNvGraphicFramePr>
          <p:nvPr/>
        </p:nvGraphicFramePr>
        <p:xfrm>
          <a:off x="428625" y="3997325"/>
          <a:ext cx="8432800" cy="2687638"/>
        </p:xfrm>
        <a:graphic>
          <a:graphicData uri="http://schemas.openxmlformats.org/drawingml/2006/table">
            <a:tbl>
              <a:tblPr/>
              <a:tblGrid>
                <a:gridCol w="2120900"/>
                <a:gridCol w="2762250"/>
                <a:gridCol w="354965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Conventional stacked capacitor DRAM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Monolithic 3D DRAM with                          4 memory 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Cell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6F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Since non self-aligned, 7.2F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3.3x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Number of litho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26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(with 3 stacked cap. masks)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~26                                                         (3 extra masks for memory layers, but no stacked cap. masks)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3825"/>
            <a:ext cx="9144000" cy="7239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sz="3200" b="1" smtClean="0"/>
              <a:t>Intel, Steve Punta Oct 2012: Beyond 7nm ??? </a:t>
            </a:r>
            <a:r>
              <a:rPr lang="en-US" sz="1400" b="1" smtClean="0">
                <a:hlinkClick r:id="rId2"/>
              </a:rPr>
              <a:t>http://www.intel.com/content/dam/www/public/emea/eu/en/documents/eric/day2-steve-putna.pdf</a:t>
            </a:r>
            <a:r>
              <a:rPr lang="en-US" sz="3600" smtClean="0"/>
              <a:t>  </a:t>
            </a:r>
          </a:p>
        </p:txBody>
      </p:sp>
      <p:pic>
        <p:nvPicPr>
          <p:cNvPr id="18434" name="Picture 6" descr="Intel 2012 Scaling 202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03288"/>
            <a:ext cx="9144000" cy="595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57"/>
          <p:cNvSpPr txBox="1">
            <a:spLocks noChangeArrowheads="1"/>
          </p:cNvSpPr>
          <p:nvPr/>
        </p:nvSpPr>
        <p:spPr bwMode="auto">
          <a:xfrm>
            <a:off x="0" y="165100"/>
            <a:ext cx="8978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3AE"/>
                </a:solidFill>
                <a:latin typeface="Arial Narrow" pitchFamily="34" charset="0"/>
              </a:rPr>
              <a:t>Innovation Enabling ‘Wafer Scale Integration’ </a:t>
            </a:r>
          </a:p>
          <a:p>
            <a:pPr algn="ctr"/>
            <a:r>
              <a:rPr lang="en-US" sz="3600" b="1">
                <a:solidFill>
                  <a:srgbClr val="0073AE"/>
                </a:solidFill>
                <a:latin typeface="Arial Narrow" pitchFamily="34" charset="0"/>
              </a:rPr>
              <a:t>– 99.99% Yield with 3D Redundancy</a:t>
            </a:r>
            <a:r>
              <a:rPr lang="en-US" sz="3200" b="1">
                <a:solidFill>
                  <a:srgbClr val="0073AE"/>
                </a:solidFill>
                <a:latin typeface="Arial Narrow" pitchFamily="34" charset="0"/>
              </a:rPr>
              <a:t> 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4838"/>
            <a:ext cx="55149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851400"/>
            <a:ext cx="8788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66CC"/>
                </a:solidFill>
                <a:latin typeface="Helvetica-Light"/>
              </a:rPr>
              <a:t> </a:t>
            </a:r>
            <a:r>
              <a:rPr lang="en-US" b="1" i="1">
                <a:solidFill>
                  <a:srgbClr val="0066CC"/>
                </a:solidFill>
                <a:latin typeface="Helvetica-Light"/>
              </a:rPr>
              <a:t>Swap at logic cone granularity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 b="1" i="1">
                <a:solidFill>
                  <a:srgbClr val="0066CC"/>
                </a:solidFill>
                <a:latin typeface="Helvetica-Light"/>
              </a:rPr>
              <a:t>Negligible design, or power penalty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>
                <a:solidFill>
                  <a:srgbClr val="0066CC"/>
                </a:solidFill>
                <a:latin typeface="Helvetica-Light"/>
              </a:rPr>
              <a:t> Redundant 1</a:t>
            </a:r>
            <a:r>
              <a:rPr lang="en-US" b="1" i="1">
                <a:solidFill>
                  <a:srgbClr val="0066CC"/>
                </a:solidFill>
                <a:latin typeface="Helvetica-Light"/>
                <a:sym typeface="Symbol" pitchFamily="18" charset="2"/>
              </a:rPr>
              <a:t></a:t>
            </a:r>
            <a:r>
              <a:rPr lang="en-US" b="1" i="1">
                <a:solidFill>
                  <a:srgbClr val="0066CC"/>
                </a:solidFill>
                <a:latin typeface="Helvetica-Light"/>
              </a:rPr>
              <a:t> above, no performance penalty  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222875" y="1878013"/>
            <a:ext cx="3752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CC"/>
                </a:solidFill>
              </a:rPr>
              <a:t>Gene Amdahl -</a:t>
            </a:r>
            <a:r>
              <a:rPr lang="en-US" sz="2400" i="1"/>
              <a:t>“Wafer scale integration will only work with 99.99% yield, which won’t happen for </a:t>
            </a:r>
            <a:r>
              <a:rPr lang="en-US" sz="2400" b="1" i="1"/>
              <a:t>100 years</a:t>
            </a:r>
            <a:r>
              <a:rPr lang="en-US" sz="2400" i="1"/>
              <a:t>” </a:t>
            </a:r>
            <a:r>
              <a:rPr lang="en-US" sz="1600" i="1"/>
              <a:t>(Source: Wikipedia)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429250" y="5064125"/>
            <a:ext cx="4197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9900"/>
                </a:solidFill>
              </a:rPr>
              <a:t>Server-Farm in a Box</a:t>
            </a: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9900"/>
                </a:solidFill>
              </a:rPr>
              <a:t>Watson in a Smart Phone</a:t>
            </a: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99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409575" y="352425"/>
            <a:ext cx="8620125" cy="1143000"/>
          </a:xfrm>
        </p:spPr>
        <p:txBody>
          <a:bodyPr/>
          <a:lstStyle/>
          <a:p>
            <a:r>
              <a:rPr lang="en-US" sz="3200" b="1" smtClean="0">
                <a:latin typeface="Arial Narrow" pitchFamily="34" charset="0"/>
              </a:rPr>
              <a:t>Monolithic 3D Provides an Attractive Path to…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>
          <a:xfrm>
            <a:off x="4470400" y="1738313"/>
            <a:ext cx="5726113" cy="4524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3D-CMOS</a:t>
            </a:r>
            <a:r>
              <a:rPr lang="en-US" sz="1800" smtClean="0">
                <a:latin typeface="Arial Narrow" pitchFamily="34" charset="0"/>
              </a:rPr>
              <a:t>: Monolithic 3D Logic Technology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3D-FPGA</a:t>
            </a:r>
            <a:r>
              <a:rPr lang="en-US" sz="1800" smtClean="0">
                <a:latin typeface="Arial Narrow" pitchFamily="34" charset="0"/>
              </a:rPr>
              <a:t>: Monolithic 3D Programmable Logic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3D-GateArray</a:t>
            </a:r>
            <a:r>
              <a:rPr lang="en-US" sz="1800" smtClean="0">
                <a:latin typeface="Arial Narrow" pitchFamily="34" charset="0"/>
              </a:rPr>
              <a:t>: Monolithic 3D Gate Array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3D-Repair</a:t>
            </a:r>
            <a:r>
              <a:rPr lang="en-US" sz="1800" smtClean="0">
                <a:latin typeface="Arial Narrow" pitchFamily="34" charset="0"/>
              </a:rPr>
              <a:t>: Yield recovery for high-density chips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3D-DRAM</a:t>
            </a:r>
            <a:r>
              <a:rPr lang="en-US" sz="1800" smtClean="0">
                <a:latin typeface="Arial Narrow" pitchFamily="34" charset="0"/>
              </a:rPr>
              <a:t>: Monolithic 3D DRAM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3D-RRAM</a:t>
            </a:r>
            <a:r>
              <a:rPr lang="en-US" sz="1800" smtClean="0">
                <a:latin typeface="Arial Narrow" pitchFamily="34" charset="0"/>
              </a:rPr>
              <a:t>: Monolithic 3D RRAM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3D-Flash</a:t>
            </a:r>
            <a:r>
              <a:rPr lang="en-US" sz="1800" smtClean="0">
                <a:latin typeface="Arial Narrow" pitchFamily="34" charset="0"/>
              </a:rPr>
              <a:t>: Monolithic 3D Flash Memory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3D-Imagers</a:t>
            </a:r>
            <a:r>
              <a:rPr lang="en-US" sz="1800" smtClean="0">
                <a:latin typeface="Arial Narrow" pitchFamily="34" charset="0"/>
              </a:rPr>
              <a:t>: Monolithic 3D Image Sensor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3D-MicroDisplay</a:t>
            </a:r>
            <a:r>
              <a:rPr lang="en-US" sz="1800" smtClean="0">
                <a:latin typeface="Arial Narrow" pitchFamily="34" charset="0"/>
              </a:rPr>
              <a:t>: Monolithic 3D Display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smtClean="0">
                <a:latin typeface="Arial Narrow" pitchFamily="34" charset="0"/>
              </a:rPr>
              <a:t>3D-LED</a:t>
            </a:r>
            <a:r>
              <a:rPr lang="en-US" sz="1800" smtClean="0">
                <a:latin typeface="Arial Narrow" pitchFamily="34" charset="0"/>
              </a:rPr>
              <a:t>: Monolithic 3D 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564" y="1795940"/>
            <a:ext cx="2339166" cy="114776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13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Monolithic 3D Integration with Ion-Cut Technology</a:t>
            </a:r>
          </a:p>
        </p:txBody>
      </p:sp>
      <p:sp>
        <p:nvSpPr>
          <p:cNvPr id="9" name="Left Brace 8"/>
          <p:cNvSpPr/>
          <p:nvPr/>
        </p:nvSpPr>
        <p:spPr>
          <a:xfrm>
            <a:off x="2702437" y="1676400"/>
            <a:ext cx="381000" cy="464820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7895" name="TextBox 17"/>
          <p:cNvSpPr txBox="1">
            <a:spLocks noChangeArrowheads="1"/>
          </p:cNvSpPr>
          <p:nvPr/>
        </p:nvSpPr>
        <p:spPr bwMode="auto">
          <a:xfrm>
            <a:off x="520700" y="3441700"/>
            <a:ext cx="1862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 Narrow" pitchFamily="34" charset="0"/>
              </a:rPr>
              <a:t>Can be applied to many market segments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254102" y="1488558"/>
          <a:ext cx="3125972" cy="476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7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solidFill>
                <a:srgbClr val="0073AE"/>
              </a:solidFill>
              <a:latin typeface="Helvetica" pitchFamily="34" charset="0"/>
            </a:endParaRPr>
          </a:p>
        </p:txBody>
      </p:sp>
      <p:sp>
        <p:nvSpPr>
          <p:cNvPr id="37898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endParaRPr lang="en-US" sz="10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4879975"/>
            <a:ext cx="38481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sz="3600" b="1" smtClean="0"/>
              <a:t>EDA at the End of Moore’s Law*</a:t>
            </a:r>
            <a:br>
              <a:rPr lang="en-US" sz="3600" b="1" smtClean="0"/>
            </a:br>
            <a:r>
              <a:rPr lang="en-US" sz="2800" smtClean="0"/>
              <a:t>Bob Colwell, Director MTO, DARPA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5463" y="6491288"/>
            <a:ext cx="589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*CRA/CCC &amp; ACM SIGDA, Pittsburgh, March 2013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6550"/>
            <a:ext cx="3732213" cy="2593975"/>
          </a:xfrm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1619250"/>
            <a:ext cx="4294187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4168775"/>
            <a:ext cx="317023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The end of Moore's Law – </a:t>
            </a:r>
            <a:br>
              <a:rPr lang="en-US" sz="3600" smtClean="0"/>
            </a:br>
            <a:r>
              <a:rPr lang="en-US" sz="2800" smtClean="0"/>
              <a:t>The End of Dimensional Scaling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150" y="1552575"/>
            <a:ext cx="8655050" cy="5305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1800" smtClean="0">
                <a:ea typeface="MS PGothic" pitchFamily="34" charset="-128"/>
              </a:rPr>
              <a:t>Mike Mayberry, VP Technology and Manufacturing Group</a:t>
            </a:r>
            <a:r>
              <a:rPr lang="en-US" altLang="ja-JP" sz="2000" smtClean="0">
                <a:ea typeface="MS PGothic" pitchFamily="34" charset="-128"/>
              </a:rPr>
              <a:t> </a:t>
            </a:r>
            <a:r>
              <a:rPr lang="en-US" altLang="ja-JP" sz="2000" b="1" smtClean="0">
                <a:ea typeface="MS PGothic" pitchFamily="34" charset="-128"/>
              </a:rPr>
              <a:t>Intel</a:t>
            </a:r>
            <a:r>
              <a:rPr lang="en-US" altLang="ja-JP" sz="1800" b="1" smtClean="0">
                <a:ea typeface="MS PGothic" pitchFamily="34" charset="-128"/>
              </a:rPr>
              <a:t> (5/2013)</a:t>
            </a:r>
          </a:p>
          <a:p>
            <a:pPr lvl="1">
              <a:lnSpc>
                <a:spcPct val="120000"/>
              </a:lnSpc>
            </a:pPr>
            <a:r>
              <a:rPr lang="en-US" altLang="ja-JP" sz="1600" smtClean="0">
                <a:ea typeface="MS PGothic" pitchFamily="34" charset="-128"/>
                <a:cs typeface="Arial" charset="0"/>
              </a:rPr>
              <a:t>.. has looked down the highway of conventional silicon development and reckons things become foggy beyond about the </a:t>
            </a:r>
            <a:r>
              <a:rPr lang="en-US" altLang="ja-JP" sz="1600" b="1" smtClean="0">
                <a:ea typeface="MS PGothic" pitchFamily="34" charset="-128"/>
                <a:cs typeface="Arial" charset="0"/>
              </a:rPr>
              <a:t>7-nm node</a:t>
            </a:r>
            <a:r>
              <a:rPr lang="en-US" altLang="ja-JP" sz="1600" smtClean="0">
                <a:ea typeface="MS PGothic" pitchFamily="34" charset="-128"/>
                <a:cs typeface="Arial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sz="800" b="1" smtClean="0">
                <a:cs typeface="Arial" charset="0"/>
              </a:rPr>
              <a:t>&lt; </a:t>
            </a:r>
            <a:r>
              <a:rPr lang="en-US" sz="800" b="1" smtClean="0">
                <a:cs typeface="Arial" charset="0"/>
                <a:hlinkClick r:id="rId2"/>
              </a:rPr>
              <a:t>http://www.eetimes.com/electronics-news/4414897/More-varied-research-needed-says-Intel</a:t>
            </a:r>
            <a:r>
              <a:rPr lang="en-US" sz="800" b="1" smtClean="0">
                <a:cs typeface="Arial" charset="0"/>
              </a:rPr>
              <a:t>&gt;</a:t>
            </a:r>
            <a:endParaRPr lang="en-US" sz="80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1800" smtClean="0"/>
              <a:t>The end of Moore's Law is on the horizon, says </a:t>
            </a:r>
            <a:r>
              <a:rPr lang="en-US" sz="2000" b="1" smtClean="0"/>
              <a:t>AMD</a:t>
            </a:r>
            <a:r>
              <a:rPr lang="en-US" sz="1800" b="1" smtClean="0"/>
              <a:t> (4/2013)</a:t>
            </a:r>
          </a:p>
          <a:p>
            <a:pPr lvl="1">
              <a:lnSpc>
                <a:spcPct val="120000"/>
              </a:lnSpc>
            </a:pPr>
            <a:r>
              <a:rPr lang="en-US" sz="1600" smtClean="0">
                <a:cs typeface="Arial" charset="0"/>
              </a:rPr>
              <a:t>Gustafson, chief graphics product architect at AMD, claimed "You can see how Moore's law is slowing down”                                                                    </a:t>
            </a:r>
            <a:r>
              <a:rPr lang="en-US" sz="900" smtClean="0">
                <a:cs typeface="Arial" charset="0"/>
                <a:hlinkClick r:id="rId3"/>
              </a:rPr>
              <a:t>http://www.zdnet.com/amd-sees-the-era-of-moores-law-coming-to-a-close-7000013413/</a:t>
            </a:r>
            <a:endParaRPr lang="en-US" sz="90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1800" smtClean="0"/>
              <a:t>William Dally </a:t>
            </a:r>
            <a:r>
              <a:rPr lang="en-US" sz="2000" b="1" smtClean="0"/>
              <a:t>Nvidia</a:t>
            </a:r>
            <a:r>
              <a:rPr lang="en-US" sz="2000" smtClean="0"/>
              <a:t>’s</a:t>
            </a:r>
            <a:r>
              <a:rPr lang="en-US" sz="1800" smtClean="0"/>
              <a:t> vice president of R&amp;D &amp; chief scientist </a:t>
            </a:r>
            <a:r>
              <a:rPr lang="en-US" sz="1800" b="1" smtClean="0"/>
              <a:t>(3/2013)</a:t>
            </a:r>
          </a:p>
          <a:p>
            <a:pPr lvl="1">
              <a:lnSpc>
                <a:spcPct val="120000"/>
              </a:lnSpc>
            </a:pPr>
            <a:r>
              <a:rPr lang="en-US" sz="1600" smtClean="0">
                <a:cs typeface="Arial" charset="0"/>
              </a:rPr>
              <a:t>“</a:t>
            </a:r>
            <a:r>
              <a:rPr lang="en-US" sz="1600" b="1" smtClean="0">
                <a:cs typeface="Arial" charset="0"/>
              </a:rPr>
              <a:t>Chip stacking</a:t>
            </a:r>
            <a:r>
              <a:rPr lang="en-US" sz="1600" smtClean="0">
                <a:cs typeface="Arial" charset="0"/>
              </a:rPr>
              <a:t> is increasingly seen as an alternative to moving to the next semiconductor node at a time when process technology is providing less bang for the buck” </a:t>
            </a:r>
            <a:r>
              <a:rPr lang="en-US" sz="900" b="1" smtClean="0">
                <a:cs typeface="Arial" charset="0"/>
                <a:hlinkClick r:id="rId4"/>
              </a:rPr>
              <a:t>http://www.eetimes.com/electronics-news/4410792/Nvidia-R-D-chief-sketches-road-to-chip-stacks</a:t>
            </a:r>
            <a:r>
              <a:rPr lang="en-US" sz="900" b="1" smtClean="0">
                <a:cs typeface="Arial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en-US" altLang="ja-JP" sz="2000" b="1" smtClean="0">
                <a:ea typeface="MS PGothic" pitchFamily="34" charset="-128"/>
              </a:rPr>
              <a:t>Broadcom</a:t>
            </a:r>
            <a:r>
              <a:rPr lang="en-US" altLang="ja-JP" sz="1800" smtClean="0">
                <a:ea typeface="MS PGothic" pitchFamily="34" charset="-128"/>
              </a:rPr>
              <a:t> CTO Henry Samueli says </a:t>
            </a:r>
            <a:r>
              <a:rPr lang="en-US" altLang="ja-JP" sz="1800" b="1" smtClean="0">
                <a:ea typeface="MS PGothic" pitchFamily="34" charset="-128"/>
              </a:rPr>
              <a:t>(5/2013)</a:t>
            </a:r>
          </a:p>
          <a:p>
            <a:pPr lvl="1">
              <a:lnSpc>
                <a:spcPct val="120000"/>
              </a:lnSpc>
            </a:pPr>
            <a:r>
              <a:rPr lang="en-US" altLang="ja-JP" sz="1600" smtClean="0">
                <a:ea typeface="MS PGothic" pitchFamily="34" charset="-128"/>
                <a:cs typeface="Arial" charset="0"/>
              </a:rPr>
              <a:t>“Broadcom is starting to prepare customers for the end of CMOS scaling in the next 15 years, and it is working out plans for </a:t>
            </a:r>
            <a:r>
              <a:rPr lang="en-US" altLang="ja-JP" sz="1600" b="1" smtClean="0">
                <a:ea typeface="MS PGothic" pitchFamily="34" charset="-128"/>
                <a:cs typeface="Arial" charset="0"/>
              </a:rPr>
              <a:t>3-D chip</a:t>
            </a:r>
            <a:r>
              <a:rPr lang="en-US" altLang="ja-JP" sz="1600" smtClean="0">
                <a:ea typeface="MS PGothic" pitchFamily="34" charset="-128"/>
                <a:cs typeface="Arial" charset="0"/>
              </a:rPr>
              <a:t> stacks.”            </a:t>
            </a:r>
            <a:r>
              <a:rPr lang="en-US" sz="900" b="1" smtClean="0">
                <a:cs typeface="Arial" charset="0"/>
              </a:rPr>
              <a:t>&lt;</a:t>
            </a:r>
            <a:r>
              <a:rPr lang="en-US" sz="900" b="1" smtClean="0">
                <a:cs typeface="Arial" charset="0"/>
                <a:hlinkClick r:id="rId5"/>
              </a:rPr>
              <a:t>http://www.eetimes.com/electronics-news/4415006/Broadcom--Time-to-prepare-for-the-end-of-Moore-s-Law</a:t>
            </a:r>
            <a:r>
              <a:rPr lang="en-US" sz="900" b="1" smtClean="0">
                <a:cs typeface="Arial" charset="0"/>
              </a:rPr>
              <a:t>&gt;</a:t>
            </a:r>
            <a:r>
              <a:rPr lang="en-US" sz="1600" smtClean="0"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sz="1800" smtClean="0">
              <a:solidFill>
                <a:srgbClr val="0066C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Martin van den Brink -</a:t>
            </a:r>
            <a:r>
              <a:rPr lang="en-US" sz="2800" b="1" i="1" dirty="0" smtClean="0"/>
              <a:t>EVP &amp; CTO,</a:t>
            </a:r>
            <a:r>
              <a:rPr lang="en-US" sz="2800" b="1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ASML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ISSCC 2013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417513"/>
            <a:ext cx="8839200" cy="1143000"/>
          </a:xfrm>
        </p:spPr>
        <p:txBody>
          <a:bodyPr/>
          <a:lstStyle/>
          <a:p>
            <a:r>
              <a:rPr lang="en-US" sz="3200" b="1" smtClean="0">
                <a:latin typeface="Arial Narrow" pitchFamily="34" charset="0"/>
              </a:rPr>
              <a:t>The Current 2D-IC is Facing Escalating Challenges - 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90675"/>
            <a:ext cx="8229600" cy="4678363"/>
          </a:xfrm>
        </p:spPr>
        <p:txBody>
          <a:bodyPr/>
          <a:lstStyle/>
          <a:p>
            <a:r>
              <a:rPr lang="en-US" smtClean="0"/>
              <a:t>On-chip interconnect is</a:t>
            </a:r>
          </a:p>
          <a:p>
            <a:pPr lvl="1"/>
            <a:r>
              <a:rPr lang="en-US" smtClean="0">
                <a:cs typeface="Arial" charset="0"/>
              </a:rPr>
              <a:t>Dominating device power consumption</a:t>
            </a:r>
          </a:p>
          <a:p>
            <a:pPr lvl="1"/>
            <a:r>
              <a:rPr lang="en-US" smtClean="0">
                <a:cs typeface="Arial" charset="0"/>
              </a:rPr>
              <a:t>Dominating device performance</a:t>
            </a:r>
          </a:p>
          <a:p>
            <a:pPr lvl="1"/>
            <a:r>
              <a:rPr lang="en-US" smtClean="0">
                <a:cs typeface="Arial" charset="0"/>
              </a:rPr>
              <a:t>Penalizing device size and cost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6763"/>
            <a:ext cx="91440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9144000" cy="100965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 Narrow" pitchFamily="34" charset="0"/>
              </a:rPr>
              <a:t>Connectivity Consumes 70-80% of Total Power @ 22nm</a:t>
            </a:r>
            <a:r>
              <a:rPr lang="en-US" sz="2800" b="1" i="1" smtClean="0">
                <a:latin typeface="Arial Narrow" pitchFamily="34" charset="0"/>
              </a:rPr>
              <a:t/>
            </a:r>
            <a:br>
              <a:rPr lang="en-US" sz="2800" b="1" i="1" smtClean="0">
                <a:latin typeface="Arial Narrow" pitchFamily="34" charset="0"/>
              </a:rPr>
            </a:br>
            <a:r>
              <a:rPr lang="en-US" sz="2800" b="1" smtClean="0">
                <a:latin typeface="Arial Narrow" pitchFamily="34" charset="0"/>
              </a:rPr>
              <a:t>Repeaters Consume Exponentially More Power and Area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7667625" y="6435725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endParaRPr lang="en-US" sz="1000">
              <a:latin typeface="Helvetica" pitchFamily="34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5668963" y="6400800"/>
            <a:ext cx="369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Source: IBM POWER processors</a:t>
            </a:r>
          </a:p>
          <a:p>
            <a:r>
              <a:rPr lang="en-US" sz="1200">
                <a:latin typeface="Arial Narrow" pitchFamily="34" charset="0"/>
              </a:rPr>
              <a:t>R. Puri, et al., SRC Interconnect Forum, 2006</a:t>
            </a:r>
          </a:p>
        </p:txBody>
      </p:sp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663700"/>
            <a:ext cx="55721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5540375" y="6491288"/>
            <a:ext cx="319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i="1">
              <a:solidFill>
                <a:srgbClr val="0066CC"/>
              </a:solidFill>
            </a:endParaRP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67225"/>
            <a:ext cx="5622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4314825" y="2886075"/>
            <a:ext cx="1476375" cy="41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Content Placeholder 2"/>
          <p:cNvSpPr>
            <a:spLocks noGrp="1"/>
          </p:cNvSpPr>
          <p:nvPr>
            <p:ph idx="4294967295"/>
          </p:nvPr>
        </p:nvSpPr>
        <p:spPr>
          <a:xfrm>
            <a:off x="4354513" y="1724025"/>
            <a:ext cx="4789487" cy="22796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800" b="1" i="1" smtClean="0">
                <a:latin typeface="Arial Narrow" pitchFamily="34" charset="0"/>
              </a:rPr>
              <a:t>At 22nm, on-chip connectivity consumes        </a:t>
            </a:r>
            <a:r>
              <a:rPr lang="en-US" sz="2000" b="1" i="1" smtClean="0">
                <a:solidFill>
                  <a:srgbClr val="0000CC"/>
                </a:solidFill>
                <a:latin typeface="Arial Narrow" pitchFamily="34" charset="0"/>
              </a:rPr>
              <a:t>70-80% of total power</a:t>
            </a:r>
            <a:endParaRPr lang="en-US" sz="2000" b="1" i="1" smtClean="0">
              <a:latin typeface="Arial Narrow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800" b="1" i="1" smtClean="0">
                <a:latin typeface="Arial Narrow" pitchFamily="34" charset="0"/>
              </a:rPr>
              <a:t>Repeater count increases exponentially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800" b="1" i="1" smtClean="0">
                <a:latin typeface="Arial Narrow" pitchFamily="34" charset="0"/>
              </a:rPr>
              <a:t>At 45nm, repeaters are &gt; 50% of total leakage</a:t>
            </a:r>
            <a:endParaRPr lang="en-US" sz="2000" b="1" i="1" smtClean="0">
              <a:solidFill>
                <a:srgbClr val="0000CC"/>
              </a:solidFill>
              <a:latin typeface="Arial Narrow" pitchFamily="34" charset="0"/>
            </a:endParaRPr>
          </a:p>
          <a:p>
            <a:pPr lvl="1" algn="ctr" eaLnBrk="1" hangingPunct="1">
              <a:lnSpc>
                <a:spcPct val="130000"/>
              </a:lnSpc>
              <a:spcBef>
                <a:spcPct val="0"/>
              </a:spcBef>
            </a:pPr>
            <a:endParaRPr lang="en-US" sz="1800" i="1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9144000" cy="1143000"/>
          </a:xfrm>
        </p:spPr>
        <p:txBody>
          <a:bodyPr/>
          <a:lstStyle/>
          <a:p>
            <a:r>
              <a:rPr lang="en-US" sz="3200" b="1" smtClean="0">
                <a:latin typeface="Arial Narrow" pitchFamily="34" charset="0"/>
              </a:rPr>
              <a:t>The Current 2D-IC is Facing Escalating Challenges - II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643938" cy="4678363"/>
          </a:xfrm>
        </p:spPr>
        <p:txBody>
          <a:bodyPr/>
          <a:lstStyle/>
          <a:p>
            <a:r>
              <a:rPr lang="en-US" smtClean="0"/>
              <a:t>Lithography is</a:t>
            </a:r>
          </a:p>
          <a:p>
            <a:pPr lvl="1"/>
            <a:r>
              <a:rPr lang="en-US" smtClean="0">
                <a:cs typeface="Arial" charset="0"/>
              </a:rPr>
              <a:t>Dominating Fab cost</a:t>
            </a:r>
          </a:p>
          <a:p>
            <a:pPr lvl="1"/>
            <a:r>
              <a:rPr lang="en-US" smtClean="0">
                <a:cs typeface="Arial" charset="0"/>
              </a:rPr>
              <a:t>Dominating device cost and diminishing scaling’s benefits</a:t>
            </a:r>
          </a:p>
          <a:p>
            <a:pPr lvl="1"/>
            <a:r>
              <a:rPr lang="en-US" smtClean="0">
                <a:cs typeface="Arial" charset="0"/>
              </a:rPr>
              <a:t>Dominating device yield</a:t>
            </a:r>
          </a:p>
          <a:p>
            <a:pPr lvl="1"/>
            <a:r>
              <a:rPr lang="en-US" smtClean="0">
                <a:cs typeface="Arial" charset="0"/>
              </a:rPr>
              <a:t>Dominating IC development costs	</a:t>
            </a:r>
          </a:p>
          <a:p>
            <a:pPr lvl="1"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3950"/>
            <a:ext cx="9144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No Cost benifit with scaling IB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0825"/>
            <a:ext cx="9144000" cy="5337175"/>
          </a:xfrm>
        </p:spPr>
      </p:pic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314325" y="265113"/>
            <a:ext cx="837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73AE"/>
                </a:solidFill>
              </a:rPr>
              <a:t>“Net: neither per wafer nor per gate showing historical cost reduction trends”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41765</TotalTime>
  <Words>768</Words>
  <Application>Microsoft Office PowerPoint</Application>
  <PresentationFormat>On-screen Show (4:3)</PresentationFormat>
  <Paragraphs>134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Helvetica</vt:lpstr>
      <vt:lpstr>Helvetica-Light</vt:lpstr>
      <vt:lpstr>Wingdings</vt:lpstr>
      <vt:lpstr>Helvetica-Oblique</vt:lpstr>
      <vt:lpstr>MS PGothic</vt:lpstr>
      <vt:lpstr>Arial Narrow</vt:lpstr>
      <vt:lpstr>Symbol</vt:lpstr>
      <vt:lpstr>Default Design</vt:lpstr>
      <vt:lpstr>Slide 1</vt:lpstr>
      <vt:lpstr>Intel, Steve Punta Oct 2012: Beyond 7nm ??? http://www.intel.com/content/dam/www/public/emea/eu/en/documents/eric/day2-steve-putna.pdf  </vt:lpstr>
      <vt:lpstr>EDA at the End of Moore’s Law* Bob Colwell, Director MTO, DARPA</vt:lpstr>
      <vt:lpstr>The end of Moore's Law –  The End of Dimensional Scaling</vt:lpstr>
      <vt:lpstr>Martin van den Brink -EVP &amp; CTO, ASML ISSCC 2013</vt:lpstr>
      <vt:lpstr>The Current 2D-IC is Facing Escalating Challenges - I</vt:lpstr>
      <vt:lpstr>Connectivity Consumes 70-80% of Total Power @ 22nm Repeaters Consume Exponentially More Power and Area</vt:lpstr>
      <vt:lpstr>The Current 2D-IC is Facing Escalating Challenges - II</vt:lpstr>
      <vt:lpstr>Slide 9</vt:lpstr>
      <vt:lpstr>Slide 10</vt:lpstr>
      <vt:lpstr>Toshiba, Samsung, Intel..– NAND Vendors are already Adopting Monolithic 3D</vt:lpstr>
      <vt:lpstr>Conclusions:</vt:lpstr>
      <vt:lpstr>Slide 13</vt:lpstr>
      <vt:lpstr>Slide 14</vt:lpstr>
      <vt:lpstr>Very Low Risk</vt:lpstr>
      <vt:lpstr>Thin Layer Transfer Technology (“Smart-Cut”)  The Technology Behind SOI * </vt:lpstr>
      <vt:lpstr>Slide 17</vt:lpstr>
      <vt:lpstr>Slide 18</vt:lpstr>
      <vt:lpstr>3D DRAM 3.3x Cost advantage vs. 2D DRAM</vt:lpstr>
      <vt:lpstr>Slide 20</vt:lpstr>
      <vt:lpstr>Monolithic 3D Provides an Attractive Path to…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Z;D</dc:creator>
  <cp:lastModifiedBy>Zvi</cp:lastModifiedBy>
  <cp:revision>588</cp:revision>
  <dcterms:created xsi:type="dcterms:W3CDTF">2011-03-11T04:15:11Z</dcterms:created>
  <dcterms:modified xsi:type="dcterms:W3CDTF">2013-07-10T08:23:42Z</dcterms:modified>
</cp:coreProperties>
</file>