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06" r:id="rId3"/>
    <p:sldId id="313" r:id="rId4"/>
    <p:sldId id="307" r:id="rId5"/>
    <p:sldId id="310" r:id="rId6"/>
    <p:sldId id="312" r:id="rId7"/>
    <p:sldId id="315" r:id="rId8"/>
    <p:sldId id="311" r:id="rId9"/>
    <p:sldId id="316" r:id="rId10"/>
    <p:sldId id="317" r:id="rId11"/>
    <p:sldId id="318" r:id="rId12"/>
    <p:sldId id="320" r:id="rId13"/>
    <p:sldId id="321" r:id="rId14"/>
    <p:sldId id="322" r:id="rId15"/>
    <p:sldId id="323" r:id="rId16"/>
    <p:sldId id="309" r:id="rId17"/>
    <p:sldId id="324" r:id="rId18"/>
    <p:sldId id="325" r:id="rId19"/>
    <p:sldId id="326" r:id="rId20"/>
    <p:sldId id="328" r:id="rId21"/>
    <p:sldId id="327" r:id="rId22"/>
    <p:sldId id="329" r:id="rId23"/>
    <p:sldId id="330" r:id="rId24"/>
    <p:sldId id="331" r:id="rId25"/>
    <p:sldId id="332" r:id="rId26"/>
    <p:sldId id="337" r:id="rId27"/>
    <p:sldId id="333" r:id="rId28"/>
    <p:sldId id="334" r:id="rId29"/>
    <p:sldId id="343" r:id="rId30"/>
    <p:sldId id="336" r:id="rId31"/>
    <p:sldId id="338" r:id="rId32"/>
    <p:sldId id="339" r:id="rId33"/>
    <p:sldId id="340" r:id="rId34"/>
    <p:sldId id="341" r:id="rId35"/>
    <p:sldId id="344" r:id="rId36"/>
    <p:sldId id="342" r:id="rId37"/>
    <p:sldId id="269" r:id="rId38"/>
    <p:sldId id="270" r:id="rId39"/>
    <p:sldId id="271" r:id="rId40"/>
    <p:sldId id="272" r:id="rId41"/>
    <p:sldId id="283" r:id="rId42"/>
    <p:sldId id="303" r:id="rId43"/>
    <p:sldId id="287" r:id="rId44"/>
    <p:sldId id="288" r:id="rId45"/>
  </p:sldIdLst>
  <p:sldSz cx="9144000" cy="6858000" type="screen4x3"/>
  <p:notesSz cx="6858000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FF00"/>
    <a:srgbClr val="339966"/>
    <a:srgbClr val="008080"/>
    <a:srgbClr val="006699"/>
    <a:srgbClr val="339933"/>
    <a:srgbClr val="0099FF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1" autoAdjust="0"/>
    <p:restoredTop sz="94660"/>
  </p:normalViewPr>
  <p:slideViewPr>
    <p:cSldViewPr snapToGrid="0">
      <p:cViewPr>
        <p:scale>
          <a:sx n="68" d="100"/>
          <a:sy n="68" d="100"/>
        </p:scale>
        <p:origin x="-123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81038"/>
            <a:ext cx="4543425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4746"/>
            <a:ext cx="5486400" cy="408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7915"/>
            <a:ext cx="2971800" cy="45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7915"/>
            <a:ext cx="2971800" cy="45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8645C8-38F7-4B75-84B5-9E77C2F28F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367B5-E9C8-48B5-8C05-58ABCC0333E7}" type="slidenum">
              <a:rPr lang="en-US"/>
              <a:pPr/>
              <a:t>37</a:t>
            </a:fld>
            <a:endParaRPr lang="en-US"/>
          </a:p>
        </p:txBody>
      </p:sp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27915"/>
            <a:ext cx="2971800" cy="454184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49C13E46-7A9A-481D-B78B-AE53279A1C6D}" type="slidenum">
              <a:rPr lang="en-US" sz="1200">
                <a:latin typeface="Arial" charset="0"/>
                <a:cs typeface="+mn-cs"/>
              </a:rPr>
              <a:pPr algn="r">
                <a:defRPr/>
              </a:pPr>
              <a:t>37</a:t>
            </a:fld>
            <a:endParaRPr lang="en-US" sz="120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9997D-9A30-4B3A-B1C4-82EE31D5F608}" type="slidenum">
              <a:rPr lang="en-US"/>
              <a:pPr/>
              <a:t>38</a:t>
            </a:fld>
            <a:endParaRPr lang="en-US"/>
          </a:p>
        </p:txBody>
      </p:sp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27915"/>
            <a:ext cx="2971800" cy="454184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DB8DE064-B55F-4454-9E12-3ED10250E188}" type="slidenum">
              <a:rPr lang="en-US" sz="1200">
                <a:latin typeface="Arial" charset="0"/>
                <a:cs typeface="+mn-cs"/>
              </a:rPr>
              <a:pPr algn="r">
                <a:defRPr/>
              </a:pPr>
              <a:t>38</a:t>
            </a:fld>
            <a:endParaRPr lang="en-US" sz="120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53851F-AC0F-47ED-97F0-6216220FBA54}" type="slidenum">
              <a:rPr lang="en-US"/>
              <a:pPr/>
              <a:t>39</a:t>
            </a:fld>
            <a:endParaRPr lang="en-US"/>
          </a:p>
        </p:txBody>
      </p:sp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27915"/>
            <a:ext cx="2971800" cy="454184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A1916E77-F3B9-4501-A719-0334C3F14417}" type="slidenum">
              <a:rPr lang="en-US" sz="1200">
                <a:latin typeface="Arial" charset="0"/>
                <a:cs typeface="+mn-cs"/>
              </a:rPr>
              <a:pPr algn="r">
                <a:defRPr/>
              </a:pPr>
              <a:t>39</a:t>
            </a:fld>
            <a:endParaRPr lang="en-US" sz="120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6063C6-8531-4688-B648-BFD310B64C09}" type="slidenum">
              <a:rPr lang="en-US"/>
              <a:pPr/>
              <a:t>41</a:t>
            </a:fld>
            <a:endParaRPr lang="en-US"/>
          </a:p>
        </p:txBody>
      </p:sp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27915"/>
            <a:ext cx="2971800" cy="454184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52121B10-DEBF-40E8-B0F5-5069F91BFF9C}" type="slidenum">
              <a:rPr lang="en-US" sz="1200">
                <a:latin typeface="Arial" charset="0"/>
                <a:cs typeface="+mn-cs"/>
              </a:rPr>
              <a:pPr algn="r">
                <a:defRPr/>
              </a:pPr>
              <a:t>41</a:t>
            </a:fld>
            <a:endParaRPr lang="en-US" sz="120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40D541-8345-4968-9627-5D1D101B1AA1}" type="slidenum">
              <a:rPr lang="en-US"/>
              <a:pPr/>
              <a:t>43</a:t>
            </a:fld>
            <a:endParaRPr lang="en-US"/>
          </a:p>
        </p:txBody>
      </p:sp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27915"/>
            <a:ext cx="2971800" cy="454184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11D41052-A14A-408E-AACC-4907FD44B5C8}" type="slidenum">
              <a:rPr lang="en-US" sz="1200">
                <a:latin typeface="Arial" charset="0"/>
                <a:cs typeface="+mn-cs"/>
              </a:rPr>
              <a:pPr algn="r">
                <a:defRPr/>
              </a:pPr>
              <a:t>43</a:t>
            </a:fld>
            <a:endParaRPr lang="en-US" sz="120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2A9A72-F1C7-461B-82BE-89017A881C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CEF198-B29D-49F6-A5F6-8632B8E954F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62162" cy="6042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0" y="274638"/>
            <a:ext cx="6034088" cy="6042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457207-8875-49D7-AB9D-9D9FA5A216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8150" y="16383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383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0" y="6435725"/>
            <a:ext cx="2895600" cy="238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667625" y="6426200"/>
            <a:ext cx="1019175" cy="304800"/>
          </a:xfrm>
        </p:spPr>
        <p:txBody>
          <a:bodyPr/>
          <a:lstStyle>
            <a:lvl1pPr>
              <a:defRPr/>
            </a:lvl1pPr>
          </a:lstStyle>
          <a:p>
            <a:fld id="{9F97CD94-80CE-4C9F-AAC4-CDB8AFB811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324600" y="6381750"/>
            <a:ext cx="101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52A173-12C2-46DA-9B8D-16D35F6D1B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6C7F25-CC49-4998-848E-A24EE70356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0" y="16383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383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3F8CA6-85C7-424D-B024-F1E1CC4065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9E5359-533C-46A2-AA58-FDA55159E0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13D07A-E20F-4A43-B9E4-2BF125FE927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A68F5C-8D6F-48A7-BDB8-6B18EEA8C7C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172392-FA95-4B33-89D3-6F827A8488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015ADE-420E-4B3F-9FD2-E016B1E867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16383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 Text Style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73AE"/>
                </a:solidFill>
                <a:latin typeface="+mj-lt"/>
              </a:defRPr>
            </a:lvl1pPr>
          </a:lstStyle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pic>
        <p:nvPicPr>
          <p:cNvPr id="1031" name="Picture 7" descr="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1422400"/>
            <a:ext cx="8229600" cy="196850"/>
          </a:xfrm>
          <a:prstGeom prst="rect">
            <a:avLst/>
          </a:prstGeom>
          <a:noFill/>
        </p:spPr>
      </p:pic>
      <p:pic>
        <p:nvPicPr>
          <p:cNvPr id="1032" name="Picture 8" descr="logo Large"/>
          <p:cNvPicPr>
            <a:picLocks noChangeAspect="1" noChangeArrowheads="1"/>
          </p:cNvPicPr>
          <p:nvPr/>
        </p:nvPicPr>
        <p:blipFill>
          <a:blip r:embed="rId15" cstate="print"/>
          <a:srcRect t="5380" b="5380"/>
          <a:stretch>
            <a:fillRect/>
          </a:stretch>
        </p:blipFill>
        <p:spPr bwMode="auto">
          <a:xfrm>
            <a:off x="381000" y="6296025"/>
            <a:ext cx="1524000" cy="561975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 typeface="Wingdings" pitchFamily="2" charset="2"/>
              <a:buNone/>
              <a:defRPr sz="1000">
                <a:latin typeface="+mj-lt"/>
              </a:defRPr>
            </a:lvl1pPr>
          </a:lstStyle>
          <a:p>
            <a:fld id="{5204415A-EF8A-4D31-9F14-09E45363F1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4600" y="6381750"/>
            <a:ext cx="101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200" b="1" baseline="0">
          <a:solidFill>
            <a:srgbClr val="0073AE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0066C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rgbClr val="006699"/>
          </a:solidFill>
          <a:latin typeface="+mn-lt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rgbClr val="008080"/>
          </a:solidFill>
          <a:latin typeface="+mj-lt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rgbClr val="339966"/>
          </a:solidFill>
          <a:latin typeface="+mj-lt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file:///C:\Java_Programming\IntSimPlus3D_v1.jar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B10F8C-4139-4D0C-8361-0CD5AE64FD4C}" type="slidenum">
              <a:rPr lang="en-US"/>
              <a:pPr/>
              <a:t>1</a:t>
            </a:fld>
            <a:endParaRPr lang="en-US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79830" y="2130425"/>
            <a:ext cx="8176846" cy="1470025"/>
          </a:xfrm>
        </p:spPr>
        <p:txBody>
          <a:bodyPr/>
          <a:lstStyle/>
          <a:p>
            <a:r>
              <a:rPr lang="en-US" sz="3800" b="1" dirty="0" smtClean="0"/>
              <a:t>Monolithic 3D Integrated Circuits</a:t>
            </a:r>
            <a:endParaRPr lang="en-US" sz="3800" b="1" dirty="0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696335" y="3717384"/>
            <a:ext cx="7575453" cy="1752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Arial Narrow" pitchFamily="34" charset="0"/>
              </a:rPr>
              <a:t>Deepak C. </a:t>
            </a:r>
            <a:r>
              <a:rPr lang="en-US" dirty="0" err="1" smtClean="0">
                <a:latin typeface="Arial Narrow" pitchFamily="34" charset="0"/>
              </a:rPr>
              <a:t>Sekar</a:t>
            </a:r>
            <a:r>
              <a:rPr lang="en-US" dirty="0" smtClean="0">
                <a:latin typeface="Arial Narrow" pitchFamily="34" charset="0"/>
              </a:rPr>
              <a:t>, Paul Lim, Brian </a:t>
            </a:r>
            <a:r>
              <a:rPr lang="en-US" dirty="0" err="1" smtClean="0">
                <a:latin typeface="Arial Narrow" pitchFamily="34" charset="0"/>
              </a:rPr>
              <a:t>Cronquist</a:t>
            </a:r>
            <a:r>
              <a:rPr lang="en-US" dirty="0" smtClean="0">
                <a:latin typeface="Arial Narrow" pitchFamily="34" charset="0"/>
              </a:rPr>
              <a:t>,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Arial Narrow" pitchFamily="34" charset="0"/>
              </a:rPr>
              <a:t>Israel </a:t>
            </a:r>
            <a:r>
              <a:rPr lang="en-US" dirty="0" err="1" smtClean="0">
                <a:latin typeface="Arial Narrow" pitchFamily="34" charset="0"/>
              </a:rPr>
              <a:t>Beinglass</a:t>
            </a:r>
            <a:r>
              <a:rPr lang="en-US" dirty="0" smtClean="0">
                <a:latin typeface="Arial Narrow" pitchFamily="34" charset="0"/>
              </a:rPr>
              <a:t> and </a:t>
            </a:r>
            <a:r>
              <a:rPr lang="en-US" dirty="0" err="1" smtClean="0">
                <a:latin typeface="Arial Narrow" pitchFamily="34" charset="0"/>
              </a:rPr>
              <a:t>Zvi</a:t>
            </a:r>
            <a:r>
              <a:rPr lang="en-US" dirty="0" smtClean="0">
                <a:latin typeface="Arial Narrow" pitchFamily="34" charset="0"/>
              </a:rPr>
              <a:t> Or-Bach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2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 err="1" smtClean="0">
                <a:latin typeface="Arial Narrow" pitchFamily="34" charset="0"/>
              </a:rPr>
              <a:t>MonolithIC</a:t>
            </a:r>
            <a:r>
              <a:rPr lang="en-US" b="1" dirty="0" smtClean="0">
                <a:latin typeface="Arial Narrow" pitchFamily="34" charset="0"/>
              </a:rPr>
              <a:t> 3D Inc.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42900" y="1181100"/>
            <a:ext cx="844867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971800" y="6362700"/>
            <a:ext cx="3076575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294" name="Picture 6" descr="logo Large"/>
          <p:cNvPicPr>
            <a:picLocks noChangeAspect="1" noChangeArrowheads="1"/>
          </p:cNvPicPr>
          <p:nvPr/>
        </p:nvPicPr>
        <p:blipFill>
          <a:blip r:embed="rId2" cstate="print"/>
          <a:srcRect t="3587"/>
          <a:stretch>
            <a:fillRect/>
          </a:stretch>
        </p:blipFill>
        <p:spPr bwMode="auto">
          <a:xfrm>
            <a:off x="1670050" y="12700"/>
            <a:ext cx="5349875" cy="2128838"/>
          </a:xfrm>
          <a:prstGeom prst="rect">
            <a:avLst/>
          </a:prstGeom>
          <a:noFill/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00025" y="6267450"/>
            <a:ext cx="3076575" cy="561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0506" y="6302325"/>
            <a:ext cx="8215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Presentation at TU </a:t>
            </a:r>
            <a:r>
              <a:rPr lang="en-US" dirty="0" err="1" smtClean="0"/>
              <a:t>Munchen</a:t>
            </a:r>
            <a:r>
              <a:rPr lang="en-US" dirty="0" smtClean="0"/>
              <a:t>, 12</a:t>
            </a:r>
            <a:r>
              <a:rPr lang="en-US" baseline="30000" dirty="0" smtClean="0"/>
              <a:t>th</a:t>
            </a:r>
            <a:r>
              <a:rPr lang="en-US" dirty="0" smtClean="0"/>
              <a:t> May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Outline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596096"/>
            <a:ext cx="8229600" cy="4678363"/>
          </a:xfrm>
        </p:spPr>
        <p:txBody>
          <a:bodyPr/>
          <a:lstStyle/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Introduction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b="1" dirty="0" smtClean="0"/>
              <a:t>Paths to Monolithic 3D 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u="sng" dirty="0" smtClean="0">
                <a:solidFill>
                  <a:schemeClr val="bg1"/>
                </a:solidFill>
              </a:rPr>
              <a:t>IntSim+3D</a:t>
            </a:r>
            <a:r>
              <a:rPr lang="en-US" sz="2800" b="1" dirty="0" smtClean="0">
                <a:solidFill>
                  <a:schemeClr val="bg1"/>
                </a:solidFill>
              </a:rPr>
              <a:t>: A 2D/3D-IC Simulator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Conclusions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Getting sub-50nm vertical connections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4656401"/>
            <a:ext cx="8229600" cy="142110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ym typeface="Wingdings" pitchFamily="2" charset="2"/>
              </a:rPr>
              <a:t>Build transistors with c-Si films above copper/low k 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>
                <a:sym typeface="Wingdings" pitchFamily="2" charset="2"/>
              </a:rPr>
              <a:t>       </a:t>
            </a:r>
            <a:r>
              <a:rPr lang="en-US" dirty="0" smtClean="0"/>
              <a:t>Avoids alignment issues of bonding pre-fabricated wafers </a:t>
            </a:r>
            <a:endParaRPr lang="en-US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ym typeface="Wingdings" pitchFamily="2" charset="2"/>
              </a:rPr>
              <a:t>Need &lt;400-450</a:t>
            </a:r>
            <a:r>
              <a:rPr lang="en-US" baseline="30000" dirty="0" smtClean="0">
                <a:sym typeface="Wingdings" pitchFamily="2" charset="2"/>
              </a:rPr>
              <a:t>o</a:t>
            </a:r>
            <a:r>
              <a:rPr lang="en-US" dirty="0" smtClean="0">
                <a:sym typeface="Wingdings" pitchFamily="2" charset="2"/>
              </a:rPr>
              <a:t>C for transistor fabrication  no damage to copper/low 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84" name="Group 183"/>
          <p:cNvGrpSpPr/>
          <p:nvPr/>
        </p:nvGrpSpPr>
        <p:grpSpPr>
          <a:xfrm>
            <a:off x="820383" y="2591944"/>
            <a:ext cx="2527729" cy="1459543"/>
            <a:chOff x="778179" y="2957712"/>
            <a:chExt cx="1135301" cy="1033463"/>
          </a:xfrm>
        </p:grpSpPr>
        <p:sp>
          <p:nvSpPr>
            <p:cNvPr id="49" name="Rectangle 48"/>
            <p:cNvSpPr/>
            <p:nvPr/>
          </p:nvSpPr>
          <p:spPr bwMode="auto">
            <a:xfrm>
              <a:off x="778179" y="3322837"/>
              <a:ext cx="397385" cy="650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50" name="Rectangle 49"/>
            <p:cNvSpPr/>
            <p:nvPr/>
          </p:nvSpPr>
          <p:spPr bwMode="auto">
            <a:xfrm flipH="1">
              <a:off x="1043101" y="3387925"/>
              <a:ext cx="42001" cy="1317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1311256" y="3125987"/>
              <a:ext cx="465230" cy="666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846026" y="3125987"/>
              <a:ext cx="132460" cy="666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53" name="Rectangle 52"/>
            <p:cNvSpPr/>
            <p:nvPr/>
          </p:nvSpPr>
          <p:spPr bwMode="auto">
            <a:xfrm flipH="1">
              <a:off x="1669869" y="3125987"/>
              <a:ext cx="38769" cy="3937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1107717" y="3125987"/>
              <a:ext cx="67847" cy="666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311256" y="3125987"/>
              <a:ext cx="64616" cy="666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pic>
          <p:nvPicPr>
            <p:cNvPr id="5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8179" y="3533630"/>
              <a:ext cx="1135301" cy="457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Rectangle 56"/>
            <p:cNvSpPr/>
            <p:nvPr/>
          </p:nvSpPr>
          <p:spPr bwMode="auto">
            <a:xfrm>
              <a:off x="1518024" y="3329187"/>
              <a:ext cx="22614" cy="3206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1375870" y="3322837"/>
              <a:ext cx="264922" cy="777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243409" y="3322837"/>
              <a:ext cx="67847" cy="650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776484" y="3322837"/>
              <a:ext cx="64616" cy="650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1776484" y="3125987"/>
              <a:ext cx="64616" cy="666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2" name="Trapezoid 61"/>
            <p:cNvSpPr/>
            <p:nvPr/>
          </p:nvSpPr>
          <p:spPr bwMode="auto">
            <a:xfrm rot="10800000">
              <a:off x="1218461" y="3699802"/>
              <a:ext cx="254905" cy="277084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8" name="Rectangle 181"/>
            <p:cNvSpPr>
              <a:spLocks noChangeArrowheads="1"/>
            </p:cNvSpPr>
            <p:nvPr/>
          </p:nvSpPr>
          <p:spPr bwMode="auto">
            <a:xfrm>
              <a:off x="1217258" y="2957712"/>
              <a:ext cx="233363" cy="1508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85" name="Rectangle 184"/>
          <p:cNvSpPr/>
          <p:nvPr/>
        </p:nvSpPr>
        <p:spPr>
          <a:xfrm>
            <a:off x="745589" y="2405571"/>
            <a:ext cx="2504049" cy="2954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Arrow Connector 186"/>
          <p:cNvCxnSpPr/>
          <p:nvPr/>
        </p:nvCxnSpPr>
        <p:spPr>
          <a:xfrm flipV="1">
            <a:off x="3770143" y="3587257"/>
            <a:ext cx="143490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9" name="Group 188"/>
          <p:cNvGrpSpPr/>
          <p:nvPr/>
        </p:nvGrpSpPr>
        <p:grpSpPr>
          <a:xfrm>
            <a:off x="5685563" y="2645868"/>
            <a:ext cx="2527729" cy="1459543"/>
            <a:chOff x="778179" y="2957712"/>
            <a:chExt cx="1135301" cy="1033463"/>
          </a:xfrm>
        </p:grpSpPr>
        <p:sp>
          <p:nvSpPr>
            <p:cNvPr id="190" name="Rectangle 189"/>
            <p:cNvSpPr/>
            <p:nvPr/>
          </p:nvSpPr>
          <p:spPr bwMode="auto">
            <a:xfrm>
              <a:off x="778179" y="3322837"/>
              <a:ext cx="397385" cy="650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91" name="Rectangle 190"/>
            <p:cNvSpPr/>
            <p:nvPr/>
          </p:nvSpPr>
          <p:spPr bwMode="auto">
            <a:xfrm flipH="1">
              <a:off x="1043101" y="3387925"/>
              <a:ext cx="42001" cy="1317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1311256" y="3125987"/>
              <a:ext cx="465230" cy="666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846026" y="3125987"/>
              <a:ext cx="132460" cy="666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94" name="Rectangle 193"/>
            <p:cNvSpPr/>
            <p:nvPr/>
          </p:nvSpPr>
          <p:spPr bwMode="auto">
            <a:xfrm flipH="1">
              <a:off x="1669869" y="3125987"/>
              <a:ext cx="38769" cy="3937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1107717" y="3125987"/>
              <a:ext cx="67847" cy="666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1311256" y="3125987"/>
              <a:ext cx="64616" cy="666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pic>
          <p:nvPicPr>
            <p:cNvPr id="19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8179" y="3533630"/>
              <a:ext cx="1135301" cy="457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" name="Rectangle 197"/>
            <p:cNvSpPr/>
            <p:nvPr/>
          </p:nvSpPr>
          <p:spPr bwMode="auto">
            <a:xfrm>
              <a:off x="1518024" y="3329187"/>
              <a:ext cx="22614" cy="3206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1375870" y="3322837"/>
              <a:ext cx="264922" cy="777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1243409" y="3322837"/>
              <a:ext cx="67847" cy="650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1776484" y="3322837"/>
              <a:ext cx="64616" cy="650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1776484" y="3125987"/>
              <a:ext cx="64616" cy="666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03" name="Trapezoid 202"/>
            <p:cNvSpPr/>
            <p:nvPr/>
          </p:nvSpPr>
          <p:spPr bwMode="auto">
            <a:xfrm rot="10800000">
              <a:off x="1218461" y="3699802"/>
              <a:ext cx="254905" cy="277084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04" name="Rectangle 181"/>
            <p:cNvSpPr>
              <a:spLocks noChangeArrowheads="1"/>
            </p:cNvSpPr>
            <p:nvPr/>
          </p:nvSpPr>
          <p:spPr bwMode="auto">
            <a:xfrm>
              <a:off x="1217258" y="2957712"/>
              <a:ext cx="233363" cy="1508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  <p:pic>
        <p:nvPicPr>
          <p:cNvPr id="2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9150" y="2293028"/>
            <a:ext cx="2527729" cy="48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" name="Trapezoid 206"/>
          <p:cNvSpPr/>
          <p:nvPr/>
        </p:nvSpPr>
        <p:spPr bwMode="auto">
          <a:xfrm rot="10800000">
            <a:off x="6635359" y="2461841"/>
            <a:ext cx="511028" cy="323551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cxnSp>
        <p:nvCxnSpPr>
          <p:cNvPr id="209" name="Straight Arrow Connector 208"/>
          <p:cNvCxnSpPr/>
          <p:nvPr/>
        </p:nvCxnSpPr>
        <p:spPr>
          <a:xfrm rot="5400000">
            <a:off x="3221503" y="2560315"/>
            <a:ext cx="309489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3488786" y="2236757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Sub-100nm c-Si, can look through and align</a:t>
            </a:r>
            <a:endParaRPr lang="en-US" dirty="0">
              <a:latin typeface="+mn-lt"/>
            </a:endParaRPr>
          </a:p>
        </p:txBody>
      </p:sp>
      <p:cxnSp>
        <p:nvCxnSpPr>
          <p:cNvPr id="213" name="Straight Arrow Connector 212"/>
          <p:cNvCxnSpPr/>
          <p:nvPr/>
        </p:nvCxnSpPr>
        <p:spPr>
          <a:xfrm rot="5400000">
            <a:off x="5427831" y="2600171"/>
            <a:ext cx="309489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246502"/>
            <a:ext cx="8229600" cy="1143000"/>
          </a:xfrm>
        </p:spPr>
        <p:txBody>
          <a:bodyPr/>
          <a:lstStyle/>
          <a:p>
            <a:r>
              <a:rPr lang="en-US" sz="2400" dirty="0" smtClean="0"/>
              <a:t>Layer Transfer Technology (or “Smart-Cut”)</a:t>
            </a:r>
            <a:br>
              <a:rPr lang="en-US" sz="2400" dirty="0" smtClean="0"/>
            </a:br>
            <a:r>
              <a:rPr lang="en-US" sz="2400" dirty="0" smtClean="0">
                <a:sym typeface="Wingdings" pitchFamily="2" charset="2"/>
              </a:rPr>
              <a:t> Defect-free c-Si</a:t>
            </a:r>
            <a:r>
              <a:rPr lang="en-US" sz="2400" dirty="0" smtClean="0"/>
              <a:t> films formed @ &lt;400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1371600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7" name="TextBox 11"/>
          <p:cNvSpPr txBox="1">
            <a:spLocks noChangeArrowheads="1"/>
          </p:cNvSpPr>
          <p:nvPr/>
        </p:nvSpPr>
        <p:spPr bwMode="auto">
          <a:xfrm>
            <a:off x="762000" y="2667000"/>
            <a:ext cx="63023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p </a:t>
            </a:r>
            <a:r>
              <a:rPr lang="en-US" b="1" dirty="0">
                <a:latin typeface="Arial Narrow" pitchFamily="34" charset="0"/>
              </a:rPr>
              <a:t>Si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4800" y="2286000"/>
            <a:ext cx="1371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Oxide</a:t>
            </a:r>
            <a:endParaRPr lang="en-US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981200" y="35814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38400" y="3475038"/>
            <a:ext cx="1371600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1" name="TextBox 32"/>
          <p:cNvSpPr txBox="1">
            <a:spLocks noChangeArrowheads="1"/>
          </p:cNvSpPr>
          <p:nvPr/>
        </p:nvSpPr>
        <p:spPr bwMode="auto">
          <a:xfrm>
            <a:off x="2895600" y="3627438"/>
            <a:ext cx="6096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p </a:t>
            </a:r>
            <a:r>
              <a:rPr lang="en-US" b="1" dirty="0">
                <a:latin typeface="Arial Narrow" pitchFamily="34" charset="0"/>
              </a:rPr>
              <a:t>Si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438400" y="3276600"/>
            <a:ext cx="1371600" cy="198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Oxide</a:t>
            </a:r>
            <a:endParaRPr lang="en-US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362200" y="3551238"/>
            <a:ext cx="1828800" cy="158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2362201" y="3092450"/>
            <a:ext cx="304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2590007" y="3093244"/>
            <a:ext cx="3048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2820194" y="3093244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3047207" y="3093244"/>
            <a:ext cx="3048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3276601" y="3092450"/>
            <a:ext cx="304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3504407" y="3093244"/>
            <a:ext cx="3048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0" name="TextBox 46"/>
          <p:cNvSpPr txBox="1">
            <a:spLocks noChangeArrowheads="1"/>
          </p:cNvSpPr>
          <p:nvPr/>
        </p:nvSpPr>
        <p:spPr bwMode="auto">
          <a:xfrm>
            <a:off x="3810000" y="3398838"/>
            <a:ext cx="457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533400" y="3017838"/>
            <a:ext cx="2133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kern="0" dirty="0">
                <a:latin typeface="Arial Narrow" pitchFamily="34" charset="0"/>
                <a:cs typeface="+mn-cs"/>
              </a:rPr>
              <a:t>Top layer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533400" y="5456238"/>
            <a:ext cx="1676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sz="1800" kern="0" dirty="0">
                <a:latin typeface="Arial Narrow" pitchFamily="34" charset="0"/>
                <a:cs typeface="+mn-cs"/>
              </a:rPr>
              <a:t>Bottom layer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724400" y="4038600"/>
            <a:ext cx="1354138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Oxide</a:t>
            </a:r>
            <a:endParaRPr lang="en-US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4800600" y="4267200"/>
            <a:ext cx="1295400" cy="1066800"/>
            <a:chOff x="914400" y="2590800"/>
            <a:chExt cx="1295400" cy="989052"/>
          </a:xfrm>
        </p:grpSpPr>
        <p:sp>
          <p:nvSpPr>
            <p:cNvPr id="52" name="Rectangle 51"/>
            <p:cNvSpPr/>
            <p:nvPr/>
          </p:nvSpPr>
          <p:spPr>
            <a:xfrm>
              <a:off x="914400" y="2818930"/>
              <a:ext cx="457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flipH="1">
              <a:off x="1219200" y="2895464"/>
              <a:ext cx="46038" cy="15306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524000" y="2590800"/>
              <a:ext cx="5334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2590800"/>
              <a:ext cx="1524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flipH="1">
              <a:off x="1935163" y="2590800"/>
              <a:ext cx="46037" cy="4577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295400" y="259080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524000" y="259080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5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Rectangle 59"/>
            <p:cNvSpPr/>
            <p:nvPr/>
          </p:nvSpPr>
          <p:spPr>
            <a:xfrm>
              <a:off x="1676400" y="2818930"/>
              <a:ext cx="76200" cy="38119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600200" y="2818930"/>
              <a:ext cx="304800" cy="912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447800" y="281893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057400" y="281893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057400" y="259080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7" name="Content Placeholder 2"/>
          <p:cNvSpPr txBox="1">
            <a:spLocks/>
          </p:cNvSpPr>
          <p:nvPr/>
        </p:nvSpPr>
        <p:spPr bwMode="auto">
          <a:xfrm>
            <a:off x="2362200" y="1722438"/>
            <a:ext cx="1676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Hydrogen implant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of top layer</a:t>
            </a:r>
          </a:p>
        </p:txBody>
      </p:sp>
      <p:sp>
        <p:nvSpPr>
          <p:cNvPr id="79" name="Content Placeholder 2"/>
          <p:cNvSpPr txBox="1">
            <a:spLocks/>
          </p:cNvSpPr>
          <p:nvPr/>
        </p:nvSpPr>
        <p:spPr bwMode="auto">
          <a:xfrm>
            <a:off x="4419600" y="1722438"/>
            <a:ext cx="1905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Flip top layer and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bond to bottom layer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724400" y="3810000"/>
            <a:ext cx="1363663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Oxide</a:t>
            </a:r>
            <a:endParaRPr lang="en-US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724400" y="3276600"/>
            <a:ext cx="1363663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09" name="TextBox 81"/>
          <p:cNvSpPr txBox="1">
            <a:spLocks noChangeArrowheads="1"/>
          </p:cNvSpPr>
          <p:nvPr/>
        </p:nvSpPr>
        <p:spPr bwMode="auto">
          <a:xfrm>
            <a:off x="5125328" y="3282460"/>
            <a:ext cx="67056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p </a:t>
            </a:r>
            <a:r>
              <a:rPr lang="en-US" b="1" dirty="0">
                <a:latin typeface="Arial Narrow" pitchFamily="34" charset="0"/>
              </a:rPr>
              <a:t>Si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4648200" y="3703638"/>
            <a:ext cx="1636713" cy="317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381000" y="4038600"/>
            <a:ext cx="1512888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Oxide</a:t>
            </a:r>
            <a:endParaRPr lang="en-US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457200" y="4267200"/>
            <a:ext cx="1447800" cy="1066800"/>
            <a:chOff x="914400" y="2590800"/>
            <a:chExt cx="1295400" cy="989052"/>
          </a:xfrm>
        </p:grpSpPr>
        <p:sp>
          <p:nvSpPr>
            <p:cNvPr id="86" name="Rectangle 85"/>
            <p:cNvSpPr/>
            <p:nvPr/>
          </p:nvSpPr>
          <p:spPr>
            <a:xfrm>
              <a:off x="914400" y="2818930"/>
              <a:ext cx="457367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 flipH="1">
              <a:off x="1219785" y="2895464"/>
              <a:ext cx="45453" cy="15306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523750" y="2590800"/>
              <a:ext cx="534068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91101" y="2590800"/>
              <a:ext cx="151983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 flipH="1">
              <a:off x="1935664" y="2590800"/>
              <a:ext cx="45453" cy="4577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295066" y="2590800"/>
              <a:ext cx="76701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523750" y="2590800"/>
              <a:ext cx="76701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4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" name="Rectangle 93"/>
            <p:cNvSpPr/>
            <p:nvPr/>
          </p:nvSpPr>
          <p:spPr>
            <a:xfrm>
              <a:off x="1675732" y="2818930"/>
              <a:ext cx="76701" cy="38119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600451" y="2818930"/>
              <a:ext cx="303964" cy="912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448468" y="2818930"/>
              <a:ext cx="75281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057818" y="2818930"/>
              <a:ext cx="7528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057818" y="2590800"/>
              <a:ext cx="7528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413" name="TextBox 99"/>
          <p:cNvSpPr txBox="1">
            <a:spLocks noChangeArrowheads="1"/>
          </p:cNvSpPr>
          <p:nvPr/>
        </p:nvSpPr>
        <p:spPr bwMode="auto">
          <a:xfrm>
            <a:off x="6096000" y="3551238"/>
            <a:ext cx="457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102" name="Content Placeholder 2"/>
          <p:cNvSpPr txBox="1">
            <a:spLocks/>
          </p:cNvSpPr>
          <p:nvPr/>
        </p:nvSpPr>
        <p:spPr bwMode="auto">
          <a:xfrm>
            <a:off x="6639951" y="1676400"/>
            <a:ext cx="2199249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Cleave using 400</a:t>
            </a:r>
            <a:r>
              <a:rPr lang="en-US" u="sng" kern="0" baseline="30000" dirty="0">
                <a:latin typeface="Arial Narrow" pitchFamily="34" charset="0"/>
                <a:cs typeface="+mn-cs"/>
              </a:rPr>
              <a:t>o</a:t>
            </a:r>
            <a:r>
              <a:rPr lang="en-US" u="sng" kern="0" dirty="0">
                <a:latin typeface="Arial Narrow" pitchFamily="34" charset="0"/>
                <a:cs typeface="+mn-cs"/>
              </a:rPr>
              <a:t>C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anneal or sideways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mechanical force. CMP.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4191000" y="35814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6477000" y="35814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7086600" y="3962400"/>
            <a:ext cx="1354138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Oxide</a:t>
            </a:r>
            <a:endParaRPr lang="en-US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7162800" y="4191000"/>
            <a:ext cx="1295400" cy="1066800"/>
            <a:chOff x="914400" y="2590800"/>
            <a:chExt cx="1295400" cy="989052"/>
          </a:xfrm>
        </p:grpSpPr>
        <p:sp>
          <p:nvSpPr>
            <p:cNvPr id="108" name="Rectangle 107"/>
            <p:cNvSpPr/>
            <p:nvPr/>
          </p:nvSpPr>
          <p:spPr>
            <a:xfrm>
              <a:off x="914400" y="2818930"/>
              <a:ext cx="457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 flipH="1">
              <a:off x="1219200" y="2895464"/>
              <a:ext cx="46038" cy="15306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524000" y="2590800"/>
              <a:ext cx="5334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990600" y="2590800"/>
              <a:ext cx="1524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 flipH="1">
              <a:off x="1935163" y="2590800"/>
              <a:ext cx="46037" cy="4577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295400" y="259080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524000" y="259080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3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" name="Rectangle 115"/>
            <p:cNvSpPr/>
            <p:nvPr/>
          </p:nvSpPr>
          <p:spPr>
            <a:xfrm>
              <a:off x="1676400" y="2818930"/>
              <a:ext cx="76200" cy="38119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600200" y="2818930"/>
              <a:ext cx="304800" cy="912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447800" y="281893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057400" y="281893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057400" y="259080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1" name="Rectangle 120"/>
          <p:cNvSpPr/>
          <p:nvPr/>
        </p:nvSpPr>
        <p:spPr>
          <a:xfrm>
            <a:off x="7086600" y="3733800"/>
            <a:ext cx="1363663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Oxide</a:t>
            </a:r>
            <a:endParaRPr lang="en-US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7086600" y="3581400"/>
            <a:ext cx="1363663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21" name="TextBox 122"/>
          <p:cNvSpPr txBox="1">
            <a:spLocks noChangeArrowheads="1"/>
          </p:cNvSpPr>
          <p:nvPr/>
        </p:nvSpPr>
        <p:spPr bwMode="auto">
          <a:xfrm>
            <a:off x="6945920" y="3048000"/>
            <a:ext cx="6084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p </a:t>
            </a:r>
            <a:r>
              <a:rPr lang="en-US" b="1" dirty="0">
                <a:latin typeface="Arial Narrow" pitchFamily="34" charset="0"/>
              </a:rPr>
              <a:t>Si</a:t>
            </a:r>
          </a:p>
        </p:txBody>
      </p:sp>
      <p:cxnSp>
        <p:nvCxnSpPr>
          <p:cNvPr id="127" name="Straight Connector 126"/>
          <p:cNvCxnSpPr>
            <a:stCxn id="16421" idx="2"/>
          </p:cNvCxnSpPr>
          <p:nvPr/>
        </p:nvCxnSpPr>
        <p:spPr>
          <a:xfrm rot="16200000" flipH="1">
            <a:off x="7320792" y="3346674"/>
            <a:ext cx="164068" cy="3053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010486" y="5791200"/>
            <a:ext cx="55239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Same process used for manufacturing all SOI wafers today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Sub-400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 Transistors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80044" y="4561444"/>
            <a:ext cx="7772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Junction Activation: Key barrier to getting sub-400</a:t>
            </a:r>
            <a:r>
              <a:rPr kumimoji="0" lang="en-US" sz="2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transistors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000" y="2123044"/>
          <a:ext cx="6934200" cy="22199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11400"/>
                <a:gridCol w="2311400"/>
                <a:gridCol w="2311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Transistor part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Process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Temperature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Crystalline</a:t>
                      </a:r>
                      <a:r>
                        <a:rPr lang="en-US" sz="1800" baseline="0" dirty="0" smtClean="0">
                          <a:latin typeface="Arial Narrow" pitchFamily="34" charset="0"/>
                        </a:rPr>
                        <a:t> Si for 3D layer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Bonding, layer-transfer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 Narrow" pitchFamily="34" charset="0"/>
                        </a:rPr>
                        <a:t>Sub-400</a:t>
                      </a:r>
                      <a:r>
                        <a:rPr lang="en-US" sz="1800" baseline="30000" dirty="0" smtClean="0">
                          <a:latin typeface="Arial Narrow" pitchFamily="34" charset="0"/>
                        </a:rPr>
                        <a:t>o</a:t>
                      </a:r>
                      <a:r>
                        <a:rPr lang="en-US" sz="1800" dirty="0" smtClean="0">
                          <a:latin typeface="Arial Narrow" pitchFamily="34" charset="0"/>
                        </a:rPr>
                        <a:t>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Gate oxide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ALD high</a:t>
                      </a:r>
                      <a:r>
                        <a:rPr lang="en-US" sz="1800" baseline="0" dirty="0" smtClean="0">
                          <a:latin typeface="Arial Narrow" pitchFamily="34" charset="0"/>
                        </a:rPr>
                        <a:t> k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Sub-400</a:t>
                      </a:r>
                      <a:r>
                        <a:rPr lang="en-US" sz="1800" baseline="30000" dirty="0" smtClean="0">
                          <a:latin typeface="Arial Narrow" pitchFamily="34" charset="0"/>
                        </a:rPr>
                        <a:t>o</a:t>
                      </a:r>
                      <a:r>
                        <a:rPr lang="en-US" sz="1800" dirty="0" smtClean="0">
                          <a:latin typeface="Arial Narrow" pitchFamily="34" charset="0"/>
                        </a:rPr>
                        <a:t>C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Metal gate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ALD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 Narrow" pitchFamily="34" charset="0"/>
                        </a:rPr>
                        <a:t>Sub-400</a:t>
                      </a:r>
                      <a:r>
                        <a:rPr lang="en-US" sz="1800" baseline="30000" dirty="0" smtClean="0">
                          <a:latin typeface="Arial Narrow" pitchFamily="34" charset="0"/>
                        </a:rPr>
                        <a:t>o</a:t>
                      </a:r>
                      <a:r>
                        <a:rPr lang="en-US" sz="1800" dirty="0" smtClean="0">
                          <a:latin typeface="Arial Narrow" pitchFamily="34" charset="0"/>
                        </a:rPr>
                        <a:t>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Junctions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Implant, RTA for activation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&gt;400</a:t>
                      </a:r>
                      <a:r>
                        <a:rPr lang="en-US" sz="1800" baseline="30000" dirty="0" smtClean="0">
                          <a:latin typeface="Arial Narrow" pitchFamily="34" charset="0"/>
                        </a:rPr>
                        <a:t>o</a:t>
                      </a:r>
                      <a:r>
                        <a:rPr lang="en-US" sz="1800" dirty="0" smtClean="0">
                          <a:latin typeface="Arial Narrow" pitchFamily="34" charset="0"/>
                        </a:rPr>
                        <a:t>C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5743" y="5337512"/>
            <a:ext cx="8370278" cy="7739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latin typeface="Arial Narrow" pitchFamily="34" charset="0"/>
              </a:rPr>
              <a:t>In next few slides, will show 2 solutions to this problem… both under development.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Arial Narrow" pitchFamily="34" charset="0"/>
              </a:rPr>
              <a:t>For other techniques to get 3D-compatible transistors, check out www.monolithic3d.com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76" y="260570"/>
            <a:ext cx="8686800" cy="1143000"/>
          </a:xfrm>
        </p:spPr>
        <p:txBody>
          <a:bodyPr/>
          <a:lstStyle/>
          <a:p>
            <a:r>
              <a:rPr lang="en-US" sz="2400" b="1" dirty="0" smtClean="0"/>
              <a:t>One path to solving the </a:t>
            </a:r>
            <a:r>
              <a:rPr lang="en-US" sz="2400" b="1" dirty="0" err="1" smtClean="0"/>
              <a:t>dopant</a:t>
            </a:r>
            <a:r>
              <a:rPr lang="en-US" sz="2400" b="1" dirty="0" smtClean="0"/>
              <a:t> activation problem:</a:t>
            </a:r>
            <a:br>
              <a:rPr lang="en-US" sz="2400" b="1" dirty="0" smtClean="0"/>
            </a:br>
            <a:r>
              <a:rPr lang="en-US" sz="2400" b="1" dirty="0" smtClean="0"/>
              <a:t>Recessed Channel Transistors with Activation before Layer Transfer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971800"/>
            <a:ext cx="1143000" cy="457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p- Si wafer</a:t>
            </a: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2307102" y="1752600"/>
            <a:ext cx="28744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 smtClean="0">
                <a:latin typeface="Arial Narrow" pitchFamily="34" charset="0"/>
              </a:rPr>
              <a:t>Idea 1</a:t>
            </a:r>
            <a:r>
              <a:rPr lang="en-US" sz="1600" b="1" dirty="0" smtClean="0">
                <a:latin typeface="Arial Narrow" pitchFamily="34" charset="0"/>
              </a:rPr>
              <a:t>: Do high temp. steps (</a:t>
            </a:r>
            <a:r>
              <a:rPr lang="en-US" sz="1600" b="1" dirty="0" err="1" smtClean="0">
                <a:latin typeface="Arial Narrow" pitchFamily="34" charset="0"/>
              </a:rPr>
              <a:t>eg</a:t>
            </a:r>
            <a:r>
              <a:rPr lang="en-US" sz="1600" b="1" dirty="0" smtClean="0">
                <a:latin typeface="Arial Narrow" pitchFamily="34" charset="0"/>
              </a:rPr>
              <a:t>. Activate) before layer transfer</a:t>
            </a:r>
            <a:endParaRPr lang="en-US" sz="1600" b="1" dirty="0">
              <a:latin typeface="Arial Narrow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5448301" y="2476500"/>
            <a:ext cx="2286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676107" y="2475706"/>
            <a:ext cx="228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5904707" y="2475706"/>
            <a:ext cx="228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6133307" y="2475706"/>
            <a:ext cx="228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6363494" y="247570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124200" y="2895600"/>
            <a:ext cx="11430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3962400" y="2743200"/>
            <a:ext cx="152400" cy="150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8"/>
          <p:cNvSpPr txBox="1">
            <a:spLocks noChangeArrowheads="1"/>
          </p:cNvSpPr>
          <p:nvPr/>
        </p:nvSpPr>
        <p:spPr bwMode="auto">
          <a:xfrm>
            <a:off x="3581400" y="2481263"/>
            <a:ext cx="68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Oxide</a:t>
            </a:r>
          </a:p>
        </p:txBody>
      </p:sp>
      <p:sp>
        <p:nvSpPr>
          <p:cNvPr id="16" name="TextBox 41"/>
          <p:cNvSpPr txBox="1">
            <a:spLocks noChangeArrowheads="1"/>
          </p:cNvSpPr>
          <p:nvPr/>
        </p:nvSpPr>
        <p:spPr bwMode="auto">
          <a:xfrm>
            <a:off x="6553200" y="2938463"/>
            <a:ext cx="68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H</a:t>
            </a:r>
          </a:p>
        </p:txBody>
      </p:sp>
      <p:sp>
        <p:nvSpPr>
          <p:cNvPr id="17" name="TextBox 42"/>
          <p:cNvSpPr txBox="1">
            <a:spLocks noChangeArrowheads="1"/>
          </p:cNvSpPr>
          <p:nvPr/>
        </p:nvSpPr>
        <p:spPr bwMode="auto">
          <a:xfrm>
            <a:off x="228598" y="3641184"/>
            <a:ext cx="31335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latin typeface="Arial Narrow" pitchFamily="34" charset="0"/>
              </a:rPr>
              <a:t>Idea 2</a:t>
            </a:r>
            <a:r>
              <a:rPr lang="en-US" sz="1600" b="1" dirty="0" smtClean="0">
                <a:latin typeface="Arial Narrow" pitchFamily="34" charset="0"/>
              </a:rPr>
              <a:t>: Use low-temp. processes like etch and deposition to define (novel) recessed channel transistors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67600" y="2743200"/>
            <a:ext cx="11430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0" y="4724400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00600" y="4724400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29200" y="4724400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57800" y="4724400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10200" y="4724400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38800" y="4724400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72000" y="4572000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00600" y="4572000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29200" y="4572000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57800" y="4572000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10200" y="4572000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638800" y="4572000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TextBox 107"/>
          <p:cNvSpPr txBox="1">
            <a:spLocks noChangeArrowheads="1"/>
          </p:cNvSpPr>
          <p:nvPr/>
        </p:nvSpPr>
        <p:spPr bwMode="auto">
          <a:xfrm>
            <a:off x="6629400" y="4572000"/>
            <a:ext cx="2133600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 Narrow" pitchFamily="34" charset="0"/>
              </a:rPr>
              <a:t>Note:</a:t>
            </a:r>
          </a:p>
          <a:p>
            <a:pPr algn="ctr"/>
            <a:r>
              <a:rPr lang="en-US" sz="2000">
                <a:latin typeface="Arial Narrow" pitchFamily="34" charset="0"/>
              </a:rPr>
              <a:t>All steps after Next Layer attached to Previous Layer are </a:t>
            </a:r>
            <a:br>
              <a:rPr lang="en-US" sz="2000">
                <a:latin typeface="Arial Narrow" pitchFamily="34" charset="0"/>
              </a:rPr>
            </a:br>
            <a:r>
              <a:rPr lang="en-US" sz="2000">
                <a:latin typeface="Arial Narrow" pitchFamily="34" charset="0"/>
              </a:rPr>
              <a:t>@ &lt; 400</a:t>
            </a:r>
            <a:r>
              <a:rPr lang="en-US" sz="2000" baseline="30000">
                <a:latin typeface="Arial Narrow" pitchFamily="34" charset="0"/>
              </a:rPr>
              <a:t>o</a:t>
            </a:r>
            <a:r>
              <a:rPr lang="en-US" sz="2000">
                <a:latin typeface="Arial Narrow" pitchFamily="34" charset="0"/>
              </a:rPr>
              <a:t>C!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124200" y="3048000"/>
            <a:ext cx="11430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TextBox 109"/>
          <p:cNvSpPr txBox="1">
            <a:spLocks noChangeArrowheads="1"/>
          </p:cNvSpPr>
          <p:nvPr/>
        </p:nvSpPr>
        <p:spPr bwMode="auto">
          <a:xfrm>
            <a:off x="2743200" y="3090863"/>
            <a:ext cx="68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n+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3048000" y="3125788"/>
            <a:ext cx="304800" cy="74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11"/>
          <p:cNvSpPr txBox="1">
            <a:spLocks noChangeArrowheads="1"/>
          </p:cNvSpPr>
          <p:nvPr/>
        </p:nvSpPr>
        <p:spPr bwMode="auto">
          <a:xfrm>
            <a:off x="2743200" y="26670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p</a:t>
            </a:r>
            <a:endParaRPr lang="en-US" dirty="0">
              <a:latin typeface="Arial Narrow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048000" y="2895600"/>
            <a:ext cx="3048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410200" y="2971800"/>
            <a:ext cx="1143000" cy="457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p- Si wafer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410200" y="2895600"/>
            <a:ext cx="11430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410200" y="3048000"/>
            <a:ext cx="11430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410200" y="3122613"/>
            <a:ext cx="114300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18"/>
          <p:cNvSpPr txBox="1">
            <a:spLocks noChangeArrowheads="1"/>
          </p:cNvSpPr>
          <p:nvPr/>
        </p:nvSpPr>
        <p:spPr bwMode="auto">
          <a:xfrm>
            <a:off x="5105400" y="27432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p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42" name="TextBox 120"/>
          <p:cNvSpPr txBox="1">
            <a:spLocks noChangeArrowheads="1"/>
          </p:cNvSpPr>
          <p:nvPr/>
        </p:nvSpPr>
        <p:spPr bwMode="auto">
          <a:xfrm>
            <a:off x="5105400" y="2971800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n+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467600" y="2438400"/>
            <a:ext cx="11430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n+ Si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467600" y="2590800"/>
            <a:ext cx="1143000" cy="152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 Narrow" pitchFamily="34" charset="0"/>
              </a:rPr>
              <a:t>p </a:t>
            </a: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Si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8006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5"/>
          <p:cNvSpPr/>
          <p:nvPr/>
        </p:nvSpPr>
        <p:spPr>
          <a:xfrm>
            <a:off x="1219200" y="4953000"/>
            <a:ext cx="2286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981200" y="4953000"/>
            <a:ext cx="2286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TextBox 133"/>
          <p:cNvSpPr txBox="1">
            <a:spLocks noChangeArrowheads="1"/>
          </p:cNvSpPr>
          <p:nvPr/>
        </p:nvSpPr>
        <p:spPr bwMode="auto">
          <a:xfrm>
            <a:off x="1143000" y="48768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n+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8768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49"/>
          <p:cNvSpPr/>
          <p:nvPr/>
        </p:nvSpPr>
        <p:spPr>
          <a:xfrm>
            <a:off x="4648200" y="5029200"/>
            <a:ext cx="2286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410200" y="5029200"/>
            <a:ext cx="2286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TextBox 139"/>
          <p:cNvSpPr txBox="1">
            <a:spLocks noChangeArrowheads="1"/>
          </p:cNvSpPr>
          <p:nvPr/>
        </p:nvSpPr>
        <p:spPr bwMode="auto">
          <a:xfrm>
            <a:off x="4572000" y="49530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n+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648200" y="5257800"/>
            <a:ext cx="228600" cy="152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TextBox 141"/>
          <p:cNvSpPr txBox="1">
            <a:spLocks noChangeArrowheads="1"/>
          </p:cNvSpPr>
          <p:nvPr/>
        </p:nvSpPr>
        <p:spPr bwMode="auto">
          <a:xfrm>
            <a:off x="4572000" y="5105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p</a:t>
            </a:r>
            <a:endParaRPr lang="en-US" sz="1400" b="1" dirty="0">
              <a:latin typeface="Arial Narrow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562600" y="5029200"/>
            <a:ext cx="762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6" name="Group 113"/>
          <p:cNvGrpSpPr>
            <a:grpSpLocks/>
          </p:cNvGrpSpPr>
          <p:nvPr/>
        </p:nvGrpSpPr>
        <p:grpSpPr bwMode="auto">
          <a:xfrm>
            <a:off x="762000" y="2667000"/>
            <a:ext cx="1219200" cy="762000"/>
            <a:chOff x="914400" y="2590800"/>
            <a:chExt cx="1295400" cy="989052"/>
          </a:xfrm>
        </p:grpSpPr>
        <p:sp>
          <p:nvSpPr>
            <p:cNvPr id="57" name="Rectangle 56"/>
            <p:cNvSpPr/>
            <p:nvPr/>
          </p:nvSpPr>
          <p:spPr>
            <a:xfrm>
              <a:off x="914400" y="2819519"/>
              <a:ext cx="457101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flipH="1">
              <a:off x="1219697" y="2895758"/>
              <a:ext cx="45541" cy="1524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523306" y="2590800"/>
              <a:ext cx="534689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90303" y="2590800"/>
              <a:ext cx="153491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 flipH="1">
              <a:off x="1934865" y="2590800"/>
              <a:ext cx="45541" cy="4574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295598" y="2590800"/>
              <a:ext cx="75903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523306" y="2590800"/>
              <a:ext cx="77589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Rectangle 64"/>
            <p:cNvSpPr/>
            <p:nvPr/>
          </p:nvSpPr>
          <p:spPr>
            <a:xfrm>
              <a:off x="1676797" y="2819519"/>
              <a:ext cx="75903" cy="38119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600895" y="2819519"/>
              <a:ext cx="303609" cy="906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447403" y="2819519"/>
              <a:ext cx="75903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057995" y="2819519"/>
              <a:ext cx="75903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057995" y="2590800"/>
              <a:ext cx="75903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0" name="Group 153"/>
          <p:cNvGrpSpPr>
            <a:grpSpLocks/>
          </p:cNvGrpSpPr>
          <p:nvPr/>
        </p:nvGrpSpPr>
        <p:grpSpPr bwMode="auto">
          <a:xfrm>
            <a:off x="7467600" y="2895600"/>
            <a:ext cx="1219200" cy="685800"/>
            <a:chOff x="914400" y="2590800"/>
            <a:chExt cx="1295400" cy="989052"/>
          </a:xfrm>
        </p:grpSpPr>
        <p:sp>
          <p:nvSpPr>
            <p:cNvPr id="71" name="Rectangle 70"/>
            <p:cNvSpPr/>
            <p:nvPr/>
          </p:nvSpPr>
          <p:spPr>
            <a:xfrm>
              <a:off x="914400" y="2819747"/>
              <a:ext cx="457101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 flipH="1">
              <a:off x="1219697" y="2895301"/>
              <a:ext cx="45541" cy="15339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523306" y="2590800"/>
              <a:ext cx="534689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90303" y="2590800"/>
              <a:ext cx="153491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 flipH="1">
              <a:off x="1934865" y="2590800"/>
              <a:ext cx="45541" cy="45789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295598" y="2590800"/>
              <a:ext cx="75903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523306" y="2590800"/>
              <a:ext cx="77589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Rectangle 78"/>
            <p:cNvSpPr/>
            <p:nvPr/>
          </p:nvSpPr>
          <p:spPr>
            <a:xfrm>
              <a:off x="1676797" y="2819747"/>
              <a:ext cx="75903" cy="3800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600895" y="2819747"/>
              <a:ext cx="303609" cy="915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447403" y="2819747"/>
              <a:ext cx="75903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057995" y="2819747"/>
              <a:ext cx="75903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057995" y="2590800"/>
              <a:ext cx="75903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4" name="Group 167"/>
          <p:cNvGrpSpPr>
            <a:grpSpLocks/>
          </p:cNvGrpSpPr>
          <p:nvPr/>
        </p:nvGrpSpPr>
        <p:grpSpPr bwMode="auto">
          <a:xfrm>
            <a:off x="1143000" y="5334000"/>
            <a:ext cx="1219200" cy="762000"/>
            <a:chOff x="914400" y="2590800"/>
            <a:chExt cx="1295400" cy="989052"/>
          </a:xfrm>
        </p:grpSpPr>
        <p:sp>
          <p:nvSpPr>
            <p:cNvPr id="85" name="Rectangle 84"/>
            <p:cNvSpPr/>
            <p:nvPr/>
          </p:nvSpPr>
          <p:spPr>
            <a:xfrm>
              <a:off x="914400" y="2819519"/>
              <a:ext cx="457101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flipH="1">
              <a:off x="1219697" y="2895758"/>
              <a:ext cx="45541" cy="1524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523306" y="2590800"/>
              <a:ext cx="534689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990303" y="2590800"/>
              <a:ext cx="153491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 flipH="1">
              <a:off x="1934865" y="2590800"/>
              <a:ext cx="45541" cy="4574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295598" y="2590800"/>
              <a:ext cx="75903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523306" y="2590800"/>
              <a:ext cx="77589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" name="Rectangle 92"/>
            <p:cNvSpPr/>
            <p:nvPr/>
          </p:nvSpPr>
          <p:spPr>
            <a:xfrm>
              <a:off x="1676797" y="2819519"/>
              <a:ext cx="75903" cy="38119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600895" y="2819519"/>
              <a:ext cx="303609" cy="906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447403" y="2819519"/>
              <a:ext cx="75903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057995" y="2819519"/>
              <a:ext cx="75903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057995" y="2590800"/>
              <a:ext cx="75903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8" name="Rectangle 97"/>
          <p:cNvSpPr/>
          <p:nvPr/>
        </p:nvSpPr>
        <p:spPr>
          <a:xfrm>
            <a:off x="1219200" y="5105400"/>
            <a:ext cx="228600" cy="152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TextBox 183"/>
          <p:cNvSpPr txBox="1">
            <a:spLocks noChangeArrowheads="1"/>
          </p:cNvSpPr>
          <p:nvPr/>
        </p:nvSpPr>
        <p:spPr bwMode="auto">
          <a:xfrm>
            <a:off x="1143000" y="50292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p</a:t>
            </a:r>
            <a:endParaRPr lang="en-US" sz="1400" b="1" dirty="0">
              <a:latin typeface="Arial Narrow" pitchFamily="34" charset="0"/>
            </a:endParaRPr>
          </a:p>
        </p:txBody>
      </p:sp>
      <p:grpSp>
        <p:nvGrpSpPr>
          <p:cNvPr id="100" name="Group 185"/>
          <p:cNvGrpSpPr>
            <a:grpSpLocks/>
          </p:cNvGrpSpPr>
          <p:nvPr/>
        </p:nvGrpSpPr>
        <p:grpSpPr bwMode="auto">
          <a:xfrm>
            <a:off x="4572000" y="5410200"/>
            <a:ext cx="1219200" cy="762000"/>
            <a:chOff x="914400" y="2590800"/>
            <a:chExt cx="1295400" cy="989052"/>
          </a:xfrm>
        </p:grpSpPr>
        <p:sp>
          <p:nvSpPr>
            <p:cNvPr id="101" name="Rectangle 100"/>
            <p:cNvSpPr/>
            <p:nvPr/>
          </p:nvSpPr>
          <p:spPr>
            <a:xfrm>
              <a:off x="914400" y="2819519"/>
              <a:ext cx="457101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 flipH="1">
              <a:off x="1219697" y="2895758"/>
              <a:ext cx="45541" cy="1524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523306" y="2590800"/>
              <a:ext cx="534689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990303" y="2590800"/>
              <a:ext cx="153491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flipH="1">
              <a:off x="1934865" y="2590800"/>
              <a:ext cx="45541" cy="4574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295598" y="2590800"/>
              <a:ext cx="75903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523306" y="2590800"/>
              <a:ext cx="77589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" name="Rectangle 108"/>
            <p:cNvSpPr/>
            <p:nvPr/>
          </p:nvSpPr>
          <p:spPr>
            <a:xfrm>
              <a:off x="1676797" y="2819519"/>
              <a:ext cx="75903" cy="38119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600895" y="2819519"/>
              <a:ext cx="303609" cy="906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447403" y="2819519"/>
              <a:ext cx="75903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057995" y="2819519"/>
              <a:ext cx="75903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057995" y="2590800"/>
              <a:ext cx="75903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4" name="TextBox 42"/>
          <p:cNvSpPr txBox="1">
            <a:spLocks noChangeArrowheads="1"/>
          </p:cNvSpPr>
          <p:nvPr/>
        </p:nvSpPr>
        <p:spPr bwMode="auto">
          <a:xfrm>
            <a:off x="3376238" y="3595669"/>
            <a:ext cx="31652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 smtClean="0">
                <a:latin typeface="Arial Narrow" pitchFamily="34" charset="0"/>
              </a:rPr>
              <a:t>Idea 3</a:t>
            </a:r>
            <a:r>
              <a:rPr lang="en-US" sz="1600" b="1" dirty="0" smtClean="0">
                <a:latin typeface="Arial Narrow" pitchFamily="34" charset="0"/>
              </a:rPr>
              <a:t>: Silicon layer very thin (&lt;100nm), so transparent, can align perfectly to features on bottom wafer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115" name="TextBox 23"/>
          <p:cNvSpPr txBox="1">
            <a:spLocks noChangeArrowheads="1"/>
          </p:cNvSpPr>
          <p:nvPr/>
        </p:nvSpPr>
        <p:spPr bwMode="auto">
          <a:xfrm>
            <a:off x="6705600" y="1828800"/>
            <a:ext cx="274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Layer transfer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Recessed channel transistors used in manufacturing today</a:t>
            </a:r>
            <a:br>
              <a:rPr lang="en-US" sz="2400" dirty="0" smtClean="0"/>
            </a:br>
            <a:r>
              <a:rPr lang="en-US" sz="2400" dirty="0" smtClean="0">
                <a:sym typeface="Wingdings" pitchFamily="2" charset="2"/>
              </a:rPr>
              <a:t> easier adoption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2704508"/>
            <a:ext cx="2438400" cy="838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475908"/>
            <a:ext cx="24384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apezoid 7"/>
          <p:cNvSpPr/>
          <p:nvPr/>
        </p:nvSpPr>
        <p:spPr>
          <a:xfrm rot="10800000">
            <a:off x="1676400" y="2475908"/>
            <a:ext cx="914400" cy="457200"/>
          </a:xfrm>
          <a:prstGeom prst="trapezoid">
            <a:avLst/>
          </a:prstGeom>
          <a:solidFill>
            <a:srgbClr val="FF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2399708"/>
            <a:ext cx="1219200" cy="76200"/>
          </a:xfrm>
          <a:prstGeom prst="rect">
            <a:avLst/>
          </a:prstGeom>
          <a:solidFill>
            <a:srgbClr val="FF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rapezoid 9"/>
          <p:cNvSpPr/>
          <p:nvPr/>
        </p:nvSpPr>
        <p:spPr>
          <a:xfrm rot="10800000">
            <a:off x="1676400" y="2171108"/>
            <a:ext cx="914400" cy="685800"/>
          </a:xfrm>
          <a:prstGeom prst="trapezoid">
            <a:avLst/>
          </a:prstGeom>
          <a:solidFill>
            <a:srgbClr val="676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0" y="2171108"/>
            <a:ext cx="1219200" cy="228600"/>
          </a:xfrm>
          <a:prstGeom prst="rect">
            <a:avLst/>
          </a:prstGeom>
          <a:solidFill>
            <a:srgbClr val="676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6"/>
          <p:cNvSpPr txBox="1">
            <a:spLocks noChangeArrowheads="1"/>
          </p:cNvSpPr>
          <p:nvPr/>
        </p:nvSpPr>
        <p:spPr bwMode="auto">
          <a:xfrm>
            <a:off x="1143000" y="2552108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n+</a:t>
            </a:r>
          </a:p>
        </p:txBody>
      </p:sp>
      <p:sp>
        <p:nvSpPr>
          <p:cNvPr id="13" name="TextBox 117"/>
          <p:cNvSpPr txBox="1">
            <a:spLocks noChangeArrowheads="1"/>
          </p:cNvSpPr>
          <p:nvPr/>
        </p:nvSpPr>
        <p:spPr bwMode="auto">
          <a:xfrm>
            <a:off x="2743200" y="2552108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n+</a:t>
            </a:r>
          </a:p>
        </p:txBody>
      </p:sp>
      <p:sp>
        <p:nvSpPr>
          <p:cNvPr id="14" name="TextBox 118"/>
          <p:cNvSpPr txBox="1">
            <a:spLocks noChangeArrowheads="1"/>
          </p:cNvSpPr>
          <p:nvPr/>
        </p:nvSpPr>
        <p:spPr bwMode="auto">
          <a:xfrm>
            <a:off x="1981200" y="3009308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5" name="TextBox 119"/>
          <p:cNvSpPr txBox="1">
            <a:spLocks noChangeArrowheads="1"/>
          </p:cNvSpPr>
          <p:nvPr/>
        </p:nvSpPr>
        <p:spPr bwMode="auto">
          <a:xfrm>
            <a:off x="1800663" y="2194560"/>
            <a:ext cx="9566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GATE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10200" y="2704508"/>
            <a:ext cx="2438400" cy="838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10200" y="2475908"/>
            <a:ext cx="24384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19800" y="2399708"/>
            <a:ext cx="1219200" cy="76200"/>
          </a:xfrm>
          <a:prstGeom prst="rect">
            <a:avLst/>
          </a:prstGeom>
          <a:solidFill>
            <a:srgbClr val="FF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19800" y="2171108"/>
            <a:ext cx="1219200" cy="228600"/>
          </a:xfrm>
          <a:prstGeom prst="rect">
            <a:avLst/>
          </a:prstGeom>
          <a:solidFill>
            <a:srgbClr val="676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27"/>
          <p:cNvSpPr txBox="1">
            <a:spLocks noChangeArrowheads="1"/>
          </p:cNvSpPr>
          <p:nvPr/>
        </p:nvSpPr>
        <p:spPr bwMode="auto">
          <a:xfrm>
            <a:off x="5638800" y="2552108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n+</a:t>
            </a:r>
          </a:p>
        </p:txBody>
      </p:sp>
      <p:sp>
        <p:nvSpPr>
          <p:cNvPr id="21" name="TextBox 128"/>
          <p:cNvSpPr txBox="1">
            <a:spLocks noChangeArrowheads="1"/>
          </p:cNvSpPr>
          <p:nvPr/>
        </p:nvSpPr>
        <p:spPr bwMode="auto">
          <a:xfrm>
            <a:off x="7239000" y="2552108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n+</a:t>
            </a:r>
          </a:p>
        </p:txBody>
      </p:sp>
      <p:sp>
        <p:nvSpPr>
          <p:cNvPr id="22" name="TextBox 129"/>
          <p:cNvSpPr txBox="1">
            <a:spLocks noChangeArrowheads="1"/>
          </p:cNvSpPr>
          <p:nvPr/>
        </p:nvSpPr>
        <p:spPr bwMode="auto">
          <a:xfrm>
            <a:off x="5632940" y="3085508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3" name="TextBox 130"/>
          <p:cNvSpPr txBox="1">
            <a:spLocks noChangeArrowheads="1"/>
          </p:cNvSpPr>
          <p:nvPr/>
        </p:nvSpPr>
        <p:spPr bwMode="auto">
          <a:xfrm>
            <a:off x="6324600" y="2247308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GATE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24600" y="2399708"/>
            <a:ext cx="685800" cy="685800"/>
          </a:xfrm>
          <a:prstGeom prst="rect">
            <a:avLst/>
          </a:prstGeom>
          <a:solidFill>
            <a:srgbClr val="FF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00800" y="2323508"/>
            <a:ext cx="533400" cy="762000"/>
          </a:xfrm>
          <a:prstGeom prst="rect">
            <a:avLst/>
          </a:prstGeom>
          <a:solidFill>
            <a:srgbClr val="676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Flowchart: Delay 25"/>
          <p:cNvSpPr/>
          <p:nvPr/>
        </p:nvSpPr>
        <p:spPr>
          <a:xfrm rot="5400000">
            <a:off x="6477000" y="2856908"/>
            <a:ext cx="381000" cy="685800"/>
          </a:xfrm>
          <a:prstGeom prst="flowChartDelay">
            <a:avLst/>
          </a:prstGeom>
          <a:solidFill>
            <a:srgbClr val="FF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lowchart: Delay 26"/>
          <p:cNvSpPr/>
          <p:nvPr/>
        </p:nvSpPr>
        <p:spPr>
          <a:xfrm rot="5400000">
            <a:off x="6477000" y="2856908"/>
            <a:ext cx="381000" cy="533400"/>
          </a:xfrm>
          <a:prstGeom prst="flowChartDelay">
            <a:avLst/>
          </a:prstGeom>
          <a:solidFill>
            <a:srgbClr val="676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Box 136"/>
          <p:cNvSpPr txBox="1">
            <a:spLocks noChangeArrowheads="1"/>
          </p:cNvSpPr>
          <p:nvPr/>
        </p:nvSpPr>
        <p:spPr bwMode="auto">
          <a:xfrm>
            <a:off x="6324599" y="2110154"/>
            <a:ext cx="9624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GATE</a:t>
            </a:r>
          </a:p>
        </p:txBody>
      </p:sp>
      <p:sp>
        <p:nvSpPr>
          <p:cNvPr id="29" name="TextBox 137"/>
          <p:cNvSpPr txBox="1">
            <a:spLocks noChangeArrowheads="1"/>
          </p:cNvSpPr>
          <p:nvPr/>
        </p:nvSpPr>
        <p:spPr bwMode="auto">
          <a:xfrm>
            <a:off x="228600" y="3963573"/>
            <a:ext cx="403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Arial Narrow" pitchFamily="34" charset="0"/>
              </a:rPr>
              <a:t>V-groove recessed channel transistor:                             Used in the </a:t>
            </a:r>
            <a:r>
              <a:rPr lang="en-US" b="1" dirty="0">
                <a:latin typeface="Arial Narrow" pitchFamily="34" charset="0"/>
              </a:rPr>
              <a:t>TFT industry </a:t>
            </a:r>
            <a:r>
              <a:rPr lang="en-US" dirty="0">
                <a:latin typeface="Arial Narrow" pitchFamily="34" charset="0"/>
              </a:rPr>
              <a:t>today</a:t>
            </a:r>
          </a:p>
        </p:txBody>
      </p:sp>
      <p:sp>
        <p:nvSpPr>
          <p:cNvPr id="30" name="TextBox 138"/>
          <p:cNvSpPr txBox="1">
            <a:spLocks noChangeArrowheads="1"/>
          </p:cNvSpPr>
          <p:nvPr/>
        </p:nvSpPr>
        <p:spPr bwMode="auto">
          <a:xfrm>
            <a:off x="4719712" y="3816030"/>
            <a:ext cx="358022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 Narrow" pitchFamily="34" charset="0"/>
              </a:rPr>
              <a:t>RCAT recessed channel transistor:                          </a:t>
            </a:r>
          </a:p>
          <a:p>
            <a:pPr algn="ctr">
              <a:buFont typeface="Arial" charset="0"/>
              <a:buChar char="•"/>
            </a:pPr>
            <a:r>
              <a:rPr lang="en-US" dirty="0">
                <a:latin typeface="Arial Narrow" pitchFamily="34" charset="0"/>
              </a:rPr>
              <a:t> Used in </a:t>
            </a:r>
            <a:r>
              <a:rPr lang="en-US" b="1" dirty="0">
                <a:latin typeface="Arial Narrow" pitchFamily="34" charset="0"/>
              </a:rPr>
              <a:t>DRAM production </a:t>
            </a:r>
            <a:endParaRPr lang="en-US" b="1" dirty="0" smtClean="0">
              <a:latin typeface="Arial Narrow" pitchFamily="34" charset="0"/>
            </a:endParaRPr>
          </a:p>
          <a:p>
            <a:pPr algn="ctr"/>
            <a:r>
              <a:rPr lang="en-US" dirty="0" smtClean="0">
                <a:latin typeface="Arial Narrow" pitchFamily="34" charset="0"/>
              </a:rPr>
              <a:t>@ </a:t>
            </a:r>
            <a:r>
              <a:rPr lang="en-US" dirty="0">
                <a:latin typeface="Arial Narrow" pitchFamily="34" charset="0"/>
              </a:rPr>
              <a:t>90nm, 60nm, 50nm nodes</a:t>
            </a:r>
          </a:p>
          <a:p>
            <a:pPr algn="ctr">
              <a:buFont typeface="Arial" charset="0"/>
              <a:buChar char="•"/>
            </a:pPr>
            <a:r>
              <a:rPr lang="en-US" dirty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Longer channel length </a:t>
            </a:r>
            <a:r>
              <a:rPr lang="en-US" dirty="0" smtClean="0">
                <a:latin typeface="Arial Narrow" pitchFamily="34" charset="0"/>
                <a:sym typeface="Wingdings" pitchFamily="2" charset="2"/>
              </a:rPr>
              <a:t> low leakage, at same footprint 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1" name="TextBox 38"/>
          <p:cNvSpPr txBox="1">
            <a:spLocks noChangeArrowheads="1"/>
          </p:cNvSpPr>
          <p:nvPr/>
        </p:nvSpPr>
        <p:spPr bwMode="auto">
          <a:xfrm>
            <a:off x="4908447" y="5367996"/>
            <a:ext cx="333521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rial Narrow" pitchFamily="34" charset="0"/>
              </a:rPr>
              <a:t>   J. Kim, et al. Samsung,  VLSI 2003</a:t>
            </a:r>
          </a:p>
          <a:p>
            <a:pPr algn="ctr"/>
            <a:r>
              <a:rPr lang="en-US" dirty="0">
                <a:latin typeface="Arial Narrow" pitchFamily="34" charset="0"/>
              </a:rPr>
              <a:t>ITRS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RCATs vs. Planar Transistors:</a:t>
            </a:r>
            <a:br>
              <a:rPr lang="en-US" sz="2400" dirty="0" smtClean="0"/>
            </a:br>
            <a:r>
              <a:rPr lang="en-US" sz="2400" dirty="0" smtClean="0"/>
              <a:t>Experimental data from Samsung 88nm devices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15729" y="2349304"/>
            <a:ext cx="4192173" cy="3643533"/>
          </a:xfrm>
          <a:prstGeom prst="roundRect">
            <a:avLst/>
          </a:prstGeom>
          <a:solidFill>
            <a:srgbClr val="9CD983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4996" y="178308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[J. Y. Kim, et al. (Samsung), VLSI Symposium, 2003]</a:t>
            </a: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5212" y="2321169"/>
            <a:ext cx="4033908" cy="3698631"/>
          </a:xfrm>
          <a:prstGeom prst="roundRect">
            <a:avLst/>
          </a:prstGeom>
          <a:solidFill>
            <a:srgbClr val="9CD983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3547" y="3180472"/>
            <a:ext cx="34385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904936" y="2486464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RCATs </a:t>
            </a:r>
            <a:r>
              <a:rPr lang="en-US" dirty="0" smtClean="0">
                <a:latin typeface="Arial Narrow" pitchFamily="34" charset="0"/>
                <a:sym typeface="Wingdings" pitchFamily="2" charset="2"/>
              </a:rPr>
              <a:t> Less DIBL i.e. short-channel effects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539425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RCATs </a:t>
            </a:r>
            <a:r>
              <a:rPr lang="en-US" dirty="0" smtClean="0">
                <a:latin typeface="Arial Narrow" pitchFamily="34" charset="0"/>
                <a:sym typeface="Wingdings" pitchFamily="2" charset="2"/>
              </a:rPr>
              <a:t> Less junction leakage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224" y="3123027"/>
            <a:ext cx="3419475" cy="274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RCATs vs. Planar Transistors (contd.):</a:t>
            </a:r>
            <a:br>
              <a:rPr lang="en-US" sz="2400" dirty="0" smtClean="0"/>
            </a:br>
            <a:r>
              <a:rPr lang="en-US" sz="2400" dirty="0" smtClean="0"/>
              <a:t>Experimental data from Samsung 88nm devices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4996" y="178308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[J. Y. Kim, et al. (Samsung), VLSI Symposium, 2003]</a:t>
            </a: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0" y="2384476"/>
            <a:ext cx="4191000" cy="3733800"/>
          </a:xfrm>
          <a:prstGeom prst="roundRect">
            <a:avLst/>
          </a:prstGeom>
          <a:solidFill>
            <a:srgbClr val="9CD983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73392" y="2613076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RCATs </a:t>
            </a:r>
            <a:r>
              <a:rPr lang="en-US" dirty="0" smtClean="0">
                <a:latin typeface="Arial Narrow" pitchFamily="34" charset="0"/>
                <a:sym typeface="Wingdings" pitchFamily="2" charset="2"/>
              </a:rPr>
              <a:t> Higher I/P capacitance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4988" y="3146476"/>
            <a:ext cx="34004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ounded Rectangle 15"/>
          <p:cNvSpPr/>
          <p:nvPr/>
        </p:nvSpPr>
        <p:spPr>
          <a:xfrm>
            <a:off x="422030" y="2398544"/>
            <a:ext cx="4037427" cy="3734970"/>
          </a:xfrm>
          <a:prstGeom prst="roundRect">
            <a:avLst/>
          </a:prstGeom>
          <a:solidFill>
            <a:srgbClr val="9CD983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9744" y="2599008"/>
            <a:ext cx="3833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RCATs </a:t>
            </a:r>
            <a:r>
              <a:rPr lang="en-US" dirty="0" smtClean="0">
                <a:latin typeface="Arial Narrow" pitchFamily="34" charset="0"/>
                <a:sym typeface="Wingdings" pitchFamily="2" charset="2"/>
              </a:rPr>
              <a:t> Similar drive current to standard MOSFETs  Mobility improvement (lower doping) compensates for longer L</a:t>
            </a:r>
            <a:r>
              <a:rPr lang="en-US" baseline="-25000" dirty="0" smtClean="0">
                <a:latin typeface="Arial Narrow" pitchFamily="34" charset="0"/>
                <a:sym typeface="Wingdings" pitchFamily="2" charset="2"/>
              </a:rPr>
              <a:t>eff</a:t>
            </a:r>
            <a:endParaRPr lang="en-US" baseline="-25000" dirty="0">
              <a:latin typeface="Arial Narrow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24" y="3597816"/>
            <a:ext cx="3590782" cy="231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Another path to solving the </a:t>
            </a:r>
            <a:r>
              <a:rPr lang="en-US" sz="2400" dirty="0" err="1" smtClean="0"/>
              <a:t>dopant</a:t>
            </a:r>
            <a:r>
              <a:rPr lang="en-US" sz="2400" dirty="0" smtClean="0"/>
              <a:t> activation problem:</a:t>
            </a:r>
            <a:br>
              <a:rPr lang="en-US" sz="2400" dirty="0" smtClean="0"/>
            </a:br>
            <a:r>
              <a:rPr lang="en-US" sz="2400" dirty="0" err="1" smtClean="0"/>
              <a:t>Dopant</a:t>
            </a:r>
            <a:r>
              <a:rPr lang="en-US" sz="2400" dirty="0" smtClean="0"/>
              <a:t> Segregated </a:t>
            </a:r>
            <a:r>
              <a:rPr lang="en-US" sz="2400" dirty="0" err="1" smtClean="0"/>
              <a:t>Schottky</a:t>
            </a:r>
            <a:r>
              <a:rPr lang="en-US" sz="2400" dirty="0" smtClean="0"/>
              <a:t> Transistors with Layer Transfer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7811" y="4009271"/>
            <a:ext cx="8229600" cy="1856948"/>
          </a:xfrm>
        </p:spPr>
        <p:txBody>
          <a:bodyPr/>
          <a:lstStyle/>
          <a:p>
            <a:r>
              <a:rPr lang="en-US" dirty="0" smtClean="0"/>
              <a:t>Arsenic not soluble in Ni, moves to interface. </a:t>
            </a:r>
          </a:p>
          <a:p>
            <a:pPr>
              <a:buNone/>
            </a:pPr>
            <a:r>
              <a:rPr lang="en-US" dirty="0" smtClean="0"/>
              <a:t>	Cannot diffuse in p Si since temperature (400-500</a:t>
            </a:r>
            <a:r>
              <a:rPr lang="en-US" baseline="30000" dirty="0" smtClean="0"/>
              <a:t>o</a:t>
            </a:r>
            <a:r>
              <a:rPr lang="en-US" dirty="0" smtClean="0"/>
              <a:t>C) low.</a:t>
            </a:r>
          </a:p>
          <a:p>
            <a:pPr>
              <a:buNone/>
            </a:pPr>
            <a:endParaRPr lang="en-US" sz="200" dirty="0" smtClean="0"/>
          </a:p>
          <a:p>
            <a:pPr>
              <a:buNone/>
            </a:pPr>
            <a:endParaRPr lang="en-US" sz="400" dirty="0" smtClean="0"/>
          </a:p>
          <a:p>
            <a:pPr>
              <a:buNone/>
            </a:pPr>
            <a:endParaRPr lang="en-US" sz="400" dirty="0" smtClean="0"/>
          </a:p>
          <a:p>
            <a:r>
              <a:rPr lang="en-US" dirty="0" smtClean="0"/>
              <a:t>Explored by </a:t>
            </a:r>
            <a:r>
              <a:rPr lang="en-US" dirty="0" err="1" smtClean="0"/>
              <a:t>Globalfoundries</a:t>
            </a:r>
            <a:r>
              <a:rPr lang="en-US" dirty="0" smtClean="0"/>
              <a:t>, TSMC, Toshiba, IBM, etc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 their application = low resistance contacts to FD-SOI devices</a:t>
            </a:r>
          </a:p>
          <a:p>
            <a:pPr>
              <a:buNone/>
            </a:pPr>
            <a:endParaRPr lang="en-US" sz="200" dirty="0" smtClean="0">
              <a:sym typeface="Wingdings" pitchFamily="2" charset="2"/>
            </a:endParaRPr>
          </a:p>
          <a:p>
            <a:pPr>
              <a:buNone/>
            </a:pPr>
            <a:endParaRPr lang="en-US" sz="200" dirty="0" smtClean="0">
              <a:sym typeface="Wingdings" pitchFamily="2" charset="2"/>
            </a:endParaRPr>
          </a:p>
          <a:p>
            <a:pPr>
              <a:buNone/>
            </a:pPr>
            <a:endParaRPr lang="en-US" sz="200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Our application = 400-450</a:t>
            </a:r>
            <a:r>
              <a:rPr lang="en-US" baseline="30000" dirty="0" smtClean="0"/>
              <a:t>o</a:t>
            </a:r>
            <a:r>
              <a:rPr lang="en-US" dirty="0" smtClean="0">
                <a:sym typeface="Wingdings" pitchFamily="2" charset="2"/>
              </a:rPr>
              <a:t>C 3D stacked transistors with layer transfer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2670" y="2989626"/>
            <a:ext cx="2242810" cy="684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44203" y="2631313"/>
            <a:ext cx="899702" cy="3471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42091" y="2844063"/>
            <a:ext cx="914484" cy="1567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09616" y="3209125"/>
            <a:ext cx="1074811" cy="2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 Si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75852" y="2549899"/>
            <a:ext cx="108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Gate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4482" y="1842305"/>
            <a:ext cx="1889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Form NiSi @ 400</a:t>
            </a:r>
            <a:r>
              <a:rPr lang="en-US" b="1" baseline="30000" dirty="0" smtClean="0">
                <a:latin typeface="Arial Narrow" pitchFamily="34" charset="0"/>
              </a:rPr>
              <a:t>o</a:t>
            </a:r>
            <a:r>
              <a:rPr lang="en-US" b="1" dirty="0" smtClean="0">
                <a:latin typeface="Arial Narrow" pitchFamily="34" charset="0"/>
              </a:rPr>
              <a:t>C</a:t>
            </a:r>
            <a:endParaRPr lang="en-US" b="1" dirty="0">
              <a:latin typeface="Arial Narrow" pitchFamily="34" charset="0"/>
            </a:endParaRPr>
          </a:p>
        </p:txBody>
      </p:sp>
      <p:grpSp>
        <p:nvGrpSpPr>
          <p:cNvPr id="13" name="Group 38"/>
          <p:cNvGrpSpPr/>
          <p:nvPr/>
        </p:nvGrpSpPr>
        <p:grpSpPr>
          <a:xfrm>
            <a:off x="669952" y="2998670"/>
            <a:ext cx="701692" cy="407480"/>
            <a:chOff x="3821113" y="3174244"/>
            <a:chExt cx="1096962" cy="511931"/>
          </a:xfrm>
        </p:grpSpPr>
        <p:sp>
          <p:nvSpPr>
            <p:cNvPr id="14" name="Rectangle 2" descr="Dark downward diagonal"/>
            <p:cNvSpPr>
              <a:spLocks noChangeArrowheads="1"/>
            </p:cNvSpPr>
            <p:nvPr/>
          </p:nvSpPr>
          <p:spPr bwMode="auto">
            <a:xfrm>
              <a:off x="3821113" y="3176588"/>
              <a:ext cx="684212" cy="509587"/>
            </a:xfrm>
            <a:prstGeom prst="rect">
              <a:avLst/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3" descr="Dark downward diagonal"/>
            <p:cNvSpPr>
              <a:spLocks noChangeArrowheads="1"/>
            </p:cNvSpPr>
            <p:nvPr/>
          </p:nvSpPr>
          <p:spPr bwMode="auto">
            <a:xfrm>
              <a:off x="3859213" y="3176588"/>
              <a:ext cx="1058862" cy="509587"/>
            </a:xfrm>
            <a:prstGeom prst="roundRect">
              <a:avLst>
                <a:gd name="adj" fmla="val 16667"/>
              </a:avLst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2" descr="Dark downward diagonal"/>
            <p:cNvSpPr>
              <a:spLocks noChangeArrowheads="1"/>
            </p:cNvSpPr>
            <p:nvPr/>
          </p:nvSpPr>
          <p:spPr bwMode="auto">
            <a:xfrm>
              <a:off x="4226732" y="3174244"/>
              <a:ext cx="684212" cy="370815"/>
            </a:xfrm>
            <a:prstGeom prst="rect">
              <a:avLst/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39"/>
          <p:cNvGrpSpPr/>
          <p:nvPr/>
        </p:nvGrpSpPr>
        <p:grpSpPr>
          <a:xfrm>
            <a:off x="2220619" y="2976271"/>
            <a:ext cx="726463" cy="428010"/>
            <a:chOff x="3778789" y="3148452"/>
            <a:chExt cx="1213270" cy="537724"/>
          </a:xfrm>
        </p:grpSpPr>
        <p:sp>
          <p:nvSpPr>
            <p:cNvPr id="18" name="Rectangle 2" descr="Dark downward diagonal"/>
            <p:cNvSpPr>
              <a:spLocks noChangeArrowheads="1"/>
            </p:cNvSpPr>
            <p:nvPr/>
          </p:nvSpPr>
          <p:spPr bwMode="auto">
            <a:xfrm>
              <a:off x="4307848" y="3148452"/>
              <a:ext cx="684211" cy="509587"/>
            </a:xfrm>
            <a:prstGeom prst="rect">
              <a:avLst/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AutoShape 3" descr="Dark downward diagonal"/>
            <p:cNvSpPr>
              <a:spLocks noChangeArrowheads="1"/>
            </p:cNvSpPr>
            <p:nvPr/>
          </p:nvSpPr>
          <p:spPr bwMode="auto">
            <a:xfrm>
              <a:off x="3778789" y="3153512"/>
              <a:ext cx="1160450" cy="532664"/>
            </a:xfrm>
            <a:prstGeom prst="roundRect">
              <a:avLst>
                <a:gd name="adj" fmla="val 16667"/>
              </a:avLst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" descr="Dark downward diagonal"/>
            <p:cNvSpPr>
              <a:spLocks noChangeArrowheads="1"/>
            </p:cNvSpPr>
            <p:nvPr/>
          </p:nvSpPr>
          <p:spPr bwMode="auto">
            <a:xfrm>
              <a:off x="4226732" y="3174244"/>
              <a:ext cx="684212" cy="370815"/>
            </a:xfrm>
            <a:prstGeom prst="rect">
              <a:avLst/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308600" y="3024554"/>
            <a:ext cx="5471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itchFamily="34" charset="0"/>
              </a:rPr>
              <a:t>NiSi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66597" y="2987757"/>
            <a:ext cx="2242810" cy="686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38130" y="2629444"/>
            <a:ext cx="899702" cy="347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36019" y="2842194"/>
            <a:ext cx="914484" cy="1567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213422" y="3370331"/>
            <a:ext cx="1074811" cy="2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 Si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183847" y="2590235"/>
            <a:ext cx="1083437" cy="2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Gate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27" name="Group 38"/>
          <p:cNvGrpSpPr/>
          <p:nvPr/>
        </p:nvGrpSpPr>
        <p:grpSpPr>
          <a:xfrm>
            <a:off x="3363879" y="2996801"/>
            <a:ext cx="701692" cy="407480"/>
            <a:chOff x="3821113" y="3174244"/>
            <a:chExt cx="1096962" cy="511931"/>
          </a:xfrm>
        </p:grpSpPr>
        <p:sp>
          <p:nvSpPr>
            <p:cNvPr id="28" name="Rectangle 2" descr="Dark downward diagonal"/>
            <p:cNvSpPr>
              <a:spLocks noChangeArrowheads="1"/>
            </p:cNvSpPr>
            <p:nvPr/>
          </p:nvSpPr>
          <p:spPr bwMode="auto">
            <a:xfrm>
              <a:off x="3821113" y="3176588"/>
              <a:ext cx="684212" cy="509587"/>
            </a:xfrm>
            <a:prstGeom prst="rect">
              <a:avLst/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AutoShape 3" descr="Dark downward diagonal"/>
            <p:cNvSpPr>
              <a:spLocks noChangeArrowheads="1"/>
            </p:cNvSpPr>
            <p:nvPr/>
          </p:nvSpPr>
          <p:spPr bwMode="auto">
            <a:xfrm>
              <a:off x="3859213" y="3176588"/>
              <a:ext cx="1058862" cy="509587"/>
            </a:xfrm>
            <a:prstGeom prst="roundRect">
              <a:avLst>
                <a:gd name="adj" fmla="val 16667"/>
              </a:avLst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" descr="Dark downward diagonal"/>
            <p:cNvSpPr>
              <a:spLocks noChangeArrowheads="1"/>
            </p:cNvSpPr>
            <p:nvPr/>
          </p:nvSpPr>
          <p:spPr bwMode="auto">
            <a:xfrm>
              <a:off x="4226732" y="3174244"/>
              <a:ext cx="684212" cy="370815"/>
            </a:xfrm>
            <a:prstGeom prst="rect">
              <a:avLst/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9"/>
          <p:cNvGrpSpPr/>
          <p:nvPr/>
        </p:nvGrpSpPr>
        <p:grpSpPr>
          <a:xfrm>
            <a:off x="4914547" y="2974403"/>
            <a:ext cx="726463" cy="428010"/>
            <a:chOff x="3778789" y="3148452"/>
            <a:chExt cx="1213270" cy="537724"/>
          </a:xfrm>
        </p:grpSpPr>
        <p:sp>
          <p:nvSpPr>
            <p:cNvPr id="32" name="Rectangle 2" descr="Dark downward diagonal"/>
            <p:cNvSpPr>
              <a:spLocks noChangeArrowheads="1"/>
            </p:cNvSpPr>
            <p:nvPr/>
          </p:nvSpPr>
          <p:spPr bwMode="auto">
            <a:xfrm>
              <a:off x="4307848" y="3148452"/>
              <a:ext cx="684211" cy="509587"/>
            </a:xfrm>
            <a:prstGeom prst="rect">
              <a:avLst/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AutoShape 3" descr="Dark downward diagonal"/>
            <p:cNvSpPr>
              <a:spLocks noChangeArrowheads="1"/>
            </p:cNvSpPr>
            <p:nvPr/>
          </p:nvSpPr>
          <p:spPr bwMode="auto">
            <a:xfrm>
              <a:off x="3778789" y="3153512"/>
              <a:ext cx="1160450" cy="532664"/>
            </a:xfrm>
            <a:prstGeom prst="roundRect">
              <a:avLst>
                <a:gd name="adj" fmla="val 16667"/>
              </a:avLst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" descr="Dark downward diagonal"/>
            <p:cNvSpPr>
              <a:spLocks noChangeArrowheads="1"/>
            </p:cNvSpPr>
            <p:nvPr/>
          </p:nvSpPr>
          <p:spPr bwMode="auto">
            <a:xfrm>
              <a:off x="4226732" y="3174244"/>
              <a:ext cx="684212" cy="370815"/>
            </a:xfrm>
            <a:prstGeom prst="rect">
              <a:avLst/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988459" y="2990329"/>
            <a:ext cx="5823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NiSi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040036" y="2631310"/>
            <a:ext cx="899702" cy="3471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037925" y="2844061"/>
            <a:ext cx="914484" cy="1567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171685" y="2555638"/>
            <a:ext cx="108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Gate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3298523" y="2692156"/>
            <a:ext cx="380712" cy="126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3435795" y="2701485"/>
            <a:ext cx="380712" cy="126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3587853" y="2690288"/>
            <a:ext cx="380712" cy="126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3725125" y="2699616"/>
            <a:ext cx="380712" cy="126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4905691" y="2712683"/>
            <a:ext cx="380712" cy="126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5042963" y="2722012"/>
            <a:ext cx="380712" cy="126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5195021" y="2710814"/>
            <a:ext cx="380712" cy="126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5332293" y="2720143"/>
            <a:ext cx="380712" cy="126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471360" y="1802971"/>
            <a:ext cx="218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Implant Arsenic at surface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101163" y="2978429"/>
            <a:ext cx="2242810" cy="707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772696" y="2620114"/>
            <a:ext cx="899702" cy="3471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770584" y="2832865"/>
            <a:ext cx="914484" cy="1567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947988" y="3372199"/>
            <a:ext cx="1074811" cy="2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 Si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960617" y="2538701"/>
            <a:ext cx="108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Gate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84159" y="1802969"/>
            <a:ext cx="213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Drive-in anneal             @ 400-500</a:t>
            </a:r>
            <a:r>
              <a:rPr lang="en-US" b="1" baseline="30000" dirty="0" smtClean="0">
                <a:latin typeface="Arial Narrow" pitchFamily="34" charset="0"/>
              </a:rPr>
              <a:t>o</a:t>
            </a:r>
            <a:r>
              <a:rPr lang="en-US" b="1" dirty="0" smtClean="0">
                <a:latin typeface="Arial Narrow" pitchFamily="34" charset="0"/>
              </a:rPr>
              <a:t>C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54" name="AutoShape 4" descr="80%"/>
          <p:cNvSpPr>
            <a:spLocks noChangeArrowheads="1"/>
          </p:cNvSpPr>
          <p:nvPr/>
        </p:nvSpPr>
        <p:spPr bwMode="auto">
          <a:xfrm>
            <a:off x="6102297" y="2991494"/>
            <a:ext cx="773869" cy="481488"/>
          </a:xfrm>
          <a:prstGeom prst="roundRect">
            <a:avLst>
              <a:gd name="adj" fmla="val 16667"/>
            </a:avLst>
          </a:prstGeom>
          <a:pattFill prst="pct80">
            <a:fgClr>
              <a:srgbClr val="000000"/>
            </a:fgClr>
            <a:bgClr>
              <a:srgbClr val="FFFFFF"/>
            </a:bgClr>
          </a:patt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6098445" y="2987472"/>
            <a:ext cx="701692" cy="407480"/>
            <a:chOff x="3821113" y="3174244"/>
            <a:chExt cx="1096962" cy="511931"/>
          </a:xfrm>
        </p:grpSpPr>
        <p:sp>
          <p:nvSpPr>
            <p:cNvPr id="56" name="Rectangle 2" descr="Dark downward diagonal"/>
            <p:cNvSpPr>
              <a:spLocks noChangeArrowheads="1"/>
            </p:cNvSpPr>
            <p:nvPr/>
          </p:nvSpPr>
          <p:spPr bwMode="auto">
            <a:xfrm>
              <a:off x="3821113" y="3176588"/>
              <a:ext cx="684212" cy="509587"/>
            </a:xfrm>
            <a:prstGeom prst="rect">
              <a:avLst/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AutoShape 3" descr="Dark downward diagonal"/>
            <p:cNvSpPr>
              <a:spLocks noChangeArrowheads="1"/>
            </p:cNvSpPr>
            <p:nvPr/>
          </p:nvSpPr>
          <p:spPr bwMode="auto">
            <a:xfrm>
              <a:off x="3859213" y="3176588"/>
              <a:ext cx="1058862" cy="509587"/>
            </a:xfrm>
            <a:prstGeom prst="roundRect">
              <a:avLst>
                <a:gd name="adj" fmla="val 16667"/>
              </a:avLst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" descr="Dark downward diagonal"/>
            <p:cNvSpPr>
              <a:spLocks noChangeArrowheads="1"/>
            </p:cNvSpPr>
            <p:nvPr/>
          </p:nvSpPr>
          <p:spPr bwMode="auto">
            <a:xfrm>
              <a:off x="4226732" y="3174244"/>
              <a:ext cx="684212" cy="370815"/>
            </a:xfrm>
            <a:prstGeom prst="rect">
              <a:avLst/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" name="AutoShape 4" descr="80%"/>
          <p:cNvSpPr>
            <a:spLocks noChangeArrowheads="1"/>
          </p:cNvSpPr>
          <p:nvPr/>
        </p:nvSpPr>
        <p:spPr bwMode="auto">
          <a:xfrm>
            <a:off x="7585756" y="2965075"/>
            <a:ext cx="783504" cy="485513"/>
          </a:xfrm>
          <a:prstGeom prst="roundRect">
            <a:avLst>
              <a:gd name="adj" fmla="val 16667"/>
            </a:avLst>
          </a:prstGeom>
          <a:pattFill prst="pct80">
            <a:fgClr>
              <a:srgbClr val="000000"/>
            </a:fgClr>
            <a:bgClr>
              <a:srgbClr val="FFFFFF"/>
            </a:bgClr>
          </a:patt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7649112" y="2965073"/>
            <a:ext cx="726463" cy="428010"/>
            <a:chOff x="3778789" y="3148452"/>
            <a:chExt cx="1213270" cy="537724"/>
          </a:xfrm>
        </p:grpSpPr>
        <p:sp>
          <p:nvSpPr>
            <p:cNvPr id="61" name="Rectangle 2" descr="Dark downward diagonal"/>
            <p:cNvSpPr>
              <a:spLocks noChangeArrowheads="1"/>
            </p:cNvSpPr>
            <p:nvPr/>
          </p:nvSpPr>
          <p:spPr bwMode="auto">
            <a:xfrm>
              <a:off x="4307848" y="3148452"/>
              <a:ext cx="684211" cy="509587"/>
            </a:xfrm>
            <a:prstGeom prst="rect">
              <a:avLst/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AutoShape 3" descr="Dark downward diagonal"/>
            <p:cNvSpPr>
              <a:spLocks noChangeArrowheads="1"/>
            </p:cNvSpPr>
            <p:nvPr/>
          </p:nvSpPr>
          <p:spPr bwMode="auto">
            <a:xfrm>
              <a:off x="3778789" y="3153512"/>
              <a:ext cx="1160450" cy="532664"/>
            </a:xfrm>
            <a:prstGeom prst="roundRect">
              <a:avLst>
                <a:gd name="adj" fmla="val 16667"/>
              </a:avLst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2" descr="Dark downward diagonal"/>
            <p:cNvSpPr>
              <a:spLocks noChangeArrowheads="1"/>
            </p:cNvSpPr>
            <p:nvPr/>
          </p:nvSpPr>
          <p:spPr bwMode="auto">
            <a:xfrm>
              <a:off x="4226732" y="3174244"/>
              <a:ext cx="684212" cy="370815"/>
            </a:xfrm>
            <a:prstGeom prst="rect">
              <a:avLst/>
            </a:prstGeom>
            <a:pattFill prst="dk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7723025" y="2995067"/>
            <a:ext cx="576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NiSi</a:t>
            </a:r>
            <a:endParaRPr lang="en-US" b="1" dirty="0">
              <a:latin typeface="Arial Narrow" pitchFamily="34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rot="5400000">
            <a:off x="8189112" y="3105091"/>
            <a:ext cx="503882" cy="164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008181" y="2595833"/>
            <a:ext cx="7560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n+ Si</a:t>
            </a:r>
            <a:endParaRPr lang="en-US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Outline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596096"/>
            <a:ext cx="8229600" cy="4678363"/>
          </a:xfrm>
        </p:spPr>
        <p:txBody>
          <a:bodyPr/>
          <a:lstStyle/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Introduction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Paths to Monolithic 3D 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u="sng" dirty="0" smtClean="0"/>
              <a:t>IntSim+3D</a:t>
            </a:r>
            <a:r>
              <a:rPr lang="en-US" sz="2800" b="1" dirty="0" smtClean="0"/>
              <a:t>: A 2D/3D-IC Simulator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Conclusions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Outline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596096"/>
            <a:ext cx="8229600" cy="4678363"/>
          </a:xfrm>
        </p:spPr>
        <p:txBody>
          <a:bodyPr/>
          <a:lstStyle/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b="1" dirty="0" smtClean="0"/>
              <a:t>Introduction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b="1" dirty="0" smtClean="0"/>
              <a:t>Paths to Monolithic 3D 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u="sng" dirty="0" smtClean="0"/>
              <a:t>IntSim+3D</a:t>
            </a:r>
            <a:r>
              <a:rPr lang="en-US" sz="2800" b="1" dirty="0" smtClean="0"/>
              <a:t>: A 2D/3D-IC Simulator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b="1" dirty="0" smtClean="0"/>
              <a:t>Conclusions 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u="sng" dirty="0" smtClean="0"/>
              <a:t>IntSim+3D</a:t>
            </a:r>
            <a:r>
              <a:rPr lang="en-US" sz="2400" dirty="0" smtClean="0"/>
              <a:t>: A Simulator for 2D or 3D-ICs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729132" y="2030448"/>
            <a:ext cx="3770142" cy="3886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500" b="1" dirty="0" smtClean="0">
              <a:latin typeface="Arial Narrow" pitchFamily="34" charset="0"/>
            </a:endParaRPr>
          </a:p>
          <a:p>
            <a:pPr algn="ctr"/>
            <a:r>
              <a:rPr lang="en-US" sz="2400" b="1" u="sng" dirty="0" smtClean="0">
                <a:latin typeface="Arial Narrow" pitchFamily="34" charset="0"/>
              </a:rPr>
              <a:t>IntSim+3D</a:t>
            </a:r>
            <a:endParaRPr lang="en-US" sz="2400" b="1" u="sng" dirty="0">
              <a:latin typeface="Arial Narrow" pitchFamily="34" charset="0"/>
            </a:endParaRPr>
          </a:p>
          <a:p>
            <a:pPr algn="ctr"/>
            <a:endParaRPr lang="en-US" b="1" dirty="0">
              <a:latin typeface="Arial Narrow" pitchFamily="34" charset="0"/>
            </a:endParaRPr>
          </a:p>
          <a:p>
            <a:pPr algn="ctr"/>
            <a:endParaRPr lang="en-US" b="1" dirty="0">
              <a:latin typeface="Arial Narrow" pitchFamily="34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11192" y="3417280"/>
            <a:ext cx="13716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 Narrow" pitchFamily="34" charset="0"/>
              </a:rPr>
              <a:t>Stochastic </a:t>
            </a:r>
            <a:r>
              <a:rPr lang="en-US" b="1" dirty="0" smtClean="0">
                <a:latin typeface="Arial Narrow" pitchFamily="34" charset="0"/>
              </a:rPr>
              <a:t>signal interconnect models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509868" y="275726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86068" y="2833468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 Narrow" pitchFamily="34" charset="0"/>
              </a:rPr>
              <a:t>contains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262510" y="4852192"/>
            <a:ext cx="2124221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 Narrow" pitchFamily="34" charset="0"/>
              </a:rPr>
              <a:t>Energy-Delay Product repeater </a:t>
            </a:r>
            <a:r>
              <a:rPr lang="en-US" b="1" dirty="0">
                <a:latin typeface="Arial Narrow" pitchFamily="34" charset="0"/>
              </a:rPr>
              <a:t>insertion Models</a:t>
            </a:r>
            <a:r>
              <a:rPr lang="en-US" sz="1600" b="1" dirty="0">
                <a:latin typeface="Arial Narrow" pitchFamily="34" charset="0"/>
              </a:rPr>
              <a:t> 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811192" y="5148788"/>
            <a:ext cx="1371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Narrow" pitchFamily="34" charset="0"/>
              </a:rPr>
              <a:t>Power models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248443" y="3398629"/>
            <a:ext cx="2138289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 Narrow" pitchFamily="34" charset="0"/>
              </a:rPr>
              <a:t>Logic </a:t>
            </a:r>
            <a:r>
              <a:rPr lang="en-US" b="1" dirty="0" smtClean="0">
                <a:latin typeface="Arial Narrow" pitchFamily="34" charset="0"/>
              </a:rPr>
              <a:t>gate model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2335236" y="3859248"/>
            <a:ext cx="337623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76068" y="265528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Inputs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23557" y="3196888"/>
            <a:ext cx="2602523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Arial Narrow" pitchFamily="34" charset="0"/>
              </a:rPr>
              <a:t> </a:t>
            </a:r>
            <a:r>
              <a:rPr lang="en-US" b="1" dirty="0">
                <a:latin typeface="Arial Narrow" pitchFamily="34" charset="0"/>
              </a:rPr>
              <a:t>Gate count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Arial Narrow" pitchFamily="34" charset="0"/>
              </a:rPr>
              <a:t> Die area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Arial Narrow" pitchFamily="34" charset="0"/>
              </a:rPr>
              <a:t> Frequency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Arial Narrow" pitchFamily="34" charset="0"/>
              </a:rPr>
              <a:t> Rent’s </a:t>
            </a:r>
            <a:r>
              <a:rPr lang="en-US" b="1" dirty="0" smtClean="0">
                <a:latin typeface="Arial Narrow" pitchFamily="34" charset="0"/>
              </a:rPr>
              <a:t>parameters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 smtClean="0">
                <a:latin typeface="Arial Narrow" pitchFamily="34" charset="0"/>
              </a:rPr>
              <a:t> Number of strata 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latin typeface="Arial Narrow" pitchFamily="34" charset="0"/>
              </a:rPr>
              <a:t>   (1 if 2D, &gt;=2 for 3D)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872068" y="3146476"/>
            <a:ext cx="21336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Arial Narrow" pitchFamily="34" charset="0"/>
              </a:rPr>
              <a:t> </a:t>
            </a:r>
            <a:r>
              <a:rPr lang="en-US" b="1" dirty="0">
                <a:latin typeface="Arial Narrow" pitchFamily="34" charset="0"/>
              </a:rPr>
              <a:t>Chip</a:t>
            </a:r>
            <a:r>
              <a:rPr lang="en-US" b="1" dirty="0"/>
              <a:t> </a:t>
            </a:r>
            <a:r>
              <a:rPr lang="en-US" b="1" dirty="0">
                <a:latin typeface="Arial Narrow" pitchFamily="34" charset="0"/>
              </a:rPr>
              <a:t>power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Arial Narrow" pitchFamily="34" charset="0"/>
              </a:rPr>
              <a:t> Metal level count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Arial Narrow" pitchFamily="34" charset="0"/>
              </a:rPr>
              <a:t> Wire pitches</a:t>
            </a:r>
          </a:p>
          <a:p>
            <a:pPr>
              <a:spcBef>
                <a:spcPct val="50000"/>
              </a:spcBef>
            </a:pPr>
            <a:endParaRPr lang="en-US" b="1" dirty="0">
              <a:latin typeface="Arial Narrow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100668" y="2647072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/>
              <a:t>Outputs</a:t>
            </a: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6583680" y="3935448"/>
            <a:ext cx="282528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4248444" y="3860525"/>
            <a:ext cx="2138288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 Narrow" pitchFamily="34" charset="0"/>
              </a:rPr>
              <a:t>Power, Clock, Thermal Interconnect models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822912" y="4682196"/>
            <a:ext cx="13716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 Narrow" pitchFamily="34" charset="0"/>
              </a:rPr>
              <a:t>Via blockage</a:t>
            </a:r>
            <a:endParaRPr lang="en-US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u="sng" dirty="0" smtClean="0"/>
              <a:t>IntSim+3D</a:t>
            </a:r>
            <a:r>
              <a:rPr lang="en-US" sz="2400" dirty="0" smtClean="0"/>
              <a:t>: Uses a novel algorithm to combine many models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35391" y="5365548"/>
            <a:ext cx="530435" cy="82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 flipH="1">
            <a:off x="989014" y="5448098"/>
            <a:ext cx="53412" cy="165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342637" y="5119485"/>
            <a:ext cx="618840" cy="82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723797" y="5119485"/>
            <a:ext cx="176812" cy="82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 flipH="1">
            <a:off x="1819660" y="5119485"/>
            <a:ext cx="53411" cy="4937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077420" y="5119485"/>
            <a:ext cx="88406" cy="82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42637" y="5119485"/>
            <a:ext cx="88406" cy="82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391" y="5612626"/>
            <a:ext cx="1502898" cy="57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1519449" y="5365548"/>
            <a:ext cx="88406" cy="4111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1431043" y="5365548"/>
            <a:ext cx="353623" cy="98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54231" y="5365548"/>
            <a:ext cx="88406" cy="82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961477" y="5365548"/>
            <a:ext cx="88406" cy="82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1961477" y="5119485"/>
            <a:ext cx="88406" cy="82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633043" y="4754897"/>
            <a:ext cx="530435" cy="2250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94086" y="4768969"/>
            <a:ext cx="281496" cy="2110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 bwMode="auto">
          <a:xfrm>
            <a:off x="1713778" y="4754898"/>
            <a:ext cx="396376" cy="2368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 bwMode="auto">
          <a:xfrm>
            <a:off x="633043" y="3731312"/>
            <a:ext cx="530435" cy="82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 bwMode="auto">
          <a:xfrm flipH="1">
            <a:off x="986666" y="3813862"/>
            <a:ext cx="53412" cy="165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 bwMode="auto">
          <a:xfrm>
            <a:off x="1340289" y="3485249"/>
            <a:ext cx="618840" cy="82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ectangle 55"/>
          <p:cNvSpPr/>
          <p:nvPr/>
        </p:nvSpPr>
        <p:spPr bwMode="auto">
          <a:xfrm>
            <a:off x="721449" y="3485249"/>
            <a:ext cx="176812" cy="82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 bwMode="auto">
          <a:xfrm flipH="1">
            <a:off x="1817312" y="3485249"/>
            <a:ext cx="53411" cy="4937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ectangle 57"/>
          <p:cNvSpPr/>
          <p:nvPr/>
        </p:nvSpPr>
        <p:spPr bwMode="auto">
          <a:xfrm>
            <a:off x="1075072" y="3485249"/>
            <a:ext cx="88406" cy="82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 bwMode="auto">
          <a:xfrm>
            <a:off x="1340289" y="3485249"/>
            <a:ext cx="88406" cy="82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043" y="3978390"/>
            <a:ext cx="1502898" cy="57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0"/>
          <p:cNvSpPr/>
          <p:nvPr/>
        </p:nvSpPr>
        <p:spPr bwMode="auto">
          <a:xfrm>
            <a:off x="1517101" y="3731312"/>
            <a:ext cx="88406" cy="4111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 bwMode="auto">
          <a:xfrm>
            <a:off x="1428695" y="3731312"/>
            <a:ext cx="353623" cy="98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Rectangle 62"/>
          <p:cNvSpPr/>
          <p:nvPr/>
        </p:nvSpPr>
        <p:spPr bwMode="auto">
          <a:xfrm>
            <a:off x="1251883" y="3731312"/>
            <a:ext cx="88406" cy="82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 bwMode="auto">
          <a:xfrm>
            <a:off x="1959129" y="3731312"/>
            <a:ext cx="88406" cy="82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 bwMode="auto">
          <a:xfrm>
            <a:off x="1959129" y="3485249"/>
            <a:ext cx="88406" cy="82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 bwMode="auto">
          <a:xfrm>
            <a:off x="630695" y="3120661"/>
            <a:ext cx="530435" cy="2250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 bwMode="auto">
          <a:xfrm>
            <a:off x="1291738" y="3134733"/>
            <a:ext cx="281496" cy="2110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 bwMode="auto">
          <a:xfrm>
            <a:off x="1711430" y="3120662"/>
            <a:ext cx="396376" cy="2368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Trapezoid 68"/>
          <p:cNvSpPr/>
          <p:nvPr/>
        </p:nvSpPr>
        <p:spPr bwMode="auto">
          <a:xfrm rot="10800000">
            <a:off x="1252023" y="4164053"/>
            <a:ext cx="281355" cy="42203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70" name="Rectangle 69"/>
          <p:cNvSpPr/>
          <p:nvPr/>
        </p:nvSpPr>
        <p:spPr bwMode="auto">
          <a:xfrm>
            <a:off x="586147" y="2555608"/>
            <a:ext cx="1509939" cy="4126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 bwMode="auto">
          <a:xfrm>
            <a:off x="569735" y="1878014"/>
            <a:ext cx="415003" cy="4126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 bwMode="auto">
          <a:xfrm>
            <a:off x="1144175" y="1875666"/>
            <a:ext cx="415003" cy="4126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 bwMode="auto">
          <a:xfrm>
            <a:off x="1706874" y="1861602"/>
            <a:ext cx="415003" cy="4126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855738" y="1856933"/>
            <a:ext cx="5725553" cy="11726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u="sng" dirty="0" smtClean="0">
                <a:latin typeface="+mn-lt"/>
              </a:rPr>
              <a:t>Global interconnect levels </a:t>
            </a:r>
          </a:p>
          <a:p>
            <a:pPr>
              <a:lnSpc>
                <a:spcPct val="130000"/>
              </a:lnSpc>
            </a:pPr>
            <a:r>
              <a:rPr lang="en-US" b="1" dirty="0" smtClean="0">
                <a:latin typeface="+mn-lt"/>
                <a:sym typeface="Wingdings" pitchFamily="2" charset="2"/>
              </a:rPr>
              <a:t>Shared among all strata</a:t>
            </a:r>
          </a:p>
          <a:p>
            <a:pPr>
              <a:lnSpc>
                <a:spcPct val="130000"/>
              </a:lnSpc>
            </a:pPr>
            <a:r>
              <a:rPr lang="en-US" b="1" dirty="0" smtClean="0">
                <a:latin typeface="+mn-lt"/>
                <a:sym typeface="Wingdings" pitchFamily="2" charset="2"/>
              </a:rPr>
              <a:t>Model   [D. C. </a:t>
            </a:r>
            <a:r>
              <a:rPr lang="en-US" b="1" dirty="0" err="1" smtClean="0">
                <a:latin typeface="+mn-lt"/>
                <a:sym typeface="Wingdings" pitchFamily="2" charset="2"/>
              </a:rPr>
              <a:t>Sekar</a:t>
            </a:r>
            <a:r>
              <a:rPr lang="en-US" b="1" dirty="0" smtClean="0">
                <a:latin typeface="+mn-lt"/>
                <a:sym typeface="Wingdings" pitchFamily="2" charset="2"/>
              </a:rPr>
              <a:t>, J. D. </a:t>
            </a:r>
            <a:r>
              <a:rPr lang="en-US" b="1" dirty="0" err="1" smtClean="0">
                <a:latin typeface="+mn-lt"/>
                <a:sym typeface="Wingdings" pitchFamily="2" charset="2"/>
              </a:rPr>
              <a:t>Meindl</a:t>
            </a:r>
            <a:r>
              <a:rPr lang="en-US" b="1" dirty="0" smtClean="0">
                <a:latin typeface="+mn-lt"/>
                <a:sym typeface="Wingdings" pitchFamily="2" charset="2"/>
              </a:rPr>
              <a:t>, et al., IITC 2006]</a:t>
            </a:r>
            <a:endParaRPr lang="en-US" b="1" dirty="0"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867458" y="3345785"/>
            <a:ext cx="5699768" cy="18928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u="sng" dirty="0" smtClean="0">
                <a:latin typeface="+mn-lt"/>
              </a:rPr>
              <a:t>Local and semi-global interconnect levels </a:t>
            </a:r>
          </a:p>
          <a:p>
            <a:pPr>
              <a:lnSpc>
                <a:spcPct val="130000"/>
              </a:lnSpc>
            </a:pPr>
            <a:r>
              <a:rPr lang="en-US" b="1" dirty="0" smtClean="0">
                <a:latin typeface="+mn-lt"/>
                <a:sym typeface="Wingdings" pitchFamily="2" charset="2"/>
              </a:rPr>
              <a:t>Each stratum has its own</a:t>
            </a:r>
          </a:p>
          <a:p>
            <a:pPr>
              <a:lnSpc>
                <a:spcPct val="130000"/>
              </a:lnSpc>
            </a:pPr>
            <a:r>
              <a:rPr lang="en-US" b="1" dirty="0" smtClean="0">
                <a:latin typeface="+mn-lt"/>
                <a:sym typeface="Wingdings" pitchFamily="2" charset="2"/>
              </a:rPr>
              <a:t>Models  PhD dissertations of </a:t>
            </a:r>
          </a:p>
          <a:p>
            <a:pPr>
              <a:lnSpc>
                <a:spcPct val="130000"/>
              </a:lnSpc>
            </a:pPr>
            <a:r>
              <a:rPr lang="en-US" b="1" dirty="0" smtClean="0">
                <a:latin typeface="+mn-lt"/>
                <a:sym typeface="Wingdings" pitchFamily="2" charset="2"/>
              </a:rPr>
              <a:t>A. </a:t>
            </a:r>
            <a:r>
              <a:rPr lang="en-US" b="1" dirty="0" err="1" smtClean="0">
                <a:latin typeface="+mn-lt"/>
                <a:sym typeface="Wingdings" pitchFamily="2" charset="2"/>
              </a:rPr>
              <a:t>Rahman</a:t>
            </a:r>
            <a:r>
              <a:rPr lang="en-US" b="1" dirty="0" smtClean="0">
                <a:latin typeface="+mn-lt"/>
                <a:sym typeface="Wingdings" pitchFamily="2" charset="2"/>
              </a:rPr>
              <a:t> (MIT), </a:t>
            </a:r>
          </a:p>
          <a:p>
            <a:pPr>
              <a:lnSpc>
                <a:spcPct val="130000"/>
              </a:lnSpc>
            </a:pPr>
            <a:r>
              <a:rPr lang="en-US" b="1" dirty="0" smtClean="0">
                <a:latin typeface="+mn-lt"/>
                <a:sym typeface="Wingdings" pitchFamily="2" charset="2"/>
              </a:rPr>
              <a:t>R. </a:t>
            </a:r>
            <a:r>
              <a:rPr lang="en-US" b="1" dirty="0" err="1" smtClean="0">
                <a:latin typeface="+mn-lt"/>
                <a:sym typeface="Wingdings" pitchFamily="2" charset="2"/>
              </a:rPr>
              <a:t>Venkatesan</a:t>
            </a:r>
            <a:r>
              <a:rPr lang="en-US" b="1" dirty="0" smtClean="0">
                <a:latin typeface="+mn-lt"/>
                <a:sym typeface="Wingdings" pitchFamily="2" charset="2"/>
              </a:rPr>
              <a:t>, D. </a:t>
            </a:r>
            <a:r>
              <a:rPr lang="en-US" b="1" dirty="0" err="1" smtClean="0">
                <a:latin typeface="+mn-lt"/>
                <a:sym typeface="Wingdings" pitchFamily="2" charset="2"/>
              </a:rPr>
              <a:t>Sekar</a:t>
            </a:r>
            <a:r>
              <a:rPr lang="en-US" b="1" dirty="0" smtClean="0">
                <a:latin typeface="+mn-lt"/>
                <a:sym typeface="Wingdings" pitchFamily="2" charset="2"/>
              </a:rPr>
              <a:t>, J. Davis, R. </a:t>
            </a:r>
            <a:r>
              <a:rPr lang="en-US" b="1" dirty="0" err="1" smtClean="0">
                <a:latin typeface="+mn-lt"/>
                <a:sym typeface="Wingdings" pitchFamily="2" charset="2"/>
              </a:rPr>
              <a:t>Sarvari</a:t>
            </a:r>
            <a:r>
              <a:rPr lang="en-US" b="1" dirty="0" smtClean="0">
                <a:latin typeface="+mn-lt"/>
                <a:sym typeface="Wingdings" pitchFamily="2" charset="2"/>
              </a:rPr>
              <a:t> (Georgia Tech)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869809" y="5453632"/>
            <a:ext cx="5725551" cy="812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u="sng" dirty="0" smtClean="0">
                <a:latin typeface="+mn-lt"/>
              </a:rPr>
              <a:t>Logic gates </a:t>
            </a:r>
          </a:p>
          <a:p>
            <a:pPr>
              <a:lnSpc>
                <a:spcPct val="130000"/>
              </a:lnSpc>
            </a:pPr>
            <a:r>
              <a:rPr lang="en-US" b="1" dirty="0" smtClean="0">
                <a:latin typeface="+mn-lt"/>
                <a:sym typeface="Wingdings" pitchFamily="2" charset="2"/>
              </a:rPr>
              <a:t>Critical path model developed by K. Bowman (Georgia Tech)</a:t>
            </a:r>
            <a:endParaRPr lang="en-US" b="1" dirty="0">
              <a:latin typeface="+mn-lt"/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rot="10800000">
            <a:off x="2447779" y="2447778"/>
            <a:ext cx="26728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rot="16200000" flipV="1">
            <a:off x="2384477" y="3720906"/>
            <a:ext cx="337623" cy="3235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2391508" y="4614205"/>
            <a:ext cx="422033" cy="337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10800000">
            <a:off x="2475915" y="5908431"/>
            <a:ext cx="29542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Stochastic Signal Wire Length Distribution Model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4698599"/>
            <a:ext cx="8229600" cy="1139752"/>
          </a:xfrm>
        </p:spPr>
        <p:txBody>
          <a:bodyPr/>
          <a:lstStyle/>
          <a:p>
            <a:r>
              <a:rPr lang="en-US" sz="1800" dirty="0" smtClean="0"/>
              <a:t>Models from J. Davis, A. </a:t>
            </a:r>
            <a:r>
              <a:rPr lang="en-US" sz="1800" dirty="0" err="1" smtClean="0"/>
              <a:t>Rahman</a:t>
            </a:r>
            <a:r>
              <a:rPr lang="en-US" sz="1800" dirty="0" smtClean="0"/>
              <a:t>, J. </a:t>
            </a:r>
            <a:r>
              <a:rPr lang="en-US" sz="1800" dirty="0" err="1" smtClean="0"/>
              <a:t>Meindl</a:t>
            </a:r>
            <a:r>
              <a:rPr lang="en-US" sz="1800" dirty="0" smtClean="0"/>
              <a:t>, R. </a:t>
            </a:r>
            <a:r>
              <a:rPr lang="en-US" sz="1800" dirty="0" err="1" smtClean="0"/>
              <a:t>Reif</a:t>
            </a:r>
            <a:r>
              <a:rPr lang="en-US" sz="1800" dirty="0" smtClean="0"/>
              <a:t>, et al.</a:t>
            </a:r>
          </a:p>
          <a:p>
            <a:pPr>
              <a:buNone/>
            </a:pPr>
            <a:r>
              <a:rPr lang="en-US" sz="1800" dirty="0" smtClean="0"/>
              <a:t>	[A. </a:t>
            </a:r>
            <a:r>
              <a:rPr lang="en-US" sz="1800" dirty="0" err="1" smtClean="0"/>
              <a:t>Rahman</a:t>
            </a:r>
            <a:r>
              <a:rPr lang="en-US" sz="1800" dirty="0" smtClean="0"/>
              <a:t>, PhD Thesis, MIT 2001] [J. Davis, PhD Thesis, Georgia Tech, 1999]</a:t>
            </a:r>
          </a:p>
          <a:p>
            <a:pPr>
              <a:buNone/>
            </a:pPr>
            <a:endParaRPr lang="en-US" sz="400" dirty="0" smtClean="0"/>
          </a:p>
          <a:p>
            <a:pPr>
              <a:buNone/>
            </a:pPr>
            <a:endParaRPr lang="en-US" sz="400" dirty="0" smtClean="0"/>
          </a:p>
          <a:p>
            <a:r>
              <a:rPr lang="en-US" sz="1800" dirty="0" smtClean="0"/>
              <a:t>2D model  </a:t>
            </a:r>
            <a:r>
              <a:rPr lang="en-US" sz="1800" dirty="0" smtClean="0">
                <a:sym typeface="Wingdings" pitchFamily="2" charset="2"/>
              </a:rPr>
              <a:t> fits</a:t>
            </a:r>
            <a:r>
              <a:rPr lang="en-US" sz="1800" dirty="0" smtClean="0"/>
              <a:t> experimental data reasonably well [J. Davis, PhD Thesis, GT, 1999]</a:t>
            </a:r>
          </a:p>
          <a:p>
            <a:pPr>
              <a:buNone/>
            </a:pPr>
            <a:r>
              <a:rPr lang="en-US" sz="1800" dirty="0" smtClean="0"/>
              <a:t>       3D model </a:t>
            </a:r>
            <a:r>
              <a:rPr lang="en-US" sz="1800" dirty="0" smtClean="0">
                <a:sym typeface="Wingdings" pitchFamily="2" charset="2"/>
              </a:rPr>
              <a:t> same methodology</a:t>
            </a:r>
            <a:r>
              <a:rPr lang="en-US" sz="1800" dirty="0" smtClean="0"/>
              <a:t> </a:t>
            </a:r>
            <a:endParaRPr lang="en-US" sz="1800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8301" y="1800665"/>
            <a:ext cx="831400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+mn-lt"/>
              </a:rPr>
              <a:t>Number of wires of length l = Function(Number of gates, die size, strata, feature size, Rent’s constants)</a:t>
            </a:r>
            <a:endParaRPr lang="en-US" sz="1600" b="1" i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6227" y="2968283"/>
            <a:ext cx="2700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Number of wires of length between l and </a:t>
            </a:r>
            <a:r>
              <a:rPr lang="en-US" i="1" dirty="0" err="1" smtClean="0">
                <a:latin typeface="+mn-lt"/>
              </a:rPr>
              <a:t>l+dl</a:t>
            </a:r>
            <a:r>
              <a:rPr lang="en-US" i="1" dirty="0" smtClean="0">
                <a:latin typeface="+mn-lt"/>
              </a:rPr>
              <a:t> = </a:t>
            </a:r>
            <a:r>
              <a:rPr lang="en-US" i="1" dirty="0" err="1" smtClean="0">
                <a:latin typeface="+mn-lt"/>
              </a:rPr>
              <a:t>idf</a:t>
            </a:r>
            <a:r>
              <a:rPr lang="en-US" i="1" dirty="0" smtClean="0">
                <a:latin typeface="+mn-lt"/>
              </a:rPr>
              <a:t>(l) dl</a:t>
            </a:r>
            <a:endParaRPr lang="en-US" i="1" dirty="0">
              <a:latin typeface="+mn-lt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149" y="2365719"/>
            <a:ext cx="3930308" cy="212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Logic gate model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1883908"/>
            <a:ext cx="853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66CC"/>
                </a:solidFill>
                <a:latin typeface="Arial Narrow" pitchFamily="34" charset="0"/>
              </a:rPr>
              <a:t>Two </a:t>
            </a:r>
            <a:r>
              <a:rPr lang="en-US" b="1" dirty="0">
                <a:solidFill>
                  <a:srgbClr val="0066CC"/>
                </a:solidFill>
                <a:latin typeface="Arial Narrow" pitchFamily="34" charset="0"/>
              </a:rPr>
              <a:t>input NAND gates with average wire length, fan-out user defined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2916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3276600" y="3419628"/>
          <a:ext cx="5073650" cy="757238"/>
        </p:xfrm>
        <a:graphic>
          <a:graphicData uri="http://schemas.openxmlformats.org/presentationml/2006/ole">
            <p:oleObj spid="_x0000_s2050" name="Equation" r:id="rId3" imgW="2705040" imgH="406080" progId="">
              <p:embed/>
            </p:oleObj>
          </a:graphicData>
        </a:graphic>
      </p:graphicFrame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33400" y="3800628"/>
            <a:ext cx="533400" cy="381000"/>
          </a:xfrm>
          <a:prstGeom prst="flowChartDelay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1066800" y="3953028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133600" y="3267228"/>
            <a:ext cx="533400" cy="381000"/>
          </a:xfrm>
          <a:prstGeom prst="flowChartDelay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667000" y="3419628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2133600" y="4105428"/>
            <a:ext cx="533400" cy="381000"/>
          </a:xfrm>
          <a:prstGeom prst="flowChartDelay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2667000" y="4257828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143000" y="395302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828800" y="3419628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828800" y="341962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828800" y="433402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981200" y="4638828"/>
            <a:ext cx="5334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200" b="1"/>
              <a:t>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200" b="1"/>
              <a:t>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200" b="1"/>
              <a:t>.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329104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352916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457200" y="5705628"/>
            <a:ext cx="853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66CC"/>
                </a:solidFill>
                <a:latin typeface="Arial Narrow" pitchFamily="34" charset="0"/>
              </a:rPr>
              <a:t>Find</a:t>
            </a:r>
            <a:r>
              <a:rPr lang="en-US" b="1" i="1" dirty="0">
                <a:solidFill>
                  <a:srgbClr val="0066CC"/>
                </a:solidFill>
                <a:latin typeface="Arial Narrow" pitchFamily="34" charset="0"/>
              </a:rPr>
              <a:t> </a:t>
            </a:r>
            <a:r>
              <a:rPr lang="en-US" i="1" dirty="0">
                <a:solidFill>
                  <a:srgbClr val="0066CC"/>
                </a:solidFill>
                <a:latin typeface="Times New Roman" pitchFamily="18" charset="0"/>
              </a:rPr>
              <a:t>W</a:t>
            </a:r>
            <a:r>
              <a:rPr lang="en-US" i="1" dirty="0">
                <a:solidFill>
                  <a:srgbClr val="0066CC"/>
                </a:solidFill>
                <a:latin typeface="Arial Narrow" pitchFamily="34" charset="0"/>
              </a:rPr>
              <a:t> </a:t>
            </a:r>
            <a:r>
              <a:rPr lang="en-US" b="1" dirty="0">
                <a:solidFill>
                  <a:srgbClr val="0066CC"/>
                </a:solidFill>
                <a:latin typeface="Arial Narrow" pitchFamily="34" charset="0"/>
              </a:rPr>
              <a:t>for a certain performance target</a:t>
            </a:r>
            <a:endParaRPr lang="en-US" b="1" dirty="0">
              <a:solidFill>
                <a:srgbClr val="0066CC"/>
              </a:solidFill>
              <a:latin typeface="Arial Narrow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Global interconnect model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5936568"/>
            <a:ext cx="8229600" cy="450435"/>
          </a:xfrm>
        </p:spPr>
        <p:txBody>
          <a:bodyPr/>
          <a:lstStyle/>
          <a:p>
            <a:pPr>
              <a:buNone/>
            </a:pPr>
            <a:r>
              <a:rPr lang="en-US" sz="1900" dirty="0" smtClean="0"/>
              <a:t>Results match well with commercial processors [D. C. </a:t>
            </a:r>
            <a:r>
              <a:rPr lang="en-US" sz="1900" dirty="0" err="1" smtClean="0"/>
              <a:t>Sekar</a:t>
            </a:r>
            <a:r>
              <a:rPr lang="en-US" sz="1900" dirty="0" smtClean="0"/>
              <a:t>, et al., IITC 2006]</a:t>
            </a:r>
            <a:endParaRPr lang="en-US" sz="1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43136" y="4768946"/>
            <a:ext cx="8534400" cy="113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spcBef>
                <a:spcPts val="0"/>
              </a:spcBef>
            </a:pPr>
            <a:r>
              <a:rPr lang="en-US" b="1" dirty="0">
                <a:latin typeface="Arial Narrow" pitchFamily="34" charset="0"/>
              </a:rPr>
              <a:t>Global wire pitch obtained based on two conditions:</a:t>
            </a: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Tx/>
              <a:buAutoNum type="arabicParenBoth"/>
            </a:pPr>
            <a:r>
              <a:rPr lang="en-US" b="1" dirty="0">
                <a:latin typeface="Arial Narrow" pitchFamily="34" charset="0"/>
              </a:rPr>
              <a:t>Signal bandwidth maximized </a:t>
            </a:r>
            <a:r>
              <a:rPr lang="en-US" b="1" dirty="0" smtClean="0">
                <a:latin typeface="Arial Narrow" pitchFamily="34" charset="0"/>
              </a:rPr>
              <a:t>with power </a:t>
            </a:r>
            <a:r>
              <a:rPr lang="en-US" b="1" dirty="0">
                <a:latin typeface="Arial Narrow" pitchFamily="34" charset="0"/>
              </a:rPr>
              <a:t>grid IR drop requirement being reached</a:t>
            </a: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Tx/>
              <a:buAutoNum type="arabicParenBoth"/>
            </a:pPr>
            <a:r>
              <a:rPr lang="en-US" b="1" dirty="0">
                <a:latin typeface="Arial Narrow" pitchFamily="34" charset="0"/>
              </a:rPr>
              <a:t>Wire pitch big enough to drive a clock H tree of a certain length</a:t>
            </a:r>
          </a:p>
        </p:txBody>
      </p:sp>
      <p:pic>
        <p:nvPicPr>
          <p:cNvPr id="8" name="Picture 4" descr="fig1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0994" y="1636537"/>
            <a:ext cx="6243698" cy="138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195754" y="3108961"/>
            <a:ext cx="6963508" cy="156151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441450" y="3171386"/>
          <a:ext cx="6457950" cy="1489075"/>
        </p:xfrm>
        <a:graphic>
          <a:graphicData uri="http://schemas.openxmlformats.org/presentationml/2006/ole">
            <p:oleObj spid="_x0000_s3077" name="Equation" r:id="rId4" imgW="5663880" imgH="12697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Local and semi-global interconnect model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45296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1219200" y="2505228"/>
          <a:ext cx="2971800" cy="987425"/>
        </p:xfrm>
        <a:graphic>
          <a:graphicData uri="http://schemas.openxmlformats.org/presentationml/2006/ole">
            <p:oleObj spid="_x0000_s4098" name="Equation" r:id="rId3" imgW="1638000" imgH="545760" progId="">
              <p:embed/>
            </p:oleObj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57200" y="1661168"/>
            <a:ext cx="88392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>
                <a:solidFill>
                  <a:srgbClr val="0066CC"/>
                </a:solidFill>
                <a:latin typeface="Arial Narrow" pitchFamily="34" charset="0"/>
              </a:rPr>
              <a:t>Condition 1:</a:t>
            </a:r>
            <a:r>
              <a:rPr lang="en-US" b="1" dirty="0">
                <a:solidFill>
                  <a:srgbClr val="0066CC"/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66CC"/>
                </a:solidFill>
                <a:latin typeface="Arial Narrow" pitchFamily="34" charset="0"/>
              </a:rPr>
              <a:t>Wiring </a:t>
            </a:r>
            <a:r>
              <a:rPr lang="en-US" b="1" dirty="0">
                <a:solidFill>
                  <a:srgbClr val="0066CC"/>
                </a:solidFill>
                <a:latin typeface="Arial Narrow" pitchFamily="34" charset="0"/>
              </a:rPr>
              <a:t>area available = Wiring needed for routing the stochastic wiring distribution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3400" y="3648228"/>
            <a:ext cx="88392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>
                <a:solidFill>
                  <a:srgbClr val="0066CC"/>
                </a:solidFill>
                <a:latin typeface="Arial Narrow" pitchFamily="34" charset="0"/>
              </a:rPr>
              <a:t>Condition 2:</a:t>
            </a:r>
            <a:r>
              <a:rPr lang="en-US" b="1" dirty="0">
                <a:solidFill>
                  <a:srgbClr val="0066CC"/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66CC"/>
                </a:solidFill>
                <a:latin typeface="Arial Narrow" pitchFamily="34" charset="0"/>
              </a:rPr>
              <a:t>RC delay of longest signal wire in each wiring pair = fraction of clock period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66CC"/>
                </a:solidFill>
                <a:latin typeface="Arial Narrow" pitchFamily="34" charset="0"/>
              </a:rPr>
              <a:t>For wires with repeaters, new Energy-Delay Product repeater insertion model used</a:t>
            </a:r>
          </a:p>
          <a:p>
            <a:pPr>
              <a:spcBef>
                <a:spcPct val="50000"/>
              </a:spcBef>
            </a:pPr>
            <a:endParaRPr lang="en-US" sz="800" b="1" dirty="0">
              <a:solidFill>
                <a:srgbClr val="0066CC"/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1" u="sng" dirty="0">
                <a:solidFill>
                  <a:srgbClr val="0066CC"/>
                </a:solidFill>
                <a:latin typeface="Arial Narrow" pitchFamily="34" charset="0"/>
              </a:rPr>
              <a:t>Condition 3: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66CC"/>
                </a:solidFill>
                <a:latin typeface="Arial Narrow" pitchFamily="34" charset="0"/>
              </a:rPr>
              <a:t>Wire efficiency (</a:t>
            </a:r>
            <a:r>
              <a:rPr lang="en-US" b="1" i="1" dirty="0" err="1">
                <a:solidFill>
                  <a:srgbClr val="0066CC"/>
                </a:solidFill>
                <a:latin typeface="Arial Narrow" pitchFamily="34" charset="0"/>
              </a:rPr>
              <a:t>e</a:t>
            </a:r>
            <a:r>
              <a:rPr lang="en-US" b="1" i="1" baseline="-25000" dirty="0" err="1">
                <a:solidFill>
                  <a:srgbClr val="0066CC"/>
                </a:solidFill>
                <a:latin typeface="Arial Narrow" pitchFamily="34" charset="0"/>
              </a:rPr>
              <a:t>w</a:t>
            </a:r>
            <a:r>
              <a:rPr lang="en-US" b="1" dirty="0">
                <a:solidFill>
                  <a:srgbClr val="0066CC"/>
                </a:solidFill>
                <a:latin typeface="Arial Narrow" pitchFamily="34" charset="0"/>
              </a:rPr>
              <a:t>) = 1 – fraction of wiring area lost to power wiring, via blockage</a:t>
            </a:r>
            <a:r>
              <a:rPr lang="en-US" sz="2000" b="1" dirty="0">
                <a:solidFill>
                  <a:srgbClr val="0066CC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267200" y="6010428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 Narrow" pitchFamily="34" charset="0"/>
              </a:rPr>
              <a:t>[Sarvari, et al. - IITC’07]    [Q. Chen, et al. – IITC’00]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5334000" y="5858028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7086600" y="5858028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Thermal model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4717376"/>
            <a:ext cx="8543778" cy="1905000"/>
          </a:xfrm>
        </p:spPr>
        <p:txBody>
          <a:bodyPr/>
          <a:lstStyle/>
          <a:p>
            <a:r>
              <a:rPr lang="en-US" sz="1700" dirty="0" smtClean="0"/>
              <a:t>Idea: </a:t>
            </a:r>
            <a:r>
              <a:rPr lang="en-US" sz="1700" b="1" dirty="0" smtClean="0"/>
              <a:t>Use V</a:t>
            </a:r>
            <a:r>
              <a:rPr lang="en-US" sz="1700" b="1" baseline="-25000" dirty="0" smtClean="0"/>
              <a:t>DD</a:t>
            </a:r>
            <a:r>
              <a:rPr lang="en-US" sz="1700" b="1" dirty="0" smtClean="0"/>
              <a:t>/V</a:t>
            </a:r>
            <a:r>
              <a:rPr lang="en-US" sz="1700" b="1" baseline="-25000" dirty="0" smtClean="0"/>
              <a:t>SS</a:t>
            </a:r>
            <a:r>
              <a:rPr lang="en-US" sz="1700" b="1" dirty="0" smtClean="0"/>
              <a:t> contacts of each stacked gate to remove heat from it. </a:t>
            </a:r>
            <a:r>
              <a:rPr lang="en-US" sz="1700" dirty="0" smtClean="0"/>
              <a:t>Design standard cell library to have low temp. drop within each stacked gate.</a:t>
            </a:r>
            <a:r>
              <a:rPr lang="en-US" sz="1700" b="1" dirty="0" smtClean="0"/>
              <a:t> </a:t>
            </a:r>
          </a:p>
          <a:p>
            <a:endParaRPr lang="en-US" sz="300" b="1" dirty="0" smtClean="0"/>
          </a:p>
          <a:p>
            <a:r>
              <a:rPr lang="en-US" sz="1700" b="1" dirty="0" smtClean="0"/>
              <a:t>Low (thermal) resistance V</a:t>
            </a:r>
            <a:r>
              <a:rPr lang="en-US" sz="1700" b="1" baseline="-25000" dirty="0" smtClean="0"/>
              <a:t>DD</a:t>
            </a:r>
            <a:r>
              <a:rPr lang="en-US" sz="1700" b="1" dirty="0" smtClean="0"/>
              <a:t> and V</a:t>
            </a:r>
            <a:r>
              <a:rPr lang="en-US" sz="1700" b="1" baseline="-25000" dirty="0" smtClean="0"/>
              <a:t>SS </a:t>
            </a:r>
            <a:r>
              <a:rPr lang="en-US" sz="1700" b="1" dirty="0" smtClean="0"/>
              <a:t>distribution networks ensure low temp. drop between heat sink and logic gate</a:t>
            </a:r>
          </a:p>
          <a:p>
            <a:endParaRPr lang="en-US" sz="300" b="1" dirty="0" smtClean="0"/>
          </a:p>
          <a:p>
            <a:r>
              <a:rPr lang="en-US" sz="1700" u="sng" dirty="0" smtClean="0"/>
              <a:t>IntSim+3D</a:t>
            </a:r>
            <a:r>
              <a:rPr lang="en-US" sz="1700" dirty="0" smtClean="0"/>
              <a:t>: Computes temp. rise of 3D stacked layers using models.</a:t>
            </a:r>
            <a:endParaRPr lang="en-US" sz="17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193" y="1781395"/>
            <a:ext cx="3672032" cy="272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6753" y="2160490"/>
            <a:ext cx="167405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536" y="1969478"/>
            <a:ext cx="3429407" cy="251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221502" y="2827606"/>
            <a:ext cx="80185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contact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4234" y="6035040"/>
            <a:ext cx="3910818" cy="323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Algorithm used to combine together all these models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083" y="5795892"/>
            <a:ext cx="8229600" cy="323826"/>
          </a:xfrm>
        </p:spPr>
        <p:txBody>
          <a:bodyPr/>
          <a:lstStyle/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1800" dirty="0" smtClean="0"/>
              <a:t>Iterative process used for designing chip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81096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 inputs parameters</a:t>
            </a:r>
          </a:p>
          <a:p>
            <a:pPr marL="381000" marR="0" lvl="0" indent="-3810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Logic gate sizing</a:t>
            </a:r>
          </a:p>
          <a:p>
            <a:pPr marL="381000" marR="0" lvl="0" indent="-3810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 rough initial power estimate</a:t>
            </a:r>
          </a:p>
          <a:p>
            <a:pPr marL="381000" marR="0" lvl="0" indent="-3810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 multilevel interconnect network (including power distribution)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3D chip with this power estimate</a:t>
            </a:r>
          </a:p>
          <a:p>
            <a:pPr marL="381000" marR="0" lvl="0" indent="-3810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power predicted by IntSim+3D</a:t>
            </a:r>
          </a:p>
          <a:p>
            <a:pPr marL="381000" marR="0" lvl="0" indent="-3810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predicted power = initial power? If yes, this is the final interconnect network. If no, choose new initial power estimate = average of previous initial power estimate and IntSim+3D estimate. Go to step 4.</a:t>
            </a:r>
          </a:p>
          <a:p>
            <a:pPr marL="381000" marR="0" lvl="0" indent="-3810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 data</a:t>
            </a:r>
          </a:p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9065" y="3108932"/>
            <a:ext cx="815340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b="1" u="sng" dirty="0">
                <a:solidFill>
                  <a:srgbClr val="0066CC"/>
                </a:solidFill>
                <a:latin typeface="Arial Narrow" pitchFamily="34" charset="0"/>
              </a:rPr>
              <a:t>Utility of </a:t>
            </a:r>
            <a:r>
              <a:rPr lang="en-US" b="1" u="sng" dirty="0" smtClean="0">
                <a:solidFill>
                  <a:srgbClr val="0066CC"/>
                </a:solidFill>
                <a:latin typeface="Arial Narrow" pitchFamily="34" charset="0"/>
              </a:rPr>
              <a:t>IntSim+3D:</a:t>
            </a:r>
            <a:endParaRPr lang="en-US" b="1" u="sng" dirty="0">
              <a:solidFill>
                <a:srgbClr val="0066CC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0066CC"/>
                </a:solidFill>
                <a:latin typeface="Arial Narrow" pitchFamily="34" charset="0"/>
              </a:rPr>
              <a:t> Pre-silicon optimization and estimation of frequency, power, die size, supply voltage, threshold voltage and multilevel interconnect pitches </a:t>
            </a:r>
          </a:p>
          <a:p>
            <a:pPr>
              <a:lnSpc>
                <a:spcPct val="140000"/>
              </a:lnSpc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0066CC"/>
                </a:solidFill>
                <a:latin typeface="Arial Narrow" pitchFamily="34" charset="0"/>
              </a:rPr>
              <a:t> Study scaling trends and estimate benefits of different technology and design modifications</a:t>
            </a:r>
          </a:p>
          <a:p>
            <a:pPr>
              <a:lnSpc>
                <a:spcPct val="140000"/>
              </a:lnSpc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0066CC"/>
                </a:solidFill>
                <a:latin typeface="Arial Narrow" pitchFamily="34" charset="0"/>
              </a:rPr>
              <a:t> Undergraduate and graduate courses in universities for intuitive understanding of how a VLSI chip works</a:t>
            </a:r>
          </a:p>
          <a:p>
            <a:pPr>
              <a:spcBef>
                <a:spcPct val="50000"/>
              </a:spcBef>
            </a:pPr>
            <a:endParaRPr lang="en-US" b="1" dirty="0">
              <a:latin typeface="Arial Narrow" pitchFamily="34" charset="0"/>
            </a:endParaRPr>
          </a:p>
        </p:txBody>
      </p:sp>
      <p:sp>
        <p:nvSpPr>
          <p:cNvPr id="7" name="Rounded Rectangle 6">
            <a:hlinkClick r:id="rId2" action="ppaction://hlinkfile"/>
          </p:cNvPr>
          <p:cNvSpPr/>
          <p:nvPr/>
        </p:nvSpPr>
        <p:spPr>
          <a:xfrm>
            <a:off x="3474737" y="1871002"/>
            <a:ext cx="1983533" cy="970671"/>
          </a:xfrm>
          <a:prstGeom prst="round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IntSim+3D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App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u="sng" dirty="0" smtClean="0"/>
              <a:t>IntSim+3D</a:t>
            </a:r>
            <a:r>
              <a:rPr lang="en-US" sz="2400" dirty="0" smtClean="0"/>
              <a:t> the next generation version of a CAD Tool called IntSim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buNone/>
            </a:pPr>
            <a:r>
              <a:rPr lang="en-US" u="sng" dirty="0" smtClean="0">
                <a:sym typeface="Wingdings" pitchFamily="2" charset="2"/>
              </a:rPr>
              <a:t>IntSim: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Wingdings" pitchFamily="2" charset="2"/>
              </a:rPr>
              <a:t>Developed at Georgia Tech by Deepak C. </a:t>
            </a:r>
            <a:r>
              <a:rPr lang="en-US" dirty="0" err="1" smtClean="0">
                <a:sym typeface="Wingdings" pitchFamily="2" charset="2"/>
              </a:rPr>
              <a:t>Sekar</a:t>
            </a:r>
            <a:r>
              <a:rPr lang="en-US" dirty="0" smtClean="0">
                <a:sym typeface="Wingdings" pitchFamily="2" charset="2"/>
              </a:rPr>
              <a:t>, Ragu </a:t>
            </a:r>
            <a:r>
              <a:rPr lang="en-US" dirty="0" err="1" smtClean="0">
                <a:sym typeface="Wingdings" pitchFamily="2" charset="2"/>
              </a:rPr>
              <a:t>Venkatesan</a:t>
            </a:r>
            <a:r>
              <a:rPr lang="en-US" dirty="0" smtClean="0">
                <a:sym typeface="Wingdings" pitchFamily="2" charset="2"/>
              </a:rPr>
              <a:t>, Reza </a:t>
            </a:r>
            <a:r>
              <a:rPr lang="en-US" dirty="0" err="1" smtClean="0">
                <a:sym typeface="Wingdings" pitchFamily="2" charset="2"/>
              </a:rPr>
              <a:t>Sarvari</a:t>
            </a:r>
            <a:r>
              <a:rPr lang="en-US" dirty="0" smtClean="0">
                <a:sym typeface="Wingdings" pitchFamily="2" charset="2"/>
              </a:rPr>
              <a:t>, Jeff Davis and James </a:t>
            </a:r>
            <a:r>
              <a:rPr lang="en-US" dirty="0" err="1" smtClean="0">
                <a:sym typeface="Wingdings" pitchFamily="2" charset="2"/>
              </a:rPr>
              <a:t>Meindl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Wingdings" pitchFamily="2" charset="2"/>
              </a:rPr>
              <a:t>Described in [D. C. </a:t>
            </a:r>
            <a:r>
              <a:rPr lang="en-US" dirty="0" err="1" smtClean="0">
                <a:sym typeface="Wingdings" pitchFamily="2" charset="2"/>
              </a:rPr>
              <a:t>Sekar</a:t>
            </a:r>
            <a:r>
              <a:rPr lang="en-US" dirty="0" smtClean="0">
                <a:sym typeface="Wingdings" pitchFamily="2" charset="2"/>
              </a:rPr>
              <a:t>, et al., Proc. ICCAD 2007]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Wingdings" pitchFamily="2" charset="2"/>
              </a:rPr>
              <a:t>Used and referenced by multiple researchers at Georgia Tech, UC Davis, Stanford, U. of Illinois at Chicago, Sandia, etc.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37961" y="1997613"/>
            <a:ext cx="1828800" cy="7315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IntSim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2D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37372" y="1981197"/>
            <a:ext cx="2379685" cy="7315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IntSim+3D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2D+3D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Outline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596096"/>
            <a:ext cx="8229600" cy="4678363"/>
          </a:xfrm>
        </p:spPr>
        <p:txBody>
          <a:bodyPr/>
          <a:lstStyle/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b="1" dirty="0" smtClean="0"/>
              <a:t>Introduction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Paths to Monolithic 3D 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u="sng" dirty="0" smtClean="0">
                <a:solidFill>
                  <a:schemeClr val="bg1"/>
                </a:solidFill>
              </a:rPr>
              <a:t>IntSim+3D</a:t>
            </a:r>
            <a:r>
              <a:rPr lang="en-US" sz="2800" b="1" dirty="0" smtClean="0">
                <a:solidFill>
                  <a:schemeClr val="bg1"/>
                </a:solidFill>
              </a:rPr>
              <a:t>: A 2D/3D-IC Simulator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Conclusions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Compare 2D and 3D-ICs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5838092"/>
            <a:ext cx="8229600" cy="478571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3D with 2 strata </a:t>
            </a:r>
            <a:r>
              <a:rPr lang="en-US" dirty="0" smtClean="0">
                <a:latin typeface="Arial Narrow" pitchFamily="34" charset="0"/>
                <a:sym typeface="Wingdings" pitchFamily="2" charset="2"/>
              </a:rPr>
              <a:t> 2x power reduction, ~2x active silicon area reduction vs. 2D</a:t>
            </a:r>
            <a:endParaRPr lang="en-US" dirty="0" smtClean="0">
              <a:latin typeface="Arial Narrow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87684" y="1718604"/>
          <a:ext cx="8229600" cy="402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00"/>
                <a:gridCol w="1295400"/>
                <a:gridCol w="1600200"/>
                <a:gridCol w="3048000"/>
              </a:tblGrid>
              <a:tr h="5206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22nm node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2D-IC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3D-IC</a:t>
                      </a:r>
                    </a:p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2 Device Layers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Comments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Frequency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600MHz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600MHz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Metal Levels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10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Average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Wire Length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6um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3.1um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Av. Gate Size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6 W/L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3 W/L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Since less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wire cap. to drive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0143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Die Size (active silicon area)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50mm</a:t>
                      </a:r>
                      <a:r>
                        <a:rPr lang="en-US" sz="1600" baseline="30000" dirty="0" smtClean="0">
                          <a:latin typeface="Arial Narrow" pitchFamily="34" charset="0"/>
                        </a:rPr>
                        <a:t>2</a:t>
                      </a:r>
                      <a:endParaRPr lang="en-US" sz="1600" baseline="30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24mm</a:t>
                      </a:r>
                      <a:r>
                        <a:rPr lang="en-US" sz="1600" baseline="30000" dirty="0" smtClean="0">
                          <a:latin typeface="Arial Narrow" pitchFamily="34" charset="0"/>
                        </a:rPr>
                        <a:t>2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3D-IC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600" baseline="0" dirty="0" smtClean="0">
                          <a:latin typeface="Arial Narrow" pitchFamily="34" charset="0"/>
                          <a:sym typeface="Wingdings" pitchFamily="2" charset="2"/>
                        </a:rPr>
                        <a:t></a:t>
                      </a:r>
                      <a:r>
                        <a:rPr lang="en-US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itchFamily="34" charset="0"/>
                        </a:rPr>
                        <a:t>footprint 12mm</a:t>
                      </a:r>
                      <a:r>
                        <a:rPr lang="en-US" sz="1600" b="1" baseline="30000" dirty="0" smtClean="0">
                          <a:latin typeface="Arial Narrow" pitchFamily="34" charset="0"/>
                        </a:rPr>
                        <a:t>2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01435">
                <a:tc rowSpan="5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Power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Logic = 0.21W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Logic =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0.1W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Due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to</a:t>
                      </a:r>
                      <a:r>
                        <a:rPr lang="en-US" sz="1600" dirty="0" smtClean="0">
                          <a:latin typeface="Arial Narrow" pitchFamily="34" charset="0"/>
                        </a:rPr>
                        <a:t> smaller Gate Size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 v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Reps.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= 0.17W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Reps. = 0.04W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Due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to s</a:t>
                      </a:r>
                      <a:r>
                        <a:rPr lang="en-US" sz="1600" dirty="0" smtClean="0">
                          <a:latin typeface="Arial Narrow" pitchFamily="34" charset="0"/>
                        </a:rPr>
                        <a:t>horter wires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 v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Wires = 0.87W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Wires = 0.44W 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Due to shorter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wires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 v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Clock = 0.33W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Clock = 0.19W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Due to less wire cap. to drive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 v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 pitchFamily="34" charset="0"/>
                        </a:rPr>
                        <a:t>Total = 1.6W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 pitchFamily="34" charset="0"/>
                        </a:rPr>
                        <a:t>Total = 0.8W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Scaling with 3D or conventional 0.7x scaling?</a:t>
            </a:r>
            <a:endParaRPr lang="en-US" sz="2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4999037"/>
            <a:ext cx="8229600" cy="639763"/>
          </a:xfrm>
        </p:spPr>
        <p:txBody>
          <a:bodyPr/>
          <a:lstStyle/>
          <a:p>
            <a:r>
              <a:rPr lang="en-US" dirty="0" smtClean="0"/>
              <a:t>3D can give you similar benefits vis-à-vis a generation of scaling!</a:t>
            </a:r>
          </a:p>
          <a:p>
            <a:r>
              <a:rPr lang="en-US" dirty="0" smtClean="0"/>
              <a:t>Without the need for costly lithography upgrades!!! </a:t>
            </a:r>
          </a:p>
          <a:p>
            <a:r>
              <a:rPr lang="en-US" dirty="0" smtClean="0"/>
              <a:t>Let’s understand this better…</a:t>
            </a:r>
            <a:endParaRPr lang="en-US" dirty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/>
        </p:nvGraphicFramePr>
        <p:xfrm>
          <a:off x="304800" y="1889760"/>
          <a:ext cx="8382001" cy="2682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79076"/>
                <a:gridCol w="1826847"/>
                <a:gridCol w="1826847"/>
                <a:gridCol w="2149231"/>
              </a:tblGrid>
              <a:tr h="5206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Analysis with 3DSim</a:t>
                      </a:r>
                    </a:p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Same blocked scaled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2D-IC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@22nm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2D-IC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@ 15nm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3D-IC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2 Device Layers @ 22nm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Frequency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600MHz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 pitchFamily="34" charset="0"/>
                        </a:rPr>
                        <a:t>600MHz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600MHz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Metal Levels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10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12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10</a:t>
                      </a: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 pitchFamily="34" charset="0"/>
                        </a:rPr>
                        <a:t>Die Size (Active silicon area)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itchFamily="34" charset="0"/>
                        </a:rPr>
                        <a:t>50mm</a:t>
                      </a:r>
                      <a:r>
                        <a:rPr lang="en-US" sz="1600" b="1" baseline="30000" dirty="0" smtClean="0">
                          <a:latin typeface="Arial Narrow" pitchFamily="34" charset="0"/>
                        </a:rPr>
                        <a:t>2</a:t>
                      </a:r>
                      <a:endParaRPr lang="en-US" sz="1600" b="1" baseline="30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 pitchFamily="34" charset="0"/>
                        </a:rPr>
                        <a:t>25mm</a:t>
                      </a:r>
                      <a:r>
                        <a:rPr lang="en-US" sz="1600" b="1" baseline="30000" dirty="0" smtClean="0">
                          <a:latin typeface="Arial Narrow" pitchFamily="34" charset="0"/>
                        </a:rPr>
                        <a:t>2</a:t>
                      </a:r>
                      <a:endParaRPr lang="en-US" sz="1600" b="1" dirty="0" smtClean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itchFamily="34" charset="0"/>
                        </a:rPr>
                        <a:t>24mm</a:t>
                      </a:r>
                      <a:r>
                        <a:rPr lang="en-US" sz="1600" b="1" baseline="30000" dirty="0" smtClean="0">
                          <a:latin typeface="Arial Narrow" pitchFamily="34" charset="0"/>
                        </a:rPr>
                        <a:t>2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Average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Wire Length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6um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4.2um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3.1um</a:t>
                      </a: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Av. Gate Size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6 W/L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4 W/L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3 W/L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 pitchFamily="34" charset="0"/>
                        </a:rPr>
                        <a:t>Power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itchFamily="34" charset="0"/>
                        </a:rPr>
                        <a:t>1.6W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itchFamily="34" charset="0"/>
                        </a:rPr>
                        <a:t>0.7W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itchFamily="34" charset="0"/>
                        </a:rPr>
                        <a:t>0.8W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Theory: 2D Scaling vs. 3D Scaling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7612" y="5282424"/>
            <a:ext cx="8229600" cy="563563"/>
          </a:xfrm>
        </p:spPr>
        <p:txBody>
          <a:bodyPr/>
          <a:lstStyle/>
          <a:p>
            <a:r>
              <a:rPr lang="en-US" sz="1600" u="sng" dirty="0" smtClean="0"/>
              <a:t>Similarities</a:t>
            </a:r>
            <a:r>
              <a:rPr lang="en-US" sz="1600" dirty="0" smtClean="0"/>
              <a:t>: Wire length, wire capacitance</a:t>
            </a:r>
          </a:p>
          <a:p>
            <a:r>
              <a:rPr lang="en-US" sz="1600" u="sng" dirty="0" smtClean="0"/>
              <a:t>2D scaling scores</a:t>
            </a:r>
            <a:r>
              <a:rPr lang="en-US" sz="1600" dirty="0" smtClean="0"/>
              <a:t>: Gate capacitance</a:t>
            </a:r>
          </a:p>
          <a:p>
            <a:r>
              <a:rPr lang="en-US" sz="1600" u="sng" dirty="0" smtClean="0"/>
              <a:t>3D scaling scores</a:t>
            </a:r>
            <a:r>
              <a:rPr lang="en-US" sz="1600" dirty="0" smtClean="0"/>
              <a:t>: Wire resistance, driver resistance</a:t>
            </a:r>
            <a:endParaRPr lang="en-US" sz="1600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431412" y="1788944"/>
          <a:ext cx="8382001" cy="32994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79076"/>
                <a:gridCol w="1826847"/>
                <a:gridCol w="1826847"/>
                <a:gridCol w="2149231"/>
              </a:tblGrid>
              <a:tr h="381000">
                <a:tc rowSpan="2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2D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Scaling (0.7x </a:t>
                      </a:r>
                      <a:r>
                        <a:rPr lang="en-US" sz="1600" baseline="0" dirty="0" err="1" smtClean="0">
                          <a:latin typeface="Arial Narrow" pitchFamily="34" charset="0"/>
                        </a:rPr>
                        <a:t>Dennard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scaling)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Monolithic 3D Scaling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(2 device layers)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3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Ideal</a:t>
                      </a:r>
                      <a:endParaRPr lang="en-US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Today,                              V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dd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scales slower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Chip Footprint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2x reduction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2x reduction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0.7x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reduction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0.7x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reduction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Wire capacitance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0.7x reduction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0.7x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reduction</a:t>
                      </a:r>
                      <a:endParaRPr lang="en-US" sz="1600" dirty="0" smtClean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Wire resistance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&gt;0.7x </a:t>
                      </a:r>
                      <a:r>
                        <a:rPr lang="en-US" sz="1600" i="1" dirty="0" smtClean="0">
                          <a:latin typeface="Arial Narrow" pitchFamily="34" charset="0"/>
                        </a:rPr>
                        <a:t>increase</a:t>
                      </a:r>
                      <a:endParaRPr lang="en-US" sz="1600" i="1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0.7x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600" i="1" baseline="0" dirty="0" smtClean="0">
                          <a:latin typeface="Arial Narrow" pitchFamily="34" charset="0"/>
                        </a:rPr>
                        <a:t>reduction</a:t>
                      </a:r>
                      <a:endParaRPr lang="en-US" sz="1600" i="1" dirty="0" smtClean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Gate Capacitance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Arial Narrow" pitchFamily="34" charset="0"/>
                        </a:rPr>
                        <a:t>0.7x reduction</a:t>
                      </a:r>
                      <a:endParaRPr lang="en-US" sz="1600" i="1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Arial Narrow" pitchFamily="34" charset="0"/>
                        </a:rPr>
                        <a:t>Same</a:t>
                      </a: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Arial Narrow" pitchFamily="34" charset="0"/>
                        </a:rPr>
                        <a:t>Driver (Gate) Resistance (Vdd/</a:t>
                      </a:r>
                      <a:r>
                        <a:rPr lang="en-US" sz="1600" baseline="0" dirty="0" err="1" smtClean="0">
                          <a:latin typeface="Arial Narrow" pitchFamily="34" charset="0"/>
                        </a:rPr>
                        <a:t>Idsat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)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Arial Narrow" pitchFamily="34" charset="0"/>
                        </a:rPr>
                        <a:t>Same</a:t>
                      </a:r>
                      <a:endParaRPr lang="en-US" sz="1600" i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Arial Narrow" pitchFamily="34" charset="0"/>
                        </a:rPr>
                        <a:t>Increases</a:t>
                      </a:r>
                      <a:endParaRPr lang="en-US" sz="1600" i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Arial Narrow" pitchFamily="34" charset="0"/>
                        </a:rPr>
                        <a:t>Same</a:t>
                      </a:r>
                      <a:endParaRPr lang="en-US" sz="1600" i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07612" y="3084344"/>
          <a:ext cx="2171700" cy="304800"/>
        </p:xfrm>
        <a:graphic>
          <a:graphicData uri="http://schemas.openxmlformats.org/presentationml/2006/ole">
            <p:oleObj spid="_x0000_s6146" name="Equation" r:id="rId3" imgW="2171520" imgH="30456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11488" y="5395169"/>
            <a:ext cx="2855744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Overall benefits seen with IntSim+3D have basis in theory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Outline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596096"/>
            <a:ext cx="8229600" cy="4678363"/>
          </a:xfrm>
        </p:spPr>
        <p:txBody>
          <a:bodyPr/>
          <a:lstStyle/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Introduction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Paths to Monolithic 3D 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u="sng" dirty="0" smtClean="0">
                <a:solidFill>
                  <a:schemeClr val="bg1"/>
                </a:solidFill>
              </a:rPr>
              <a:t>IntSim+3D</a:t>
            </a:r>
            <a:r>
              <a:rPr lang="en-US" sz="2800" b="1" dirty="0" smtClean="0">
                <a:solidFill>
                  <a:schemeClr val="bg1"/>
                </a:solidFill>
              </a:rPr>
              <a:t>: A 2D/3D-IC Simulator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US" sz="2800" b="1" dirty="0" smtClean="0"/>
              <a:t>Conclusions 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Conclusions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849320"/>
            <a:ext cx="8229600" cy="4678363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u="sng" dirty="0" smtClean="0"/>
              <a:t>Monolithic 3D Technology possible and practical:</a:t>
            </a:r>
          </a:p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en-US" dirty="0" smtClean="0"/>
              <a:t>	- Recessed Channel Transistors</a:t>
            </a:r>
          </a:p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en-US" dirty="0" smtClean="0"/>
              <a:t>	- </a:t>
            </a:r>
            <a:r>
              <a:rPr lang="en-US" dirty="0" err="1" smtClean="0"/>
              <a:t>Dopant</a:t>
            </a:r>
            <a:r>
              <a:rPr lang="en-US" dirty="0" smtClean="0"/>
              <a:t> segregated </a:t>
            </a:r>
            <a:r>
              <a:rPr lang="en-US" dirty="0" err="1" smtClean="0"/>
              <a:t>Schottky</a:t>
            </a:r>
            <a:r>
              <a:rPr lang="en-US" dirty="0" smtClean="0"/>
              <a:t> transistors </a:t>
            </a:r>
          </a:p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en-US" dirty="0" smtClean="0"/>
              <a:t>      - Other techniques</a:t>
            </a:r>
          </a:p>
          <a:p>
            <a:endParaRPr lang="en-US" sz="1500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u="sng" dirty="0" smtClean="0"/>
              <a:t>Discussed IntSim+3D, a CAD tool to simulate 2D and 3D-ICs</a:t>
            </a:r>
          </a:p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en-US" dirty="0" smtClean="0"/>
              <a:t>	- Useful for architecture exploration, technology predictions and teaching</a:t>
            </a:r>
          </a:p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en-US" dirty="0" smtClean="0"/>
              <a:t> 	- Open source tool, anyone can contribute! </a:t>
            </a:r>
          </a:p>
          <a:p>
            <a:pPr>
              <a:buNone/>
            </a:pPr>
            <a:endParaRPr lang="en-US" sz="1500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u="sng" dirty="0" smtClean="0"/>
              <a:t>3D scaling </a:t>
            </a:r>
          </a:p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en-US" dirty="0" smtClean="0">
                <a:sym typeface="Wingdings" pitchFamily="2" charset="2"/>
              </a:rPr>
              <a:t>	 benefits similar to 2D scaling, but without costly litho upgrades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Acknowledgements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36776"/>
            <a:ext cx="8229600" cy="46783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Prof. Franz </a:t>
            </a:r>
            <a:r>
              <a:rPr lang="en-US" dirty="0" err="1" smtClean="0"/>
              <a:t>Kreupl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For hosting me at Munich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Prof. James </a:t>
            </a:r>
            <a:r>
              <a:rPr lang="en-US" dirty="0" err="1" smtClean="0"/>
              <a:t>Meindl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IntSim’s</a:t>
            </a:r>
            <a:r>
              <a:rPr lang="en-US" dirty="0" smtClean="0">
                <a:sym typeface="Wingdings" pitchFamily="2" charset="2"/>
              </a:rPr>
              <a:t> 2D version was developed when I was doing my Ph.D. with him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ym typeface="Wingdings" pitchFamily="2" charset="2"/>
              </a:rPr>
              <a:t>Past colleagues at Georgia Tech such as Ragu </a:t>
            </a:r>
            <a:r>
              <a:rPr lang="en-US" dirty="0" err="1" smtClean="0">
                <a:sym typeface="Wingdings" pitchFamily="2" charset="2"/>
              </a:rPr>
              <a:t>Venkatesan</a:t>
            </a:r>
            <a:r>
              <a:rPr lang="en-US" dirty="0" smtClean="0">
                <a:sym typeface="Wingdings" pitchFamily="2" charset="2"/>
              </a:rPr>
              <a:t>, Keith Bowman, Jeff Davis, Reza </a:t>
            </a:r>
            <a:r>
              <a:rPr lang="en-US" dirty="0" err="1" smtClean="0">
                <a:sym typeface="Wingdings" pitchFamily="2" charset="2"/>
              </a:rPr>
              <a:t>Sarvari</a:t>
            </a:r>
            <a:r>
              <a:rPr lang="en-US" dirty="0" smtClean="0">
                <a:sym typeface="Wingdings" pitchFamily="2" charset="2"/>
              </a:rPr>
              <a:t>, Azad </a:t>
            </a:r>
            <a:r>
              <a:rPr lang="en-US" dirty="0" err="1" smtClean="0">
                <a:sym typeface="Wingdings" pitchFamily="2" charset="2"/>
              </a:rPr>
              <a:t>Naeemi</a:t>
            </a:r>
            <a:endParaRPr lang="en-US" dirty="0" smtClean="0">
              <a:sym typeface="Wingdings" pitchFamily="2" charset="2"/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sym typeface="Wingdings" pitchFamily="2" charset="2"/>
              </a:rPr>
              <a:t>Bin Yang  for helpful discussions on </a:t>
            </a:r>
            <a:r>
              <a:rPr lang="en-US" dirty="0" err="1" smtClean="0">
                <a:sym typeface="Wingdings" pitchFamily="2" charset="2"/>
              </a:rPr>
              <a:t>Schottky</a:t>
            </a:r>
            <a:r>
              <a:rPr lang="en-US" dirty="0" smtClean="0">
                <a:sym typeface="Wingdings" pitchFamily="2" charset="2"/>
              </a:rPr>
              <a:t> FETs</a:t>
            </a:r>
          </a:p>
          <a:p>
            <a:pPr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164C31-F2EB-44CE-A300-658CD2215670}" type="slidenum">
              <a:rPr lang="en-US"/>
              <a:pPr/>
              <a:t>37</a:t>
            </a:fld>
            <a:endParaRPr lang="en-US"/>
          </a:p>
        </p:txBody>
      </p:sp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447675" y="247650"/>
            <a:ext cx="8915400" cy="1143000"/>
          </a:xfrm>
        </p:spPr>
        <p:txBody>
          <a:bodyPr/>
          <a:lstStyle/>
          <a:p>
            <a:pPr algn="l"/>
            <a:r>
              <a:rPr lang="en-US" sz="3200"/>
              <a:t>Monolithic 3D: A Much Sought-After Goal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171450" y="4648200"/>
            <a:ext cx="8972550" cy="12954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sz="2000" b="1" i="1">
                <a:latin typeface="Arial Narrow" pitchFamily="34" charset="0"/>
                <a:sym typeface="Wingdings" pitchFamily="2" charset="2"/>
              </a:rPr>
              <a:t>Tremendous benefits when vertical connectivity ~ horizontal connectivity.                                                                   3x reduction in silicon area compared to a 2D implementation, even @ 180nm node!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4249738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4876800" y="2667000"/>
            <a:ext cx="396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From J. Davis, J. Meindl, et al., Proc. IEEE, 2001</a:t>
            </a:r>
          </a:p>
          <a:p>
            <a:r>
              <a:rPr lang="en-US" sz="1600">
                <a:latin typeface="Arial Narrow" pitchFamily="34" charset="0"/>
              </a:rPr>
              <a:t>Frequency = 450MHz, 180nm node, ASIC-like chip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E3C8F4-69EE-4F2F-9453-578BEDA1F56E}" type="slidenum">
              <a:rPr lang="en-US"/>
              <a:pPr/>
              <a:t>38</a:t>
            </a:fld>
            <a:endParaRPr lang="en-US"/>
          </a:p>
        </p:txBody>
      </p:sp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438150" y="295275"/>
            <a:ext cx="8229600" cy="1143000"/>
          </a:xfrm>
        </p:spPr>
        <p:txBody>
          <a:bodyPr/>
          <a:lstStyle/>
          <a:p>
            <a:pPr algn="l"/>
            <a:r>
              <a:rPr lang="en-US" sz="3200"/>
              <a:t>Benefits of Monolithic 3D</a:t>
            </a:r>
            <a:r>
              <a:rPr lang="en-US" sz="2000"/>
              <a:t>:</a:t>
            </a:r>
            <a:r>
              <a:rPr lang="en-US" sz="1800"/>
              <a:t>[ICCD 2007]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3" y="1600200"/>
            <a:ext cx="78009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421E60-E256-4194-95C9-4FD17DE5573E}" type="slidenum">
              <a:rPr lang="en-US"/>
              <a:pPr/>
              <a:t>39</a:t>
            </a:fld>
            <a:endParaRPr lang="en-US"/>
          </a:p>
        </p:txBody>
      </p:sp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485775" y="381000"/>
            <a:ext cx="8229600" cy="1143000"/>
          </a:xfrm>
        </p:spPr>
        <p:txBody>
          <a:bodyPr/>
          <a:lstStyle/>
          <a:p>
            <a:pPr algn="l"/>
            <a:r>
              <a:rPr lang="en-US" sz="3200"/>
              <a:t>Benefits of Monolithic 3D: Synopsys</a:t>
            </a: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4" name="Content Placeholder 13" descr="gate_wi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9936" y="1969481"/>
            <a:ext cx="8125426" cy="2912008"/>
          </a:xfrm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38150" y="5205040"/>
            <a:ext cx="8229600" cy="81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kern="0" noProof="0" dirty="0" smtClean="0">
                <a:solidFill>
                  <a:srgbClr val="0066CC"/>
                </a:solidFill>
                <a:latin typeface="+mn-lt"/>
                <a:cs typeface="+mn-cs"/>
              </a:rPr>
              <a:t>Transistors improve with scaling, interconnects do not</a:t>
            </a: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</a:t>
            </a:r>
            <a:r>
              <a:rPr kumimoji="0" lang="en-US" sz="2000" b="1" i="0" u="none" strike="noStrike" kern="0" cap="none" spc="0" normalizeH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repeaters, 1mm wire delay ~50x gate delay at 22nm node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F8BEE7-779B-47EB-95B8-1D57D04AFFE0}" type="slidenum">
              <a:rPr lang="en-US"/>
              <a:pPr/>
              <a:t>40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17513"/>
            <a:ext cx="8229600" cy="1143000"/>
          </a:xfrm>
        </p:spPr>
        <p:txBody>
          <a:bodyPr/>
          <a:lstStyle/>
          <a:p>
            <a:pPr algn="l"/>
            <a:r>
              <a:rPr lang="en-US" sz="3200"/>
              <a:t>The Monolithic 3D Challenge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3375" y="1685925"/>
            <a:ext cx="8610600" cy="452596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000"/>
              <a:t>A process on top of copper interconnect should not exceed 400</a:t>
            </a:r>
            <a:r>
              <a:rPr lang="en-US" sz="2000" baseline="30000">
                <a:latin typeface="Arial Narrow" pitchFamily="34" charset="0"/>
              </a:rPr>
              <a:t>o</a:t>
            </a:r>
            <a:r>
              <a:rPr lang="en-US" sz="2000"/>
              <a:t>C</a:t>
            </a:r>
          </a:p>
          <a:p>
            <a:pPr lvl="2">
              <a:lnSpc>
                <a:spcPct val="110000"/>
              </a:lnSpc>
            </a:pPr>
            <a:r>
              <a:rPr lang="en-US">
                <a:latin typeface="Arial Narrow" pitchFamily="34" charset="0"/>
              </a:rPr>
              <a:t>How to bring mono-crystallized silicon on top below 400</a:t>
            </a:r>
            <a:r>
              <a:rPr lang="en-US" baseline="30000">
                <a:latin typeface="Arial Narrow" pitchFamily="34" charset="0"/>
              </a:rPr>
              <a:t>o</a:t>
            </a:r>
            <a:r>
              <a:rPr lang="en-US">
                <a:latin typeface="Arial Narrow" pitchFamily="34" charset="0"/>
              </a:rPr>
              <a:t>C</a:t>
            </a:r>
          </a:p>
          <a:p>
            <a:pPr lvl="2">
              <a:lnSpc>
                <a:spcPct val="110000"/>
              </a:lnSpc>
            </a:pPr>
            <a:r>
              <a:rPr lang="en-US">
                <a:latin typeface="Arial Narrow" pitchFamily="34" charset="0"/>
              </a:rPr>
              <a:t>How to fabricate advanced </a:t>
            </a:r>
            <a:r>
              <a:rPr lang="en-US" b="1">
                <a:latin typeface="Arial Narrow" pitchFamily="34" charset="0"/>
              </a:rPr>
              <a:t>transistors</a:t>
            </a:r>
            <a:r>
              <a:rPr lang="en-US">
                <a:latin typeface="Arial Narrow" pitchFamily="34" charset="0"/>
              </a:rPr>
              <a:t> below 400</a:t>
            </a:r>
            <a:r>
              <a:rPr lang="en-US" baseline="30000">
                <a:latin typeface="Arial Narrow" pitchFamily="34" charset="0"/>
              </a:rPr>
              <a:t>o</a:t>
            </a:r>
            <a:r>
              <a:rPr lang="en-US">
                <a:latin typeface="Arial Narrow" pitchFamily="34" charset="0"/>
              </a:rPr>
              <a:t>C</a:t>
            </a:r>
          </a:p>
          <a:p>
            <a:pPr>
              <a:lnSpc>
                <a:spcPct val="110000"/>
              </a:lnSpc>
            </a:pPr>
            <a:r>
              <a:rPr lang="en-US" sz="2000"/>
              <a:t>Misalignment of pre-processed wafer to wafer bonding step is ~1</a:t>
            </a:r>
            <a:r>
              <a:rPr lang="en-US" sz="2000">
                <a:latin typeface="Symbol" pitchFamily="18" charset="2"/>
              </a:rPr>
              <a:t>m</a:t>
            </a:r>
          </a:p>
          <a:p>
            <a:pPr lvl="2">
              <a:lnSpc>
                <a:spcPct val="110000"/>
              </a:lnSpc>
            </a:pPr>
            <a:r>
              <a:rPr lang="en-US">
                <a:latin typeface="Arial Narrow" pitchFamily="34" charset="0"/>
              </a:rPr>
              <a:t>How to achieve 100nm or better connection pitch</a:t>
            </a:r>
          </a:p>
          <a:p>
            <a:pPr lvl="2">
              <a:lnSpc>
                <a:spcPct val="110000"/>
              </a:lnSpc>
            </a:pPr>
            <a:r>
              <a:rPr lang="en-US">
                <a:latin typeface="Arial Narrow" pitchFamily="34" charset="0"/>
              </a:rPr>
              <a:t>How to fabricate thin enough layer for inter-layer vias of ~50nm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0DACFD-FA1A-4BC5-B302-1F4043889B18}" type="slidenum">
              <a:rPr lang="en-US"/>
              <a:pPr/>
              <a:t>41</a:t>
            </a:fld>
            <a:endParaRPr lang="en-US"/>
          </a:p>
        </p:txBody>
      </p:sp>
      <p:sp>
        <p:nvSpPr>
          <p:cNvPr id="64514" name="Title 1"/>
          <p:cNvSpPr>
            <a:spLocks noGrp="1"/>
          </p:cNvSpPr>
          <p:nvPr>
            <p:ph type="title" idx="4294967295"/>
          </p:nvPr>
        </p:nvSpPr>
        <p:spPr>
          <a:xfrm>
            <a:off x="476250" y="323850"/>
            <a:ext cx="8229600" cy="1143000"/>
          </a:xfrm>
        </p:spPr>
        <p:txBody>
          <a:bodyPr/>
          <a:lstStyle/>
          <a:p>
            <a:pPr algn="l"/>
            <a:r>
              <a:rPr lang="en-US" sz="2800"/>
              <a:t>3D-ICs: The Heat Removal Question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4294967295"/>
          </p:nvPr>
        </p:nvSpPr>
        <p:spPr>
          <a:xfrm>
            <a:off x="466725" y="1657350"/>
            <a:ext cx="8229600" cy="46783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00FF00"/>
              </a:buClr>
            </a:pPr>
            <a:r>
              <a:rPr lang="en-US" sz="1700">
                <a:latin typeface="Arial Narrow" pitchFamily="34" charset="0"/>
              </a:rPr>
              <a:t>Sub-1W smartphones, cellphones and tablets the wave of the future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FF00"/>
              </a:buClr>
            </a:pPr>
            <a:r>
              <a:rPr lang="en-US" sz="1700">
                <a:latin typeface="Arial Narrow" pitchFamily="34" charset="0"/>
              </a:rPr>
              <a:t>Heat removal not a key issue there </a:t>
            </a:r>
            <a:r>
              <a:rPr lang="en-US" sz="1700">
                <a:latin typeface="Arial Narrow" pitchFamily="34" charset="0"/>
                <a:sym typeface="Wingdings" pitchFamily="2" charset="2"/>
              </a:rPr>
              <a:t> can 3D stack. Also, shorter wires  net power reduced.</a:t>
            </a:r>
            <a:endParaRPr lang="en-US" sz="1700">
              <a:latin typeface="Arial Narrow" pitchFamily="34" charset="0"/>
            </a:endParaRPr>
          </a:p>
        </p:txBody>
      </p:sp>
      <p:pic>
        <p:nvPicPr>
          <p:cNvPr id="64516" name="Picture 2" descr="C:\Users\Public\Pictures\Sample Pictures\morgan_stanley_projec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2619375"/>
            <a:ext cx="74104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DCB083-F1CB-47AE-8B6A-6153C70DBAF7}" type="slidenum">
              <a:rPr lang="en-US"/>
              <a:pPr/>
              <a:t>42</a:t>
            </a:fld>
            <a:endParaRPr lang="en-US"/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1736725"/>
            <a:ext cx="8134350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422275" y="741363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0073AE"/>
                </a:solidFill>
                <a:latin typeface="Helvetica" charset="0"/>
              </a:rPr>
              <a:t>Escalating Cost of Litho to Dominate Fab and Device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7C33A-7446-49E0-87AD-580D311019AA}" type="slidenum">
              <a:rPr lang="en-US"/>
              <a:pPr/>
              <a:t>43</a:t>
            </a:fld>
            <a:endParaRPr lang="en-US"/>
          </a:p>
        </p:txBody>
      </p:sp>
      <p:sp>
        <p:nvSpPr>
          <p:cNvPr id="72706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endParaRPr lang="en-US" sz="2000"/>
          </a:p>
        </p:txBody>
      </p:sp>
      <p:sp>
        <p:nvSpPr>
          <p:cNvPr id="7270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1600">
              <a:latin typeface="Arial Narrow" pitchFamily="34" charset="0"/>
            </a:endParaRPr>
          </a:p>
        </p:txBody>
      </p:sp>
      <p:pic>
        <p:nvPicPr>
          <p:cNvPr id="727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Box 4"/>
          <p:cNvSpPr txBox="1">
            <a:spLocks noChangeArrowheads="1"/>
          </p:cNvSpPr>
          <p:nvPr/>
        </p:nvSpPr>
        <p:spPr bwMode="auto">
          <a:xfrm>
            <a:off x="5638800" y="6324600"/>
            <a:ext cx="297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Courtesy: GlobalFoundries</a:t>
            </a:r>
          </a:p>
        </p:txBody>
      </p:sp>
      <p:sp>
        <p:nvSpPr>
          <p:cNvPr id="72710" name="TextBox 1"/>
          <p:cNvSpPr txBox="1">
            <a:spLocks noChangeArrowheads="1"/>
          </p:cNvSpPr>
          <p:nvPr/>
        </p:nvSpPr>
        <p:spPr bwMode="auto">
          <a:xfrm>
            <a:off x="8262938" y="6324600"/>
            <a:ext cx="1841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5C2FC7-29B1-4CC6-B2DA-6792A490E95C}" type="slidenum">
              <a:rPr lang="en-US"/>
              <a:pPr/>
              <a:t>44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4825" y="384175"/>
            <a:ext cx="8486775" cy="1143000"/>
          </a:xfrm>
        </p:spPr>
        <p:txBody>
          <a:bodyPr/>
          <a:lstStyle/>
          <a:p>
            <a:pPr algn="l"/>
            <a:r>
              <a:rPr lang="en-US" sz="3200"/>
              <a:t>Severe Reduction in Number of Fabs</a:t>
            </a:r>
            <a:endParaRPr lang="en-US" sz="3600"/>
          </a:p>
        </p:txBody>
      </p:sp>
      <p:pic>
        <p:nvPicPr>
          <p:cNvPr id="74755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85900"/>
            <a:ext cx="9020175" cy="4525963"/>
          </a:xfrm>
        </p:spPr>
      </p:pic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6789738" y="6061075"/>
            <a:ext cx="2136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 i="1"/>
              <a:t>(Source: IHS iSuppli)</a:t>
            </a:r>
            <a:r>
              <a:rPr lang="en-US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repeater solution consumes power and area…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4557915"/>
            <a:ext cx="8229600" cy="985008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1900" b="1" dirty="0" smtClean="0"/>
              <a:t>Repeater count increases exponentially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1900" b="1" dirty="0" smtClean="0"/>
              <a:t>At 45nm, repeaters  &gt;50% of total leakage power of chip [IBM].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1900" b="1" dirty="0" smtClean="0"/>
              <a:t>Future chip power, area could be dominated by interconnect repeaters </a:t>
            </a:r>
          </a:p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900" b="1" dirty="0" smtClean="0"/>
              <a:t>      [P. </a:t>
            </a:r>
            <a:r>
              <a:rPr lang="en-US" sz="1900" b="1" dirty="0" err="1" smtClean="0"/>
              <a:t>Saxena</a:t>
            </a:r>
            <a:r>
              <a:rPr lang="en-US" sz="1900" b="1" dirty="0" smtClean="0"/>
              <a:t>, et al. (Intel), IEEE J. for CAD of Circuits and Systems, 2004]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649" y="1825288"/>
            <a:ext cx="4880207" cy="215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604868" y="3956468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  </a:t>
            </a:r>
            <a:r>
              <a:rPr lang="en-US" sz="2400" dirty="0" smtClean="0">
                <a:latin typeface="Arial Narrow" pitchFamily="34" charset="0"/>
              </a:rPr>
              <a:t>130nm    90nm    65nm   45nm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52046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Repeater count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5116" y="2072632"/>
            <a:ext cx="20574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Source: IBM POWER processors</a:t>
            </a:r>
          </a:p>
          <a:p>
            <a:r>
              <a:rPr lang="en-US" dirty="0" smtClean="0">
                <a:latin typeface="Arial Narrow" pitchFamily="34" charset="0"/>
              </a:rPr>
              <a:t>R. </a:t>
            </a:r>
            <a:r>
              <a:rPr lang="en-US" dirty="0" err="1" smtClean="0">
                <a:latin typeface="Arial Narrow" pitchFamily="34" charset="0"/>
              </a:rPr>
              <a:t>Puri</a:t>
            </a:r>
            <a:r>
              <a:rPr lang="en-US" dirty="0" smtClean="0">
                <a:latin typeface="Arial Narrow" pitchFamily="34" charset="0"/>
              </a:rPr>
              <a:t>, et al., SRC Interconnect Forum, 2006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We have a serious interconnect problem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864560"/>
            <a:ext cx="8229600" cy="46783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lnSpc>
                <a:spcPct val="200000"/>
              </a:lnSpc>
              <a:buNone/>
            </a:pPr>
            <a:r>
              <a:rPr lang="en-US" sz="3200" dirty="0" smtClean="0"/>
              <a:t>                          </a:t>
            </a:r>
            <a:r>
              <a:rPr lang="en-US" sz="3200" u="sng" dirty="0" smtClean="0"/>
              <a:t>What’s the solution?</a:t>
            </a:r>
          </a:p>
          <a:p>
            <a:pPr>
              <a:lnSpc>
                <a:spcPct val="200000"/>
              </a:lnSpc>
              <a:buNone/>
            </a:pPr>
            <a:r>
              <a:rPr lang="en-US" sz="3200" dirty="0" smtClean="0"/>
              <a:t>                  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22221"/>
            <a:ext cx="8991600" cy="208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4354" y="4187192"/>
            <a:ext cx="1114059" cy="176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95420" y="5247251"/>
            <a:ext cx="6850967" cy="707886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CC"/>
                </a:solidFill>
                <a:latin typeface="+mn-lt"/>
              </a:rPr>
              <a:t>Arrange components in the form of a 3D cube </a:t>
            </a:r>
            <a:r>
              <a:rPr lang="en-US" sz="2000" b="1" dirty="0" smtClean="0">
                <a:solidFill>
                  <a:srgbClr val="0066CC"/>
                </a:solidFill>
                <a:latin typeface="+mn-lt"/>
                <a:sym typeface="Wingdings" pitchFamily="2" charset="2"/>
              </a:rPr>
              <a:t> short wires</a:t>
            </a:r>
          </a:p>
          <a:p>
            <a:pPr algn="ctr"/>
            <a:r>
              <a:rPr lang="en-US" sz="2000" b="1" dirty="0" smtClean="0">
                <a:solidFill>
                  <a:srgbClr val="0066CC"/>
                </a:solidFill>
                <a:latin typeface="+mn-lt"/>
                <a:sym typeface="Wingdings" pitchFamily="2" charset="2"/>
              </a:rPr>
              <a:t>James Early, ISSCC 1960</a:t>
            </a:r>
            <a:endParaRPr lang="en-US" sz="2000" b="1" dirty="0">
              <a:solidFill>
                <a:srgbClr val="0066C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18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EBB642-CFDA-4EE7-A8FB-42CC734EF6A8}" type="slidenum">
              <a:rPr lang="en-US"/>
              <a:pPr/>
              <a:t>7</a:t>
            </a:fld>
            <a:endParaRPr lang="en-US"/>
          </a:p>
        </p:txBody>
      </p:sp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457200" y="342900"/>
            <a:ext cx="8229600" cy="1143000"/>
          </a:xfrm>
        </p:spPr>
        <p:txBody>
          <a:bodyPr/>
          <a:lstStyle/>
          <a:p>
            <a:r>
              <a:rPr lang="en-US" sz="2400" dirty="0" smtClean="0"/>
              <a:t>3D with TSV Technology</a:t>
            </a:r>
            <a:endParaRPr lang="en-US" sz="2400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390525" y="2179638"/>
            <a:ext cx="8229600" cy="452596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endParaRPr lang="en-US" sz="1400" dirty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endParaRPr lang="en-US" sz="1400" dirty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1400" dirty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1400" dirty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1400" dirty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1400" dirty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1400" dirty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1800" dirty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1800" dirty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1000" dirty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000" b="1" dirty="0">
                <a:latin typeface="Arial Narrow" pitchFamily="34" charset="0"/>
              </a:rPr>
              <a:t>TSV size typically &gt;1um: L</a:t>
            </a:r>
            <a:r>
              <a:rPr lang="en-US" sz="2000" b="1" dirty="0">
                <a:latin typeface="Arial Narrow" pitchFamily="34" charset="0"/>
                <a:sym typeface="Wingdings" pitchFamily="2" charset="2"/>
              </a:rPr>
              <a:t>imited by alignment accuracy and silicon thickness</a:t>
            </a:r>
            <a:endParaRPr lang="en-US" sz="2000" b="1" dirty="0">
              <a:latin typeface="Arial Narrow" pitchFamily="34" charset="0"/>
            </a:endParaRPr>
          </a:p>
        </p:txBody>
      </p:sp>
      <p:grpSp>
        <p:nvGrpSpPr>
          <p:cNvPr id="2" name="Group 182"/>
          <p:cNvGrpSpPr>
            <a:grpSpLocks/>
          </p:cNvGrpSpPr>
          <p:nvPr/>
        </p:nvGrpSpPr>
        <p:grpSpPr bwMode="auto">
          <a:xfrm>
            <a:off x="304800" y="2057400"/>
            <a:ext cx="8102600" cy="3200400"/>
            <a:chOff x="192" y="1296"/>
            <a:chExt cx="5104" cy="2016"/>
          </a:xfrm>
        </p:grpSpPr>
        <p:sp>
          <p:nvSpPr>
            <p:cNvPr id="36869" name="TextBox 353"/>
            <p:cNvSpPr txBox="1">
              <a:spLocks noChangeArrowheads="1"/>
            </p:cNvSpPr>
            <p:nvPr/>
          </p:nvSpPr>
          <p:spPr bwMode="auto">
            <a:xfrm>
              <a:off x="192" y="1587"/>
              <a:ext cx="869" cy="368"/>
            </a:xfrm>
            <a:prstGeom prst="rect">
              <a:avLst/>
            </a:prstGeom>
            <a:noFill/>
            <a:ln w="9525">
              <a:solidFill>
                <a:srgbClr val="7D6427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7D6427"/>
                  </a:solidFill>
                  <a:latin typeface="Arial Narrow" pitchFamily="34" charset="0"/>
                </a:rPr>
                <a:t>Processed Top Wafer </a:t>
              </a:r>
            </a:p>
          </p:txBody>
        </p:sp>
        <p:sp>
          <p:nvSpPr>
            <p:cNvPr id="36870" name="TextBox 354"/>
            <p:cNvSpPr txBox="1">
              <a:spLocks noChangeArrowheads="1"/>
            </p:cNvSpPr>
            <p:nvPr/>
          </p:nvSpPr>
          <p:spPr bwMode="auto">
            <a:xfrm>
              <a:off x="192" y="2668"/>
              <a:ext cx="819" cy="369"/>
            </a:xfrm>
            <a:prstGeom prst="rect">
              <a:avLst/>
            </a:prstGeom>
            <a:noFill/>
            <a:ln w="9525">
              <a:solidFill>
                <a:srgbClr val="7D6427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7D6427"/>
                  </a:solidFill>
                  <a:latin typeface="Arial Narrow" pitchFamily="34" charset="0"/>
                </a:rPr>
                <a:t>Processed Bottom Wafer </a:t>
              </a:r>
            </a:p>
          </p:txBody>
        </p:sp>
        <p:sp>
          <p:nvSpPr>
            <p:cNvPr id="356" name="Up-Down Arrow 355"/>
            <p:cNvSpPr/>
            <p:nvPr/>
          </p:nvSpPr>
          <p:spPr>
            <a:xfrm>
              <a:off x="1313" y="2352"/>
              <a:ext cx="252" cy="301"/>
            </a:xfrm>
            <a:prstGeom prst="upDownArrow">
              <a:avLst/>
            </a:prstGeom>
            <a:solidFill>
              <a:srgbClr val="7D64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6872" name="TextBox 356"/>
            <p:cNvSpPr txBox="1">
              <a:spLocks noChangeArrowheads="1"/>
            </p:cNvSpPr>
            <p:nvPr/>
          </p:nvSpPr>
          <p:spPr bwMode="auto">
            <a:xfrm>
              <a:off x="1565" y="2400"/>
              <a:ext cx="120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7D6427"/>
                  </a:solidFill>
                  <a:latin typeface="Arial Narrow" pitchFamily="34" charset="0"/>
                </a:rPr>
                <a:t>Align and bond</a:t>
              </a:r>
            </a:p>
          </p:txBody>
        </p:sp>
        <p:cxnSp>
          <p:nvCxnSpPr>
            <p:cNvPr id="358" name="Straight Arrow Connector 357"/>
            <p:cNvCxnSpPr/>
            <p:nvPr/>
          </p:nvCxnSpPr>
          <p:spPr>
            <a:xfrm flipV="1">
              <a:off x="2880" y="2317"/>
              <a:ext cx="336" cy="10"/>
            </a:xfrm>
            <a:prstGeom prst="straightConnector1">
              <a:avLst/>
            </a:prstGeom>
            <a:ln w="38100">
              <a:solidFill>
                <a:srgbClr val="7D6427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498"/>
            <p:cNvGrpSpPr>
              <a:grpSpLocks/>
            </p:cNvGrpSpPr>
            <p:nvPr/>
          </p:nvGrpSpPr>
          <p:grpSpPr bwMode="auto">
            <a:xfrm>
              <a:off x="1200" y="1296"/>
              <a:ext cx="1488" cy="995"/>
              <a:chOff x="1905000" y="2286000"/>
              <a:chExt cx="2514600" cy="1580073"/>
            </a:xfrm>
          </p:grpSpPr>
          <p:sp>
            <p:nvSpPr>
              <p:cNvPr id="422" name="Rectangle 421"/>
              <p:cNvSpPr/>
              <p:nvPr/>
            </p:nvSpPr>
            <p:spPr>
              <a:xfrm>
                <a:off x="1905000" y="3022838"/>
                <a:ext cx="2514600" cy="843235"/>
              </a:xfrm>
              <a:prstGeom prst="rect">
                <a:avLst/>
              </a:prstGeom>
              <a:solidFill>
                <a:srgbClr val="92929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3" name="Rectangle 422"/>
              <p:cNvSpPr/>
              <p:nvPr/>
            </p:nvSpPr>
            <p:spPr bwMode="auto">
              <a:xfrm>
                <a:off x="1915140" y="2676651"/>
                <a:ext cx="175752" cy="762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4" name="Rectangle 423"/>
              <p:cNvSpPr/>
              <p:nvPr/>
            </p:nvSpPr>
            <p:spPr bwMode="auto">
              <a:xfrm flipH="1">
                <a:off x="2031744" y="2752876"/>
                <a:ext cx="16899" cy="1556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5" name="Rectangle 424"/>
              <p:cNvSpPr/>
              <p:nvPr/>
            </p:nvSpPr>
            <p:spPr bwMode="auto">
              <a:xfrm>
                <a:off x="2148348" y="2444801"/>
                <a:ext cx="204481" cy="778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6" name="Rectangle 425"/>
              <p:cNvSpPr/>
              <p:nvPr/>
            </p:nvSpPr>
            <p:spPr bwMode="auto">
              <a:xfrm>
                <a:off x="1943869" y="2444801"/>
                <a:ext cx="59147" cy="778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7" name="Rectangle 426"/>
              <p:cNvSpPr/>
              <p:nvPr/>
            </p:nvSpPr>
            <p:spPr bwMode="auto">
              <a:xfrm flipH="1">
                <a:off x="2307201" y="2444801"/>
                <a:ext cx="16899" cy="4637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8" name="Rectangle 427"/>
              <p:cNvSpPr/>
              <p:nvPr/>
            </p:nvSpPr>
            <p:spPr bwMode="auto">
              <a:xfrm>
                <a:off x="2060473" y="2444801"/>
                <a:ext cx="30419" cy="778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9" name="Rectangle 428"/>
              <p:cNvSpPr/>
              <p:nvPr/>
            </p:nvSpPr>
            <p:spPr bwMode="auto">
              <a:xfrm>
                <a:off x="2239604" y="2684592"/>
                <a:ext cx="10140" cy="37635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0" name="Rectangle 429"/>
              <p:cNvSpPr/>
              <p:nvPr/>
            </p:nvSpPr>
            <p:spPr bwMode="auto">
              <a:xfrm>
                <a:off x="2178767" y="2676651"/>
                <a:ext cx="116605" cy="9210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1" name="Rectangle 430"/>
              <p:cNvSpPr/>
              <p:nvPr/>
            </p:nvSpPr>
            <p:spPr bwMode="auto">
              <a:xfrm>
                <a:off x="2119620" y="2676651"/>
                <a:ext cx="28728" cy="762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2" name="Rectangle 431"/>
              <p:cNvSpPr/>
              <p:nvPr/>
            </p:nvSpPr>
            <p:spPr bwMode="auto">
              <a:xfrm>
                <a:off x="2352829" y="2676651"/>
                <a:ext cx="28728" cy="762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2352829" y="2444801"/>
                <a:ext cx="28728" cy="778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4" name="Rectangle 433"/>
              <p:cNvSpPr/>
              <p:nvPr/>
            </p:nvSpPr>
            <p:spPr>
              <a:xfrm>
                <a:off x="2160178" y="2286000"/>
                <a:ext cx="449519" cy="797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5" name="Trapezoid 434"/>
              <p:cNvSpPr/>
              <p:nvPr/>
            </p:nvSpPr>
            <p:spPr>
              <a:xfrm rot="10800000">
                <a:off x="2128069" y="3022838"/>
                <a:ext cx="2291531" cy="843235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6" name="Rectangle 435"/>
              <p:cNvSpPr/>
              <p:nvPr/>
            </p:nvSpPr>
            <p:spPr bwMode="auto">
              <a:xfrm>
                <a:off x="2393387" y="3022838"/>
                <a:ext cx="1722027" cy="84323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7" name="Rectangle 436"/>
              <p:cNvSpPr/>
              <p:nvPr/>
            </p:nvSpPr>
            <p:spPr bwMode="auto">
              <a:xfrm flipV="1">
                <a:off x="2148348" y="2468622"/>
                <a:ext cx="366713" cy="4605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8" name="Rectangle 437"/>
              <p:cNvSpPr/>
              <p:nvPr/>
            </p:nvSpPr>
            <p:spPr bwMode="auto">
              <a:xfrm flipH="1">
                <a:off x="2496472" y="2525790"/>
                <a:ext cx="18590" cy="55739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9" name="Rectangle 438"/>
              <p:cNvSpPr/>
              <p:nvPr/>
            </p:nvSpPr>
            <p:spPr>
              <a:xfrm>
                <a:off x="1905000" y="3022838"/>
                <a:ext cx="76047" cy="16832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40" name="Rectangle 439"/>
              <p:cNvSpPr/>
              <p:nvPr/>
            </p:nvSpPr>
            <p:spPr>
              <a:xfrm>
                <a:off x="2058783" y="3022838"/>
                <a:ext cx="76046" cy="16832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41" name="Rectangle 440"/>
              <p:cNvSpPr/>
              <p:nvPr/>
            </p:nvSpPr>
            <p:spPr>
              <a:xfrm>
                <a:off x="1981047" y="2854508"/>
                <a:ext cx="77736" cy="16832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1981047" y="2854508"/>
                <a:ext cx="77736" cy="84165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</p:grpSp>
        <p:grpSp>
          <p:nvGrpSpPr>
            <p:cNvPr id="4" name="Group 496"/>
            <p:cNvGrpSpPr>
              <a:grpSpLocks/>
            </p:cNvGrpSpPr>
            <p:nvPr/>
          </p:nvGrpSpPr>
          <p:grpSpPr bwMode="auto">
            <a:xfrm>
              <a:off x="1164" y="2640"/>
              <a:ext cx="1524" cy="672"/>
              <a:chOff x="1848030" y="4419600"/>
              <a:chExt cx="5086170" cy="1066800"/>
            </a:xfrm>
          </p:grpSpPr>
          <p:grpSp>
            <p:nvGrpSpPr>
              <p:cNvPr id="5" name="Group 358"/>
              <p:cNvGrpSpPr>
                <a:grpSpLocks/>
              </p:cNvGrpSpPr>
              <p:nvPr/>
            </p:nvGrpSpPr>
            <p:grpSpPr bwMode="auto">
              <a:xfrm>
                <a:off x="1848030" y="4419600"/>
                <a:ext cx="2683077" cy="1066800"/>
                <a:chOff x="1848030" y="4269539"/>
                <a:chExt cx="3612716" cy="1196735"/>
              </a:xfrm>
            </p:grpSpPr>
            <p:sp>
              <p:nvSpPr>
                <p:cNvPr id="360" name="Rectangle 359"/>
                <p:cNvSpPr/>
                <p:nvPr/>
              </p:nvSpPr>
              <p:spPr bwMode="auto">
                <a:xfrm>
                  <a:off x="1848030" y="4716534"/>
                  <a:ext cx="530260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1" name="Rectangle 360"/>
                <p:cNvSpPr/>
                <p:nvPr/>
              </p:nvSpPr>
              <p:spPr bwMode="auto">
                <a:xfrm flipH="1">
                  <a:off x="2203036" y="4789549"/>
                  <a:ext cx="53925" cy="14781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2" name="Rectangle 361"/>
                <p:cNvSpPr/>
                <p:nvPr/>
              </p:nvSpPr>
              <p:spPr bwMode="auto">
                <a:xfrm>
                  <a:off x="2558039" y="4495708"/>
                  <a:ext cx="620134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3" name="Rectangle 362"/>
                <p:cNvSpPr/>
                <p:nvPr/>
              </p:nvSpPr>
              <p:spPr bwMode="auto">
                <a:xfrm>
                  <a:off x="1937905" y="4495708"/>
                  <a:ext cx="175257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4" name="Rectangle 363"/>
                <p:cNvSpPr/>
                <p:nvPr/>
              </p:nvSpPr>
              <p:spPr bwMode="auto">
                <a:xfrm flipH="1">
                  <a:off x="3034374" y="4495708"/>
                  <a:ext cx="53925" cy="44165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5" name="Rectangle 364"/>
                <p:cNvSpPr/>
                <p:nvPr/>
              </p:nvSpPr>
              <p:spPr bwMode="auto">
                <a:xfrm>
                  <a:off x="2288415" y="4495708"/>
                  <a:ext cx="89875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6" name="Rectangle 365"/>
                <p:cNvSpPr/>
                <p:nvPr/>
              </p:nvSpPr>
              <p:spPr bwMode="auto">
                <a:xfrm>
                  <a:off x="2558039" y="4495708"/>
                  <a:ext cx="85382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pic>
              <p:nvPicPr>
                <p:cNvPr id="36905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848030" y="4953000"/>
                  <a:ext cx="1513137" cy="513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68" name="Rectangle 367"/>
                <p:cNvSpPr/>
                <p:nvPr/>
              </p:nvSpPr>
              <p:spPr bwMode="auto">
                <a:xfrm>
                  <a:off x="2832158" y="4723658"/>
                  <a:ext cx="31455" cy="35973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9" name="Rectangle 368"/>
                <p:cNvSpPr/>
                <p:nvPr/>
              </p:nvSpPr>
              <p:spPr bwMode="auto">
                <a:xfrm>
                  <a:off x="2643421" y="4716534"/>
                  <a:ext cx="355003" cy="8726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468164" y="4716534"/>
                  <a:ext cx="89875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1" name="Rectangle 370"/>
                <p:cNvSpPr/>
                <p:nvPr/>
              </p:nvSpPr>
              <p:spPr bwMode="auto">
                <a:xfrm>
                  <a:off x="3178173" y="4716534"/>
                  <a:ext cx="85382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2" name="Rectangle 371"/>
                <p:cNvSpPr/>
                <p:nvPr/>
              </p:nvSpPr>
              <p:spPr bwMode="auto">
                <a:xfrm>
                  <a:off x="3178173" y="4495708"/>
                  <a:ext cx="85382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3" name="Trapezoid 372"/>
                <p:cNvSpPr/>
                <p:nvPr/>
              </p:nvSpPr>
              <p:spPr>
                <a:xfrm rot="10800000">
                  <a:off x="2378290" y="5104761"/>
                  <a:ext cx="431398" cy="345486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4" name="Rectangle 373"/>
                <p:cNvSpPr/>
                <p:nvPr/>
              </p:nvSpPr>
              <p:spPr bwMode="auto">
                <a:xfrm>
                  <a:off x="3200643" y="4269539"/>
                  <a:ext cx="44937" cy="22616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3600584" y="4716534"/>
                  <a:ext cx="530260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6" name="Rectangle 375"/>
                <p:cNvSpPr/>
                <p:nvPr/>
              </p:nvSpPr>
              <p:spPr bwMode="auto">
                <a:xfrm flipH="1">
                  <a:off x="3955589" y="4789549"/>
                  <a:ext cx="53925" cy="14781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7" name="Rectangle 376"/>
                <p:cNvSpPr/>
                <p:nvPr/>
              </p:nvSpPr>
              <p:spPr bwMode="auto">
                <a:xfrm>
                  <a:off x="4310592" y="4495708"/>
                  <a:ext cx="620134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8" name="Rectangle 377"/>
                <p:cNvSpPr/>
                <p:nvPr/>
              </p:nvSpPr>
              <p:spPr bwMode="auto">
                <a:xfrm>
                  <a:off x="3690458" y="4495708"/>
                  <a:ext cx="175257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9" name="Rectangle 378"/>
                <p:cNvSpPr/>
                <p:nvPr/>
              </p:nvSpPr>
              <p:spPr bwMode="auto">
                <a:xfrm flipH="1">
                  <a:off x="4786928" y="4495708"/>
                  <a:ext cx="53925" cy="44165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4040969" y="4495708"/>
                  <a:ext cx="89875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1" name="Rectangle 380"/>
                <p:cNvSpPr/>
                <p:nvPr/>
              </p:nvSpPr>
              <p:spPr bwMode="auto">
                <a:xfrm>
                  <a:off x="4310592" y="4495708"/>
                  <a:ext cx="85382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pic>
              <p:nvPicPr>
                <p:cNvPr id="36920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600629" y="4937031"/>
                  <a:ext cx="1860117" cy="5292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3" name="Rectangle 382"/>
                <p:cNvSpPr/>
                <p:nvPr/>
              </p:nvSpPr>
              <p:spPr bwMode="auto">
                <a:xfrm>
                  <a:off x="4584711" y="4723658"/>
                  <a:ext cx="31455" cy="35973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4" name="Rectangle 383"/>
                <p:cNvSpPr/>
                <p:nvPr/>
              </p:nvSpPr>
              <p:spPr bwMode="auto">
                <a:xfrm>
                  <a:off x="4395975" y="4716534"/>
                  <a:ext cx="355003" cy="8726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5" name="Rectangle 384"/>
                <p:cNvSpPr/>
                <p:nvPr/>
              </p:nvSpPr>
              <p:spPr bwMode="auto">
                <a:xfrm>
                  <a:off x="4220718" y="4716534"/>
                  <a:ext cx="89875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6" name="Rectangle 385"/>
                <p:cNvSpPr/>
                <p:nvPr/>
              </p:nvSpPr>
              <p:spPr bwMode="auto">
                <a:xfrm>
                  <a:off x="4930727" y="4716534"/>
                  <a:ext cx="85382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7" name="Rectangle 386"/>
                <p:cNvSpPr/>
                <p:nvPr/>
              </p:nvSpPr>
              <p:spPr bwMode="auto">
                <a:xfrm>
                  <a:off x="4930727" y="4495708"/>
                  <a:ext cx="85382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8" name="Trapezoid 387"/>
                <p:cNvSpPr/>
                <p:nvPr/>
              </p:nvSpPr>
              <p:spPr>
                <a:xfrm rot="10800000">
                  <a:off x="4290132" y="5104761"/>
                  <a:ext cx="431398" cy="345486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9" name="Trapezoid 388"/>
                <p:cNvSpPr/>
                <p:nvPr/>
              </p:nvSpPr>
              <p:spPr>
                <a:xfrm rot="10800000">
                  <a:off x="3277035" y="5104761"/>
                  <a:ext cx="431398" cy="345486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6" name="Group 464"/>
              <p:cNvGrpSpPr>
                <a:grpSpLocks/>
              </p:cNvGrpSpPr>
              <p:nvPr/>
            </p:nvGrpSpPr>
            <p:grpSpPr bwMode="auto">
              <a:xfrm>
                <a:off x="4515030" y="4419600"/>
                <a:ext cx="2419170" cy="1066800"/>
                <a:chOff x="1848030" y="4269539"/>
                <a:chExt cx="3257370" cy="1196735"/>
              </a:xfrm>
            </p:grpSpPr>
            <p:sp>
              <p:nvSpPr>
                <p:cNvPr id="466" name="Rectangle 465"/>
                <p:cNvSpPr/>
                <p:nvPr/>
              </p:nvSpPr>
              <p:spPr bwMode="auto">
                <a:xfrm>
                  <a:off x="1847450" y="4716534"/>
                  <a:ext cx="530260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67" name="Rectangle 466"/>
                <p:cNvSpPr/>
                <p:nvPr/>
              </p:nvSpPr>
              <p:spPr bwMode="auto">
                <a:xfrm flipH="1">
                  <a:off x="2202453" y="4789549"/>
                  <a:ext cx="53925" cy="14781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68" name="Rectangle 467"/>
                <p:cNvSpPr/>
                <p:nvPr/>
              </p:nvSpPr>
              <p:spPr bwMode="auto">
                <a:xfrm>
                  <a:off x="2557458" y="4495708"/>
                  <a:ext cx="620134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69" name="Rectangle 468"/>
                <p:cNvSpPr/>
                <p:nvPr/>
              </p:nvSpPr>
              <p:spPr bwMode="auto">
                <a:xfrm>
                  <a:off x="1937324" y="4495708"/>
                  <a:ext cx="175254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0" name="Rectangle 469"/>
                <p:cNvSpPr/>
                <p:nvPr/>
              </p:nvSpPr>
              <p:spPr bwMode="auto">
                <a:xfrm flipH="1">
                  <a:off x="3033794" y="4495708"/>
                  <a:ext cx="53925" cy="44165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1" name="Rectangle 470"/>
                <p:cNvSpPr/>
                <p:nvPr/>
              </p:nvSpPr>
              <p:spPr bwMode="auto">
                <a:xfrm>
                  <a:off x="2287835" y="4495708"/>
                  <a:ext cx="89875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2" name="Rectangle 471"/>
                <p:cNvSpPr/>
                <p:nvPr/>
              </p:nvSpPr>
              <p:spPr bwMode="auto">
                <a:xfrm>
                  <a:off x="2557458" y="4495708"/>
                  <a:ext cx="85379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pic>
              <p:nvPicPr>
                <p:cNvPr id="36936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848030" y="4953000"/>
                  <a:ext cx="1513137" cy="513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4" name="Rectangle 473"/>
                <p:cNvSpPr/>
                <p:nvPr/>
              </p:nvSpPr>
              <p:spPr bwMode="auto">
                <a:xfrm>
                  <a:off x="2831574" y="4723658"/>
                  <a:ext cx="31458" cy="35973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5" name="Rectangle 474"/>
                <p:cNvSpPr/>
                <p:nvPr/>
              </p:nvSpPr>
              <p:spPr bwMode="auto">
                <a:xfrm>
                  <a:off x="2642838" y="4716534"/>
                  <a:ext cx="355006" cy="8726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6" name="Rectangle 475"/>
                <p:cNvSpPr/>
                <p:nvPr/>
              </p:nvSpPr>
              <p:spPr bwMode="auto">
                <a:xfrm>
                  <a:off x="2467584" y="4716534"/>
                  <a:ext cx="89875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7" name="Rectangle 476"/>
                <p:cNvSpPr/>
                <p:nvPr/>
              </p:nvSpPr>
              <p:spPr bwMode="auto">
                <a:xfrm>
                  <a:off x="3177593" y="4716534"/>
                  <a:ext cx="85379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8" name="Rectangle 477"/>
                <p:cNvSpPr/>
                <p:nvPr/>
              </p:nvSpPr>
              <p:spPr bwMode="auto">
                <a:xfrm>
                  <a:off x="3177593" y="4495708"/>
                  <a:ext cx="85379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9" name="Trapezoid 478"/>
                <p:cNvSpPr/>
                <p:nvPr/>
              </p:nvSpPr>
              <p:spPr>
                <a:xfrm rot="10800000">
                  <a:off x="2377709" y="5104761"/>
                  <a:ext cx="431398" cy="345486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0" name="Rectangle 479"/>
                <p:cNvSpPr/>
                <p:nvPr/>
              </p:nvSpPr>
              <p:spPr bwMode="auto">
                <a:xfrm>
                  <a:off x="3200060" y="4269539"/>
                  <a:ext cx="44937" cy="22616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1" name="Rectangle 480"/>
                <p:cNvSpPr/>
                <p:nvPr/>
              </p:nvSpPr>
              <p:spPr bwMode="auto">
                <a:xfrm>
                  <a:off x="3600003" y="4716534"/>
                  <a:ext cx="530260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2" name="Rectangle 481"/>
                <p:cNvSpPr/>
                <p:nvPr/>
              </p:nvSpPr>
              <p:spPr bwMode="auto">
                <a:xfrm flipH="1">
                  <a:off x="3955006" y="4789549"/>
                  <a:ext cx="53925" cy="14781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3" name="Rectangle 482"/>
                <p:cNvSpPr/>
                <p:nvPr/>
              </p:nvSpPr>
              <p:spPr bwMode="auto">
                <a:xfrm>
                  <a:off x="4310012" y="4495708"/>
                  <a:ext cx="620134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4" name="Rectangle 483"/>
                <p:cNvSpPr/>
                <p:nvPr/>
              </p:nvSpPr>
              <p:spPr bwMode="auto">
                <a:xfrm>
                  <a:off x="3689878" y="4495708"/>
                  <a:ext cx="175254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5" name="Rectangle 484"/>
                <p:cNvSpPr/>
                <p:nvPr/>
              </p:nvSpPr>
              <p:spPr bwMode="auto">
                <a:xfrm flipH="1">
                  <a:off x="4786347" y="4495708"/>
                  <a:ext cx="53925" cy="44165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6" name="Rectangle 485"/>
                <p:cNvSpPr/>
                <p:nvPr/>
              </p:nvSpPr>
              <p:spPr bwMode="auto">
                <a:xfrm>
                  <a:off x="4040388" y="4495708"/>
                  <a:ext cx="89875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7" name="Rectangle 486"/>
                <p:cNvSpPr/>
                <p:nvPr/>
              </p:nvSpPr>
              <p:spPr bwMode="auto">
                <a:xfrm>
                  <a:off x="4310012" y="4495708"/>
                  <a:ext cx="85379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pic>
              <p:nvPicPr>
                <p:cNvPr id="36951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600630" y="4937031"/>
                  <a:ext cx="1504770" cy="513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9" name="Rectangle 488"/>
                <p:cNvSpPr/>
                <p:nvPr/>
              </p:nvSpPr>
              <p:spPr bwMode="auto">
                <a:xfrm>
                  <a:off x="4584128" y="4723658"/>
                  <a:ext cx="31458" cy="35973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90" name="Rectangle 489"/>
                <p:cNvSpPr/>
                <p:nvPr/>
              </p:nvSpPr>
              <p:spPr bwMode="auto">
                <a:xfrm>
                  <a:off x="4395391" y="4716534"/>
                  <a:ext cx="355006" cy="8726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91" name="Rectangle 490"/>
                <p:cNvSpPr/>
                <p:nvPr/>
              </p:nvSpPr>
              <p:spPr bwMode="auto">
                <a:xfrm>
                  <a:off x="4220137" y="4716534"/>
                  <a:ext cx="89875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92" name="Rectangle 491"/>
                <p:cNvSpPr/>
                <p:nvPr/>
              </p:nvSpPr>
              <p:spPr bwMode="auto">
                <a:xfrm>
                  <a:off x="4930146" y="4716534"/>
                  <a:ext cx="85379" cy="730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93" name="Rectangle 492"/>
                <p:cNvSpPr/>
                <p:nvPr/>
              </p:nvSpPr>
              <p:spPr bwMode="auto">
                <a:xfrm>
                  <a:off x="4930146" y="4495708"/>
                  <a:ext cx="85379" cy="747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94" name="Trapezoid 493"/>
                <p:cNvSpPr/>
                <p:nvPr/>
              </p:nvSpPr>
              <p:spPr>
                <a:xfrm rot="10800000">
                  <a:off x="4130263" y="5104761"/>
                  <a:ext cx="431398" cy="345486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95" name="Trapezoid 494"/>
                <p:cNvSpPr/>
                <p:nvPr/>
              </p:nvSpPr>
              <p:spPr>
                <a:xfrm rot="10800000">
                  <a:off x="3276455" y="5104761"/>
                  <a:ext cx="435890" cy="345486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</p:grpSp>
          <p:sp>
            <p:nvSpPr>
              <p:cNvPr id="496" name="Trapezoid 495"/>
              <p:cNvSpPr/>
              <p:nvPr/>
            </p:nvSpPr>
            <p:spPr>
              <a:xfrm rot="10800000">
                <a:off x="4250945" y="5178425"/>
                <a:ext cx="320389" cy="307975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</p:grpSp>
        <p:grpSp>
          <p:nvGrpSpPr>
            <p:cNvPr id="7" name="Group 501"/>
            <p:cNvGrpSpPr>
              <a:grpSpLocks/>
            </p:cNvGrpSpPr>
            <p:nvPr/>
          </p:nvGrpSpPr>
          <p:grpSpPr bwMode="auto">
            <a:xfrm>
              <a:off x="3706" y="1440"/>
              <a:ext cx="1488" cy="995"/>
              <a:chOff x="1905000" y="2286000"/>
              <a:chExt cx="2514600" cy="1580073"/>
            </a:xfrm>
          </p:grpSpPr>
          <p:sp>
            <p:nvSpPr>
              <p:cNvPr id="503" name="Rectangle 502"/>
              <p:cNvSpPr/>
              <p:nvPr/>
            </p:nvSpPr>
            <p:spPr>
              <a:xfrm>
                <a:off x="1905000" y="3022838"/>
                <a:ext cx="2514600" cy="843235"/>
              </a:xfrm>
              <a:prstGeom prst="rect">
                <a:avLst/>
              </a:prstGeom>
              <a:solidFill>
                <a:srgbClr val="92929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04" name="Rectangle 503"/>
              <p:cNvSpPr/>
              <p:nvPr/>
            </p:nvSpPr>
            <p:spPr bwMode="auto">
              <a:xfrm>
                <a:off x="1915140" y="2676651"/>
                <a:ext cx="175752" cy="762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05" name="Rectangle 504"/>
              <p:cNvSpPr/>
              <p:nvPr/>
            </p:nvSpPr>
            <p:spPr bwMode="auto">
              <a:xfrm flipH="1">
                <a:off x="2031744" y="2752876"/>
                <a:ext cx="16899" cy="1556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06" name="Rectangle 505"/>
              <p:cNvSpPr/>
              <p:nvPr/>
            </p:nvSpPr>
            <p:spPr bwMode="auto">
              <a:xfrm>
                <a:off x="2148348" y="2444801"/>
                <a:ext cx="204481" cy="778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07" name="Rectangle 506"/>
              <p:cNvSpPr/>
              <p:nvPr/>
            </p:nvSpPr>
            <p:spPr bwMode="auto">
              <a:xfrm>
                <a:off x="1943869" y="2444801"/>
                <a:ext cx="59147" cy="778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08" name="Rectangle 507"/>
              <p:cNvSpPr/>
              <p:nvPr/>
            </p:nvSpPr>
            <p:spPr bwMode="auto">
              <a:xfrm flipH="1">
                <a:off x="2307201" y="2444801"/>
                <a:ext cx="16899" cy="4637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09" name="Rectangle 508"/>
              <p:cNvSpPr/>
              <p:nvPr/>
            </p:nvSpPr>
            <p:spPr bwMode="auto">
              <a:xfrm>
                <a:off x="2060473" y="2444801"/>
                <a:ext cx="30419" cy="778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0" name="Rectangle 509"/>
              <p:cNvSpPr/>
              <p:nvPr/>
            </p:nvSpPr>
            <p:spPr bwMode="auto">
              <a:xfrm>
                <a:off x="2239604" y="2684592"/>
                <a:ext cx="10140" cy="37635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1" name="Rectangle 510"/>
              <p:cNvSpPr/>
              <p:nvPr/>
            </p:nvSpPr>
            <p:spPr bwMode="auto">
              <a:xfrm>
                <a:off x="2178767" y="2676651"/>
                <a:ext cx="116605" cy="9210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2" name="Rectangle 511"/>
              <p:cNvSpPr/>
              <p:nvPr/>
            </p:nvSpPr>
            <p:spPr bwMode="auto">
              <a:xfrm>
                <a:off x="2119620" y="2676651"/>
                <a:ext cx="28728" cy="762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3" name="Rectangle 512"/>
              <p:cNvSpPr/>
              <p:nvPr/>
            </p:nvSpPr>
            <p:spPr bwMode="auto">
              <a:xfrm>
                <a:off x="2352829" y="2676651"/>
                <a:ext cx="28728" cy="762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4" name="Rectangle 513"/>
              <p:cNvSpPr/>
              <p:nvPr/>
            </p:nvSpPr>
            <p:spPr bwMode="auto">
              <a:xfrm>
                <a:off x="2352829" y="2444801"/>
                <a:ext cx="28728" cy="778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5" name="Rectangle 514"/>
              <p:cNvSpPr/>
              <p:nvPr/>
            </p:nvSpPr>
            <p:spPr>
              <a:xfrm>
                <a:off x="2160178" y="2286000"/>
                <a:ext cx="449519" cy="797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6" name="Trapezoid 515"/>
              <p:cNvSpPr/>
              <p:nvPr/>
            </p:nvSpPr>
            <p:spPr>
              <a:xfrm rot="10800000">
                <a:off x="2128069" y="3022838"/>
                <a:ext cx="2291531" cy="843235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7" name="Rectangle 516"/>
              <p:cNvSpPr/>
              <p:nvPr/>
            </p:nvSpPr>
            <p:spPr bwMode="auto">
              <a:xfrm>
                <a:off x="2393387" y="3022838"/>
                <a:ext cx="1722027" cy="84323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8" name="Rectangle 517"/>
              <p:cNvSpPr/>
              <p:nvPr/>
            </p:nvSpPr>
            <p:spPr bwMode="auto">
              <a:xfrm flipV="1">
                <a:off x="2148348" y="2468622"/>
                <a:ext cx="366713" cy="4605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9" name="Rectangle 518"/>
              <p:cNvSpPr/>
              <p:nvPr/>
            </p:nvSpPr>
            <p:spPr bwMode="auto">
              <a:xfrm flipH="1">
                <a:off x="2496472" y="2525790"/>
                <a:ext cx="18590" cy="55739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20" name="Rectangle 519"/>
              <p:cNvSpPr/>
              <p:nvPr/>
            </p:nvSpPr>
            <p:spPr>
              <a:xfrm>
                <a:off x="1905000" y="3022838"/>
                <a:ext cx="76047" cy="16832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21" name="Rectangle 520"/>
              <p:cNvSpPr/>
              <p:nvPr/>
            </p:nvSpPr>
            <p:spPr>
              <a:xfrm>
                <a:off x="2058783" y="3022838"/>
                <a:ext cx="76046" cy="16832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22" name="Rectangle 521"/>
              <p:cNvSpPr/>
              <p:nvPr/>
            </p:nvSpPr>
            <p:spPr>
              <a:xfrm>
                <a:off x="1981047" y="2854508"/>
                <a:ext cx="77736" cy="16832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23" name="Rectangle 522"/>
              <p:cNvSpPr/>
              <p:nvPr/>
            </p:nvSpPr>
            <p:spPr>
              <a:xfrm>
                <a:off x="1981047" y="2854508"/>
                <a:ext cx="77736" cy="84165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</p:grpSp>
        <p:grpSp>
          <p:nvGrpSpPr>
            <p:cNvPr id="8" name="Group 358"/>
            <p:cNvGrpSpPr>
              <a:grpSpLocks/>
            </p:cNvGrpSpPr>
            <p:nvPr/>
          </p:nvGrpSpPr>
          <p:grpSpPr bwMode="auto">
            <a:xfrm>
              <a:off x="3706" y="2427"/>
              <a:ext cx="839" cy="672"/>
              <a:chOff x="1848030" y="4269539"/>
              <a:chExt cx="3612716" cy="1196735"/>
            </a:xfrm>
          </p:grpSpPr>
          <p:sp>
            <p:nvSpPr>
              <p:cNvPr id="558" name="Rectangle 557"/>
              <p:cNvSpPr/>
              <p:nvPr/>
            </p:nvSpPr>
            <p:spPr bwMode="auto">
              <a:xfrm>
                <a:off x="1848030" y="4716533"/>
                <a:ext cx="529637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9" name="Rectangle 558"/>
              <p:cNvSpPr/>
              <p:nvPr/>
            </p:nvSpPr>
            <p:spPr bwMode="auto">
              <a:xfrm flipH="1">
                <a:off x="2201120" y="4789549"/>
                <a:ext cx="55979" cy="14781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0" name="Rectangle 559"/>
              <p:cNvSpPr/>
              <p:nvPr/>
            </p:nvSpPr>
            <p:spPr bwMode="auto">
              <a:xfrm>
                <a:off x="2558518" y="4495707"/>
                <a:ext cx="620061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1" name="Rectangle 560"/>
              <p:cNvSpPr/>
              <p:nvPr/>
            </p:nvSpPr>
            <p:spPr bwMode="auto">
              <a:xfrm>
                <a:off x="1938457" y="4495707"/>
                <a:ext cx="176544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2" name="Rectangle 561"/>
              <p:cNvSpPr/>
              <p:nvPr/>
            </p:nvSpPr>
            <p:spPr bwMode="auto">
              <a:xfrm flipH="1">
                <a:off x="3036480" y="4495707"/>
                <a:ext cx="51672" cy="44165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3" name="Rectangle 562"/>
              <p:cNvSpPr/>
              <p:nvPr/>
            </p:nvSpPr>
            <p:spPr bwMode="auto">
              <a:xfrm>
                <a:off x="2287240" y="4495707"/>
                <a:ext cx="90427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4" name="Rectangle 563"/>
              <p:cNvSpPr/>
              <p:nvPr/>
            </p:nvSpPr>
            <p:spPr bwMode="auto">
              <a:xfrm>
                <a:off x="2558518" y="4495707"/>
                <a:ext cx="86120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pic>
            <p:nvPicPr>
              <p:cNvPr id="36990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48030" y="4953000"/>
                <a:ext cx="1513137" cy="513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6" name="Rectangle 565"/>
              <p:cNvSpPr/>
              <p:nvPr/>
            </p:nvSpPr>
            <p:spPr bwMode="auto">
              <a:xfrm>
                <a:off x="2834100" y="4723657"/>
                <a:ext cx="30140" cy="35973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7" name="Rectangle 566"/>
              <p:cNvSpPr/>
              <p:nvPr/>
            </p:nvSpPr>
            <p:spPr bwMode="auto">
              <a:xfrm>
                <a:off x="2644637" y="4716533"/>
                <a:ext cx="353090" cy="8726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8" name="Rectangle 567"/>
              <p:cNvSpPr/>
              <p:nvPr/>
            </p:nvSpPr>
            <p:spPr bwMode="auto">
              <a:xfrm>
                <a:off x="2468091" y="4716533"/>
                <a:ext cx="90427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9" name="Rectangle 568"/>
              <p:cNvSpPr/>
              <p:nvPr/>
            </p:nvSpPr>
            <p:spPr bwMode="auto">
              <a:xfrm>
                <a:off x="3178578" y="4716533"/>
                <a:ext cx="86120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0" name="Rectangle 569"/>
              <p:cNvSpPr/>
              <p:nvPr/>
            </p:nvSpPr>
            <p:spPr bwMode="auto">
              <a:xfrm>
                <a:off x="3178578" y="4495707"/>
                <a:ext cx="86120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1" name="Trapezoid 570"/>
              <p:cNvSpPr/>
              <p:nvPr/>
            </p:nvSpPr>
            <p:spPr>
              <a:xfrm rot="10800000">
                <a:off x="2377667" y="5104760"/>
                <a:ext cx="430598" cy="345486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2" name="Rectangle 571"/>
              <p:cNvSpPr/>
              <p:nvPr/>
            </p:nvSpPr>
            <p:spPr bwMode="auto">
              <a:xfrm>
                <a:off x="3200107" y="4269539"/>
                <a:ext cx="47367" cy="22616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3" name="Rectangle 572"/>
              <p:cNvSpPr/>
              <p:nvPr/>
            </p:nvSpPr>
            <p:spPr bwMode="auto">
              <a:xfrm>
                <a:off x="3600564" y="4716533"/>
                <a:ext cx="529634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4" name="Rectangle 573"/>
              <p:cNvSpPr/>
              <p:nvPr/>
            </p:nvSpPr>
            <p:spPr bwMode="auto">
              <a:xfrm flipH="1">
                <a:off x="3953654" y="4789549"/>
                <a:ext cx="55976" cy="14781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5" name="Rectangle 574"/>
              <p:cNvSpPr/>
              <p:nvPr/>
            </p:nvSpPr>
            <p:spPr bwMode="auto">
              <a:xfrm>
                <a:off x="4311049" y="4495707"/>
                <a:ext cx="620061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6" name="Rectangle 575"/>
              <p:cNvSpPr/>
              <p:nvPr/>
            </p:nvSpPr>
            <p:spPr bwMode="auto">
              <a:xfrm>
                <a:off x="3690988" y="4495707"/>
                <a:ext cx="176546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7" name="Rectangle 576"/>
              <p:cNvSpPr/>
              <p:nvPr/>
            </p:nvSpPr>
            <p:spPr bwMode="auto">
              <a:xfrm flipH="1">
                <a:off x="4789014" y="4495707"/>
                <a:ext cx="51672" cy="44165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8" name="Rectangle 577"/>
              <p:cNvSpPr/>
              <p:nvPr/>
            </p:nvSpPr>
            <p:spPr bwMode="auto">
              <a:xfrm>
                <a:off x="4039774" y="4495707"/>
                <a:ext cx="90424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9" name="Rectangle 578"/>
              <p:cNvSpPr/>
              <p:nvPr/>
            </p:nvSpPr>
            <p:spPr bwMode="auto">
              <a:xfrm>
                <a:off x="4311049" y="4495707"/>
                <a:ext cx="86120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pic>
            <p:nvPicPr>
              <p:cNvPr id="37005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00629" y="4937031"/>
                <a:ext cx="1860117" cy="529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81" name="Rectangle 580"/>
              <p:cNvSpPr/>
              <p:nvPr/>
            </p:nvSpPr>
            <p:spPr bwMode="auto">
              <a:xfrm>
                <a:off x="4586631" y="4723657"/>
                <a:ext cx="30143" cy="35973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82" name="Rectangle 581"/>
              <p:cNvSpPr/>
              <p:nvPr/>
            </p:nvSpPr>
            <p:spPr bwMode="auto">
              <a:xfrm>
                <a:off x="4397168" y="4716533"/>
                <a:ext cx="353090" cy="8726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83" name="Rectangle 582"/>
              <p:cNvSpPr/>
              <p:nvPr/>
            </p:nvSpPr>
            <p:spPr bwMode="auto">
              <a:xfrm>
                <a:off x="4220625" y="4716533"/>
                <a:ext cx="90424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84" name="Rectangle 583"/>
              <p:cNvSpPr/>
              <p:nvPr/>
            </p:nvSpPr>
            <p:spPr bwMode="auto">
              <a:xfrm>
                <a:off x="4931109" y="4716533"/>
                <a:ext cx="86120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85" name="Rectangle 584"/>
              <p:cNvSpPr/>
              <p:nvPr/>
            </p:nvSpPr>
            <p:spPr bwMode="auto">
              <a:xfrm>
                <a:off x="4931109" y="4495707"/>
                <a:ext cx="86120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86" name="Trapezoid 585"/>
              <p:cNvSpPr/>
              <p:nvPr/>
            </p:nvSpPr>
            <p:spPr>
              <a:xfrm rot="10800000">
                <a:off x="4282831" y="5104760"/>
                <a:ext cx="430598" cy="345486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87" name="Trapezoid 586"/>
              <p:cNvSpPr/>
              <p:nvPr/>
            </p:nvSpPr>
            <p:spPr>
              <a:xfrm rot="10800000">
                <a:off x="3277614" y="5104760"/>
                <a:ext cx="430598" cy="345486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</p:grpSp>
        <p:grpSp>
          <p:nvGrpSpPr>
            <p:cNvPr id="9" name="Group 464"/>
            <p:cNvGrpSpPr>
              <a:grpSpLocks/>
            </p:cNvGrpSpPr>
            <p:nvPr/>
          </p:nvGrpSpPr>
          <p:grpSpPr bwMode="auto">
            <a:xfrm>
              <a:off x="4540" y="2427"/>
              <a:ext cx="756" cy="672"/>
              <a:chOff x="1848030" y="4269539"/>
              <a:chExt cx="3257370" cy="1196735"/>
            </a:xfrm>
          </p:grpSpPr>
          <p:sp>
            <p:nvSpPr>
              <p:cNvPr id="528" name="Rectangle 527"/>
              <p:cNvSpPr/>
              <p:nvPr/>
            </p:nvSpPr>
            <p:spPr bwMode="auto">
              <a:xfrm>
                <a:off x="1848030" y="4716533"/>
                <a:ext cx="529970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29" name="Rectangle 528"/>
              <p:cNvSpPr/>
              <p:nvPr/>
            </p:nvSpPr>
            <p:spPr bwMode="auto">
              <a:xfrm flipH="1">
                <a:off x="2201343" y="4789549"/>
                <a:ext cx="56014" cy="14781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0" name="Rectangle 529"/>
              <p:cNvSpPr/>
              <p:nvPr/>
            </p:nvSpPr>
            <p:spPr bwMode="auto">
              <a:xfrm>
                <a:off x="2558965" y="4495707"/>
                <a:ext cx="620451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1" name="Rectangle 530"/>
              <p:cNvSpPr/>
              <p:nvPr/>
            </p:nvSpPr>
            <p:spPr bwMode="auto">
              <a:xfrm>
                <a:off x="1938514" y="4495707"/>
                <a:ext cx="172348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2" name="Rectangle 531"/>
              <p:cNvSpPr/>
              <p:nvPr/>
            </p:nvSpPr>
            <p:spPr bwMode="auto">
              <a:xfrm flipH="1">
                <a:off x="3032921" y="4495707"/>
                <a:ext cx="56012" cy="44165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3" name="Rectangle 532"/>
              <p:cNvSpPr/>
              <p:nvPr/>
            </p:nvSpPr>
            <p:spPr bwMode="auto">
              <a:xfrm>
                <a:off x="2287516" y="4495707"/>
                <a:ext cx="90484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4" name="Rectangle 533"/>
              <p:cNvSpPr/>
              <p:nvPr/>
            </p:nvSpPr>
            <p:spPr bwMode="auto">
              <a:xfrm>
                <a:off x="2558965" y="4495707"/>
                <a:ext cx="81864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pic>
            <p:nvPicPr>
              <p:cNvPr id="37021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48030" y="4953000"/>
                <a:ext cx="1513137" cy="513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6" name="Rectangle 535"/>
              <p:cNvSpPr/>
              <p:nvPr/>
            </p:nvSpPr>
            <p:spPr bwMode="auto">
              <a:xfrm>
                <a:off x="2830411" y="4723657"/>
                <a:ext cx="34470" cy="35973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7" name="Rectangle 536"/>
              <p:cNvSpPr/>
              <p:nvPr/>
            </p:nvSpPr>
            <p:spPr bwMode="auto">
              <a:xfrm>
                <a:off x="2640829" y="4716533"/>
                <a:ext cx="357623" cy="8726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8" name="Rectangle 537"/>
              <p:cNvSpPr/>
              <p:nvPr/>
            </p:nvSpPr>
            <p:spPr bwMode="auto">
              <a:xfrm>
                <a:off x="2468481" y="4716533"/>
                <a:ext cx="90484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9" name="Rectangle 538"/>
              <p:cNvSpPr/>
              <p:nvPr/>
            </p:nvSpPr>
            <p:spPr bwMode="auto">
              <a:xfrm>
                <a:off x="3179417" y="4716533"/>
                <a:ext cx="81864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0" name="Rectangle 539"/>
              <p:cNvSpPr/>
              <p:nvPr/>
            </p:nvSpPr>
            <p:spPr bwMode="auto">
              <a:xfrm>
                <a:off x="3179417" y="4495707"/>
                <a:ext cx="81864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1" name="Trapezoid 540"/>
              <p:cNvSpPr/>
              <p:nvPr/>
            </p:nvSpPr>
            <p:spPr>
              <a:xfrm rot="10800000">
                <a:off x="2378000" y="5104760"/>
                <a:ext cx="430869" cy="345486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2" name="Rectangle 541"/>
              <p:cNvSpPr/>
              <p:nvPr/>
            </p:nvSpPr>
            <p:spPr bwMode="auto">
              <a:xfrm>
                <a:off x="3200959" y="4269539"/>
                <a:ext cx="43087" cy="22616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3" name="Rectangle 542"/>
              <p:cNvSpPr/>
              <p:nvPr/>
            </p:nvSpPr>
            <p:spPr bwMode="auto">
              <a:xfrm>
                <a:off x="3601668" y="4716533"/>
                <a:ext cx="529968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4" name="Rectangle 543"/>
              <p:cNvSpPr/>
              <p:nvPr/>
            </p:nvSpPr>
            <p:spPr bwMode="auto">
              <a:xfrm flipH="1">
                <a:off x="3954981" y="4789549"/>
                <a:ext cx="56012" cy="14781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5" name="Rectangle 544"/>
              <p:cNvSpPr/>
              <p:nvPr/>
            </p:nvSpPr>
            <p:spPr bwMode="auto">
              <a:xfrm>
                <a:off x="4308294" y="4495707"/>
                <a:ext cx="620451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6" name="Rectangle 545"/>
              <p:cNvSpPr/>
              <p:nvPr/>
            </p:nvSpPr>
            <p:spPr bwMode="auto">
              <a:xfrm>
                <a:off x="3687842" y="4495707"/>
                <a:ext cx="176655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7" name="Rectangle 546"/>
              <p:cNvSpPr/>
              <p:nvPr/>
            </p:nvSpPr>
            <p:spPr bwMode="auto">
              <a:xfrm flipH="1">
                <a:off x="4786557" y="4495707"/>
                <a:ext cx="51704" cy="44165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8" name="Rectangle 547"/>
              <p:cNvSpPr/>
              <p:nvPr/>
            </p:nvSpPr>
            <p:spPr bwMode="auto">
              <a:xfrm>
                <a:off x="4041155" y="4495707"/>
                <a:ext cx="90481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9" name="Rectangle 548"/>
              <p:cNvSpPr/>
              <p:nvPr/>
            </p:nvSpPr>
            <p:spPr bwMode="auto">
              <a:xfrm>
                <a:off x="4308294" y="4495707"/>
                <a:ext cx="86174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pic>
            <p:nvPicPr>
              <p:cNvPr id="37036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00630" y="4937031"/>
                <a:ext cx="1504770" cy="513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1" name="Rectangle 550"/>
              <p:cNvSpPr/>
              <p:nvPr/>
            </p:nvSpPr>
            <p:spPr bwMode="auto">
              <a:xfrm>
                <a:off x="4584050" y="4723657"/>
                <a:ext cx="30159" cy="35973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2" name="Rectangle 551"/>
              <p:cNvSpPr/>
              <p:nvPr/>
            </p:nvSpPr>
            <p:spPr bwMode="auto">
              <a:xfrm>
                <a:off x="4394467" y="4716533"/>
                <a:ext cx="357620" cy="8726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3" name="Rectangle 552"/>
              <p:cNvSpPr/>
              <p:nvPr/>
            </p:nvSpPr>
            <p:spPr bwMode="auto">
              <a:xfrm>
                <a:off x="4222120" y="4716533"/>
                <a:ext cx="86174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4" name="Rectangle 553"/>
              <p:cNvSpPr/>
              <p:nvPr/>
            </p:nvSpPr>
            <p:spPr bwMode="auto">
              <a:xfrm>
                <a:off x="4928745" y="4716533"/>
                <a:ext cx="86174" cy="73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5" name="Rectangle 554"/>
              <p:cNvSpPr/>
              <p:nvPr/>
            </p:nvSpPr>
            <p:spPr bwMode="auto">
              <a:xfrm>
                <a:off x="4928745" y="4495707"/>
                <a:ext cx="86174" cy="747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6" name="Trapezoid 555"/>
              <p:cNvSpPr/>
              <p:nvPr/>
            </p:nvSpPr>
            <p:spPr>
              <a:xfrm rot="10800000">
                <a:off x="4131636" y="5104760"/>
                <a:ext cx="430869" cy="345486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7" name="Trapezoid 556"/>
              <p:cNvSpPr/>
              <p:nvPr/>
            </p:nvSpPr>
            <p:spPr>
              <a:xfrm rot="10800000">
                <a:off x="3278515" y="5104760"/>
                <a:ext cx="435179" cy="345486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</p:grpSp>
        <p:sp>
          <p:nvSpPr>
            <p:cNvPr id="527" name="Trapezoid 526"/>
            <p:cNvSpPr/>
            <p:nvPr/>
          </p:nvSpPr>
          <p:spPr>
            <a:xfrm rot="10800000">
              <a:off x="4457" y="2905"/>
              <a:ext cx="100" cy="194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7045" name="Rectangle 181"/>
            <p:cNvSpPr>
              <a:spLocks noChangeArrowheads="1"/>
            </p:cNvSpPr>
            <p:nvPr/>
          </p:nvSpPr>
          <p:spPr bwMode="auto">
            <a:xfrm>
              <a:off x="3957" y="2448"/>
              <a:ext cx="147" cy="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Industry Roadmap for 3D with TSV Technology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4924864"/>
            <a:ext cx="868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TSV size ~ 1um,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on-chip wire size ~ 20nm  50x diameter ratio, 2500x area ratio!!! 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     Cannot move many wires to the 3rd dimension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TSV: Good for stacking DRAM atop processors, but doesn’t help on-chip wires much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b="1" i="1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41344"/>
            <a:ext cx="6691745" cy="282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004517" y="2954185"/>
            <a:ext cx="970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ITRS</a:t>
            </a:r>
          </a:p>
          <a:p>
            <a:r>
              <a:rPr lang="en-US" dirty="0" smtClean="0"/>
              <a:t>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200" u="sng" dirty="0" smtClean="0"/>
              <a:t>Can we get Monolithic 3D?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600" dirty="0" smtClean="0"/>
              <a:t>Requires sub-50nm vertical and horizontal connections</a:t>
            </a:r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2600" dirty="0" smtClean="0"/>
              <a:t>Focus of this talk…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96419" y="5092505"/>
            <a:ext cx="2996418" cy="675249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ten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3940</TotalTime>
  <Words>2433</Words>
  <Application>Microsoft Office PowerPoint</Application>
  <PresentationFormat>On-screen Show (4:3)</PresentationFormat>
  <Paragraphs>546</Paragraphs>
  <Slides>44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Default Design</vt:lpstr>
      <vt:lpstr>Equation</vt:lpstr>
      <vt:lpstr>Monolithic 3D Integrated Circuits</vt:lpstr>
      <vt:lpstr>Outline</vt:lpstr>
      <vt:lpstr>Outline</vt:lpstr>
      <vt:lpstr>Introduction</vt:lpstr>
      <vt:lpstr>The repeater solution consumes power and area…</vt:lpstr>
      <vt:lpstr>We have a serious interconnect problem</vt:lpstr>
      <vt:lpstr>3D with TSV Technology</vt:lpstr>
      <vt:lpstr>Industry Roadmap for 3D with TSV Technology</vt:lpstr>
      <vt:lpstr>Slide 9</vt:lpstr>
      <vt:lpstr>Outline</vt:lpstr>
      <vt:lpstr>Getting sub-50nm vertical connections</vt:lpstr>
      <vt:lpstr>Layer Transfer Technology (or “Smart-Cut”)  Defect-free c-Si films formed @ &lt;400oC</vt:lpstr>
      <vt:lpstr>Sub-400oC Transistors</vt:lpstr>
      <vt:lpstr>One path to solving the dopant activation problem: Recessed Channel Transistors with Activation before Layer Transfer</vt:lpstr>
      <vt:lpstr>Recessed channel transistors used in manufacturing today  easier adoption</vt:lpstr>
      <vt:lpstr>RCATs vs. Planar Transistors: Experimental data from Samsung 88nm devices</vt:lpstr>
      <vt:lpstr>RCATs vs. Planar Transistors (contd.): Experimental data from Samsung 88nm devices</vt:lpstr>
      <vt:lpstr>Another path to solving the dopant activation problem: Dopant Segregated Schottky Transistors with Layer Transfer</vt:lpstr>
      <vt:lpstr>Outline</vt:lpstr>
      <vt:lpstr>IntSim+3D: A Simulator for 2D or 3D-ICs</vt:lpstr>
      <vt:lpstr>IntSim+3D: Uses a novel algorithm to combine many models</vt:lpstr>
      <vt:lpstr>Stochastic Signal Wire Length Distribution Model</vt:lpstr>
      <vt:lpstr>Logic gate model</vt:lpstr>
      <vt:lpstr>Global interconnect model</vt:lpstr>
      <vt:lpstr>Local and semi-global interconnect model</vt:lpstr>
      <vt:lpstr>Thermal model</vt:lpstr>
      <vt:lpstr>Algorithm used to combine together all these models</vt:lpstr>
      <vt:lpstr>Demo</vt:lpstr>
      <vt:lpstr>IntSim+3D the next generation version of a CAD Tool called IntSim</vt:lpstr>
      <vt:lpstr>Compare 2D and 3D-ICs</vt:lpstr>
      <vt:lpstr>Scaling with 3D or conventional 0.7x scaling?</vt:lpstr>
      <vt:lpstr>Theory: 2D Scaling vs. 3D Scaling</vt:lpstr>
      <vt:lpstr>Outline</vt:lpstr>
      <vt:lpstr>Conclusions</vt:lpstr>
      <vt:lpstr>Acknowledgements</vt:lpstr>
      <vt:lpstr>Backup slides</vt:lpstr>
      <vt:lpstr>Monolithic 3D: A Much Sought-After Goal</vt:lpstr>
      <vt:lpstr>Benefits of Monolithic 3D:[ICCD 2007]</vt:lpstr>
      <vt:lpstr>Benefits of Monolithic 3D: Synopsys</vt:lpstr>
      <vt:lpstr>The Monolithic 3D Challenge</vt:lpstr>
      <vt:lpstr>3D-ICs: The Heat Removal Question</vt:lpstr>
      <vt:lpstr>Slide 42</vt:lpstr>
      <vt:lpstr>Slide 43</vt:lpstr>
      <vt:lpstr>Severe Reduction in Number of Fabs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Deepak Sekar</dc:creator>
  <cp:lastModifiedBy>Windows User</cp:lastModifiedBy>
  <cp:revision>79</cp:revision>
  <dcterms:created xsi:type="dcterms:W3CDTF">2011-03-11T04:15:11Z</dcterms:created>
  <dcterms:modified xsi:type="dcterms:W3CDTF">2011-05-12T03:36:02Z</dcterms:modified>
</cp:coreProperties>
</file>